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80" r:id="rId17"/>
    <p:sldId id="281" r:id="rId18"/>
    <p:sldId id="282" r:id="rId19"/>
    <p:sldId id="272" r:id="rId20"/>
    <p:sldId id="283" r:id="rId21"/>
    <p:sldId id="279" r:id="rId22"/>
    <p:sldId id="284" r:id="rId23"/>
    <p:sldId id="273" r:id="rId24"/>
    <p:sldId id="274" r:id="rId25"/>
    <p:sldId id="276" r:id="rId26"/>
    <p:sldId id="275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BB87-8D9A-4648-9BEC-7B1630872B45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0926-F429-F242-B9E9-55295E91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V%C3%ADa_de_administraci%C3%B3n" TargetMode="External"/><Relationship Id="rId4" Type="http://schemas.openxmlformats.org/officeDocument/2006/relationships/hyperlink" Target="https://es.wikipedia.org/wiki/Plasma_sangu%C3%ADneo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Sangre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paciente</a:t>
            </a:r>
            <a:r>
              <a:rPr lang="en-US" dirty="0" smtClean="0"/>
              <a:t> en un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gradiente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membrana</a:t>
            </a:r>
            <a:r>
              <a:rPr lang="en-US" dirty="0" smtClean="0"/>
              <a:t> semipermeable </a:t>
            </a:r>
            <a:r>
              <a:rPr lang="en-US" dirty="0" err="1" smtClean="0"/>
              <a:t>pasa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parte de mayor </a:t>
            </a:r>
            <a:r>
              <a:rPr lang="en-US" dirty="0" err="1" smtClean="0"/>
              <a:t>concentración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menor</a:t>
            </a:r>
            <a:r>
              <a:rPr lang="en-US" dirty="0" smtClean="0"/>
              <a:t> se </a:t>
            </a:r>
            <a:r>
              <a:rPr lang="en-US" dirty="0" err="1" smtClean="0"/>
              <a:t>eliminan</a:t>
            </a:r>
            <a:r>
              <a:rPr lang="en-US" dirty="0" smtClean="0"/>
              <a:t> </a:t>
            </a:r>
            <a:r>
              <a:rPr lang="en-US" dirty="0" err="1" smtClean="0"/>
              <a:t>sustancias</a:t>
            </a:r>
            <a:r>
              <a:rPr lang="en-US" dirty="0" smtClean="0"/>
              <a:t> de la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regresa</a:t>
            </a:r>
            <a:r>
              <a:rPr lang="en-US" dirty="0" smtClean="0"/>
              <a:t> al </a:t>
            </a:r>
            <a:r>
              <a:rPr lang="en-US" dirty="0" err="1" smtClean="0"/>
              <a:t>cuerpo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0926-F429-F242-B9E9-55295E919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 </a:t>
            </a:r>
            <a:r>
              <a:rPr lang="en-US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volumen</a:t>
            </a: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distribución</a:t>
            </a:r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(V</a:t>
            </a:r>
            <a:r>
              <a:rPr lang="en-US" sz="1200" b="1" kern="1200" baseline="-25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también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conocido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volumen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distribución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aparente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(V</a:t>
            </a:r>
            <a:r>
              <a:rPr lang="en-US" sz="1200" b="1" kern="1200" baseline="-25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término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farmacológico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usado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cuantificar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distribución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medicamento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todo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1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cuerpo</a:t>
            </a:r>
            <a:r>
              <a:rPr lang="en-US" sz="12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posterior a la </a:t>
            </a:r>
            <a:r>
              <a:rPr lang="en-US" sz="1200" b="1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administración vía oral o parenteral. Se define como el volumen en el cual la cantidad administrada de fármaco necesitaría estar uniformemente distribuida para que en todos los órganos o compartimentos haya una concentración de éste igual a la que hay en el </a:t>
            </a:r>
            <a:r>
              <a:rPr lang="en-US" sz="1200" b="1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plasma sanguíneo.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0926-F429-F242-B9E9-55295E919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Tradiciones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generacion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generación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alargan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0926-F429-F242-B9E9-55295E919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trip-workgroup.org/" TargetMode="Externa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Depuración</a:t>
            </a:r>
            <a:r>
              <a:rPr lang="en-US" dirty="0" smtClean="0"/>
              <a:t> </a:t>
            </a:r>
            <a:r>
              <a:rPr lang="en-US" dirty="0" err="1" smtClean="0"/>
              <a:t>extrarrenal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Christopher Yates</a:t>
            </a:r>
          </a:p>
          <a:p>
            <a:r>
              <a:rPr lang="en-US" sz="2400" dirty="0" err="1"/>
              <a:t>Unidad</a:t>
            </a:r>
            <a:r>
              <a:rPr lang="en-US" sz="2400" dirty="0"/>
              <a:t> de </a:t>
            </a:r>
            <a:r>
              <a:rPr lang="en-US" sz="2400" dirty="0" err="1"/>
              <a:t>Toxicología</a:t>
            </a:r>
            <a:r>
              <a:rPr lang="en-US" sz="2400" dirty="0"/>
              <a:t>/</a:t>
            </a:r>
            <a:r>
              <a:rPr lang="en-US" sz="2400" dirty="0" err="1"/>
              <a:t>Servicio</a:t>
            </a:r>
            <a:r>
              <a:rPr lang="en-US" sz="2400" dirty="0"/>
              <a:t> de </a:t>
            </a:r>
            <a:r>
              <a:rPr lang="en-US" sz="2400" dirty="0" err="1"/>
              <a:t>Urgencias</a:t>
            </a:r>
            <a:endParaRPr lang="en-US" sz="2400" dirty="0"/>
          </a:p>
          <a:p>
            <a:r>
              <a:rPr lang="en-US" sz="2400" dirty="0"/>
              <a:t>Hospital Son </a:t>
            </a:r>
            <a:r>
              <a:rPr lang="en-US" sz="2400" dirty="0" err="1"/>
              <a:t>Espases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23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Toxicocinética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Unión a </a:t>
            </a:r>
            <a:r>
              <a:rPr lang="en-US" dirty="0" err="1" smtClean="0"/>
              <a:t>proteínas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03" y="1600200"/>
            <a:ext cx="1740165" cy="34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Toxicocinética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Volumen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alto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0" y="1600199"/>
            <a:ext cx="5549894" cy="31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Toxicocinética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Volumen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26" y="1600200"/>
            <a:ext cx="5890931" cy="31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funciona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461" r="-404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42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3640" b="-33640"/>
          <a:stretch>
            <a:fillRect/>
          </a:stretch>
        </p:blipFill>
        <p:spPr>
          <a:xfrm>
            <a:off x="1984350" y="-470861"/>
            <a:ext cx="5530438" cy="3041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5" y="2021254"/>
            <a:ext cx="7892795" cy="46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EXTRIP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Puede</a:t>
            </a:r>
            <a:r>
              <a:rPr lang="en-US" dirty="0" smtClean="0"/>
              <a:t> la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extraer</a:t>
            </a:r>
            <a:r>
              <a:rPr lang="en-US" dirty="0" smtClean="0"/>
              <a:t> </a:t>
            </a:r>
            <a:r>
              <a:rPr lang="en-US" dirty="0" err="1" smtClean="0"/>
              <a:t>veneno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err="1" smtClean="0"/>
              <a:t>Factores</a:t>
            </a:r>
            <a:r>
              <a:rPr lang="en-US" dirty="0" smtClean="0"/>
              <a:t> de la </a:t>
            </a:r>
            <a:r>
              <a:rPr lang="en-US" dirty="0" err="1" smtClean="0"/>
              <a:t>técnica</a:t>
            </a:r>
            <a:r>
              <a:rPr lang="en-US" dirty="0" smtClean="0"/>
              <a:t>/del </a:t>
            </a:r>
            <a:r>
              <a:rPr lang="en-US" dirty="0" err="1" smtClean="0"/>
              <a:t>veneno</a:t>
            </a:r>
            <a:r>
              <a:rPr lang="en-US" dirty="0" smtClean="0"/>
              <a:t>/</a:t>
            </a:r>
            <a:r>
              <a:rPr lang="en-US" dirty="0" err="1" smtClean="0"/>
              <a:t>aclaramiento</a:t>
            </a:r>
            <a:r>
              <a:rPr lang="en-US" dirty="0" smtClean="0"/>
              <a:t> </a:t>
            </a:r>
            <a:r>
              <a:rPr lang="en-US" dirty="0" err="1" smtClean="0"/>
              <a:t>endógeno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Mejora</a:t>
            </a:r>
            <a:r>
              <a:rPr lang="en-US" dirty="0" smtClean="0"/>
              <a:t> el </a:t>
            </a:r>
            <a:r>
              <a:rPr lang="en-US" dirty="0" err="1" smtClean="0"/>
              <a:t>curso</a:t>
            </a:r>
            <a:r>
              <a:rPr lang="en-US" dirty="0" smtClean="0"/>
              <a:t> del </a:t>
            </a:r>
            <a:r>
              <a:rPr lang="en-US" dirty="0" err="1" smtClean="0"/>
              <a:t>envenamiento</a:t>
            </a:r>
            <a:r>
              <a:rPr lang="en-US" dirty="0" smtClean="0"/>
              <a:t>?</a:t>
            </a:r>
          </a:p>
          <a:p>
            <a:pPr marL="857250" lvl="1" indent="-457200"/>
            <a:r>
              <a:rPr lang="en-US" dirty="0" err="1" smtClean="0"/>
              <a:t>Ausencia</a:t>
            </a:r>
            <a:r>
              <a:rPr lang="en-US" dirty="0" smtClean="0"/>
              <a:t> de 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endParaRPr lang="en-US" dirty="0" smtClean="0"/>
          </a:p>
          <a:p>
            <a:pPr marL="1257300" lvl="2" indent="-457200"/>
            <a:r>
              <a:rPr lang="en-US" dirty="0" err="1" smtClean="0"/>
              <a:t>Ejemplo</a:t>
            </a:r>
            <a:r>
              <a:rPr lang="en-US" dirty="0" smtClean="0"/>
              <a:t> del </a:t>
            </a:r>
            <a:r>
              <a:rPr lang="en-US" dirty="0" err="1" smtClean="0"/>
              <a:t>paracaídas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hacerse</a:t>
            </a:r>
            <a:r>
              <a:rPr lang="en-US" dirty="0" smtClean="0"/>
              <a:t> </a:t>
            </a:r>
            <a:r>
              <a:rPr lang="en-US" dirty="0" err="1" smtClean="0"/>
              <a:t>recomendaciones</a:t>
            </a:r>
            <a:r>
              <a:rPr lang="en-US" dirty="0" smtClean="0"/>
              <a:t> </a:t>
            </a:r>
            <a:r>
              <a:rPr lang="en-US" dirty="0" err="1" smtClean="0"/>
              <a:t>basadas</a:t>
            </a:r>
            <a:r>
              <a:rPr lang="en-US" dirty="0" smtClean="0"/>
              <a:t> en la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r>
              <a:rPr lang="en-US" dirty="0" smtClean="0"/>
              <a:t> y </a:t>
            </a:r>
            <a:r>
              <a:rPr lang="en-US" dirty="0" err="1" smtClean="0"/>
              <a:t>consenso</a:t>
            </a:r>
            <a:r>
              <a:rPr lang="en-US" dirty="0" smtClean="0"/>
              <a:t> de </a:t>
            </a:r>
            <a:r>
              <a:rPr lang="en-US" dirty="0" err="1" smtClean="0"/>
              <a:t>expertos</a:t>
            </a:r>
            <a:endParaRPr lang="en-US" dirty="0" smtClean="0"/>
          </a:p>
          <a:p>
            <a:pPr marL="1257300" lvl="2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314" b="-4314"/>
          <a:stretch>
            <a:fillRect/>
          </a:stretch>
        </p:blipFill>
        <p:spPr>
          <a:xfrm>
            <a:off x="457200" y="1600200"/>
            <a:ext cx="8229600" cy="4525963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255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Aclaramiento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688" b="6860"/>
          <a:stretch/>
        </p:blipFill>
        <p:spPr>
          <a:xfrm>
            <a:off x="457200" y="2640103"/>
            <a:ext cx="8229600" cy="2148149"/>
          </a:xfr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8325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057" b="-22057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95568"/>
            <a:ext cx="1473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Recomendado</a:t>
            </a:r>
            <a:r>
              <a:rPr lang="en-US" dirty="0" smtClean="0"/>
              <a:t> en </a:t>
            </a:r>
            <a:r>
              <a:rPr lang="en-US" dirty="0" err="1" smtClean="0"/>
              <a:t>intoxicaciones</a:t>
            </a:r>
            <a:r>
              <a:rPr lang="en-US" dirty="0" smtClean="0"/>
              <a:t> graves</a:t>
            </a:r>
          </a:p>
          <a:p>
            <a:pPr lvl="1"/>
            <a:r>
              <a:rPr lang="en-US" dirty="0" smtClean="0"/>
              <a:t>Coma</a:t>
            </a:r>
          </a:p>
          <a:p>
            <a:pPr lvl="1"/>
            <a:r>
              <a:rPr lang="en-US" dirty="0" err="1" smtClean="0"/>
              <a:t>Convulsiones</a:t>
            </a:r>
            <a:endParaRPr lang="en-US" dirty="0" smtClean="0"/>
          </a:p>
          <a:p>
            <a:pPr lvl="1"/>
            <a:r>
              <a:rPr lang="en-US" dirty="0" smtClean="0"/>
              <a:t>Acidosis (&gt;7,15)</a:t>
            </a:r>
          </a:p>
          <a:p>
            <a:pPr lvl="1"/>
            <a:r>
              <a:rPr lang="en-US" dirty="0" smtClean="0"/>
              <a:t>Acidosis </a:t>
            </a:r>
            <a:r>
              <a:rPr lang="en-US" dirty="0" err="1" smtClean="0"/>
              <a:t>pese</a:t>
            </a:r>
            <a:r>
              <a:rPr lang="en-US" dirty="0" smtClean="0"/>
              <a:t> a </a:t>
            </a:r>
            <a:r>
              <a:rPr lang="en-US" dirty="0" err="1" smtClean="0"/>
              <a:t>tratamiento</a:t>
            </a:r>
            <a:endParaRPr lang="en-US" dirty="0" smtClean="0"/>
          </a:p>
          <a:p>
            <a:pPr lvl="1"/>
            <a:r>
              <a:rPr lang="en-US" dirty="0" err="1" smtClean="0"/>
              <a:t>Concentraciones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o </a:t>
            </a:r>
            <a:r>
              <a:rPr lang="en-US" dirty="0" err="1" smtClean="0"/>
              <a:t>osmolal</a:t>
            </a:r>
            <a:r>
              <a:rPr lang="en-US" dirty="0" smtClean="0"/>
              <a:t> gap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ciertas</a:t>
            </a:r>
            <a:r>
              <a:rPr lang="en-US" dirty="0" smtClean="0"/>
              <a:t>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paciente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grave-&gt;</a:t>
            </a:r>
          </a:p>
          <a:p>
            <a:pPr lvl="1"/>
            <a:r>
              <a:rPr lang="en-US" dirty="0" smtClean="0"/>
              <a:t>¡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!</a:t>
            </a:r>
          </a:p>
          <a:p>
            <a:pPr marL="514350" indent="-457200"/>
            <a:r>
              <a:rPr lang="en-US" dirty="0" smtClean="0"/>
              <a:t>Hay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sacar</a:t>
            </a:r>
            <a:r>
              <a:rPr lang="en-US" dirty="0" smtClean="0"/>
              <a:t> el </a:t>
            </a:r>
            <a:r>
              <a:rPr lang="en-US" dirty="0" err="1" smtClean="0"/>
              <a:t>veneno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sea</a:t>
            </a:r>
          </a:p>
          <a:p>
            <a:pPr marL="914400" lvl="1" indent="-457200"/>
            <a:r>
              <a:rPr lang="en-US" dirty="0" smtClean="0"/>
              <a:t>Meter </a:t>
            </a:r>
            <a:r>
              <a:rPr lang="en-US" dirty="0" err="1" smtClean="0"/>
              <a:t>mangueras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chupar</a:t>
            </a:r>
            <a:r>
              <a:rPr lang="en-US" dirty="0" smtClean="0"/>
              <a:t> el </a:t>
            </a:r>
            <a:r>
              <a:rPr lang="en-US" dirty="0" err="1" smtClean="0"/>
              <a:t>veneno</a:t>
            </a:r>
            <a:r>
              <a:rPr lang="en-US" dirty="0" smtClean="0"/>
              <a:t> de los </a:t>
            </a:r>
            <a:r>
              <a:rPr lang="en-US" dirty="0" err="1" smtClean="0"/>
              <a:t>intestinos</a:t>
            </a:r>
            <a:endParaRPr lang="en-US" dirty="0" smtClean="0"/>
          </a:p>
          <a:p>
            <a:pPr marL="914400" lvl="1" indent="-457200"/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elimine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vías</a:t>
            </a:r>
            <a:r>
              <a:rPr lang="en-US" dirty="0" smtClean="0"/>
              <a:t> </a:t>
            </a:r>
            <a:r>
              <a:rPr lang="en-US" dirty="0" err="1" smtClean="0"/>
              <a:t>normales</a:t>
            </a:r>
            <a:endParaRPr lang="en-US" dirty="0" smtClean="0"/>
          </a:p>
          <a:p>
            <a:pPr marL="1314450" lvl="2" indent="-457200"/>
            <a:r>
              <a:rPr lang="en-US" dirty="0" err="1" smtClean="0"/>
              <a:t>Eméticos</a:t>
            </a:r>
            <a:r>
              <a:rPr lang="en-US" dirty="0" smtClean="0"/>
              <a:t>, </a:t>
            </a:r>
            <a:r>
              <a:rPr lang="en-US" dirty="0" err="1"/>
              <a:t>l</a:t>
            </a:r>
            <a:r>
              <a:rPr lang="en-US" dirty="0" err="1" smtClean="0"/>
              <a:t>axantes</a:t>
            </a:r>
            <a:r>
              <a:rPr lang="en-US" dirty="0" smtClean="0"/>
              <a:t>, </a:t>
            </a:r>
            <a:r>
              <a:rPr lang="en-US" dirty="0" err="1" smtClean="0"/>
              <a:t>diuréticos</a:t>
            </a:r>
            <a:r>
              <a:rPr lang="en-US" dirty="0" smtClean="0"/>
              <a:t>, </a:t>
            </a:r>
            <a:r>
              <a:rPr lang="en-US" dirty="0" err="1" smtClean="0"/>
              <a:t>catárticos</a:t>
            </a:r>
            <a:r>
              <a:rPr lang="en-US" dirty="0" smtClean="0"/>
              <a:t>, </a:t>
            </a:r>
            <a:r>
              <a:rPr lang="en-US" dirty="0" err="1" smtClean="0"/>
              <a:t>sobrehidratar</a:t>
            </a:r>
            <a:endParaRPr lang="en-US" dirty="0" smtClean="0"/>
          </a:p>
          <a:p>
            <a:pPr marL="514350" indent="-457200"/>
            <a:r>
              <a:rPr lang="en-US" dirty="0" err="1" smtClean="0">
                <a:solidFill>
                  <a:srgbClr val="FF6600"/>
                </a:solidFill>
              </a:rPr>
              <a:t>Sacar</a:t>
            </a:r>
            <a:r>
              <a:rPr lang="en-US" dirty="0" smtClean="0">
                <a:solidFill>
                  <a:srgbClr val="FF6600"/>
                </a:solidFill>
              </a:rPr>
              <a:t> el </a:t>
            </a:r>
            <a:r>
              <a:rPr lang="en-US" dirty="0" err="1" smtClean="0">
                <a:solidFill>
                  <a:srgbClr val="FF6600"/>
                </a:solidFill>
              </a:rPr>
              <a:t>veneno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mediante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mecanismos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más</a:t>
            </a:r>
            <a:r>
              <a:rPr lang="en-US" dirty="0" smtClean="0">
                <a:solidFill>
                  <a:srgbClr val="FF6600"/>
                </a:solidFill>
              </a:rPr>
              <a:t> o </a:t>
            </a:r>
            <a:r>
              <a:rPr lang="en-US" dirty="0" err="1" smtClean="0">
                <a:solidFill>
                  <a:srgbClr val="FF6600"/>
                </a:solidFill>
              </a:rPr>
              <a:t>menos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sofisticados</a:t>
            </a:r>
            <a:endParaRPr lang="en-US" dirty="0" smtClean="0">
              <a:solidFill>
                <a:srgbClr val="FF6600"/>
              </a:solidFill>
            </a:endParaRPr>
          </a:p>
          <a:p>
            <a:pPr marL="1314450" lvl="2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5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6462" b="-5646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09368"/>
            <a:ext cx="2705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Recomendado</a:t>
            </a:r>
            <a:r>
              <a:rPr lang="en-US" dirty="0" smtClean="0"/>
              <a:t> en </a:t>
            </a:r>
            <a:r>
              <a:rPr lang="en-US" dirty="0" err="1" smtClean="0"/>
              <a:t>toxicidad</a:t>
            </a:r>
            <a:r>
              <a:rPr lang="en-US" dirty="0" smtClean="0"/>
              <a:t> grave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insuficiencia</a:t>
            </a:r>
            <a:r>
              <a:rPr lang="en-US" dirty="0" smtClean="0"/>
              <a:t> renal y Li+ &gt; 4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consciencia</a:t>
            </a:r>
            <a:r>
              <a:rPr lang="en-US" dirty="0" smtClean="0"/>
              <a:t> </a:t>
            </a:r>
            <a:r>
              <a:rPr lang="en-US" dirty="0" err="1" smtClean="0"/>
              <a:t>alterada</a:t>
            </a:r>
            <a:r>
              <a:rPr lang="en-US" dirty="0" smtClean="0"/>
              <a:t>, </a:t>
            </a:r>
            <a:r>
              <a:rPr lang="en-US" dirty="0" err="1" smtClean="0"/>
              <a:t>convulsiones</a:t>
            </a:r>
            <a:r>
              <a:rPr lang="en-US" dirty="0" smtClean="0"/>
              <a:t> o </a:t>
            </a:r>
            <a:r>
              <a:rPr lang="en-US" dirty="0" err="1" smtClean="0"/>
              <a:t>arritmias</a:t>
            </a:r>
            <a:r>
              <a:rPr lang="en-US" dirty="0" smtClean="0"/>
              <a:t> sin </a:t>
            </a:r>
            <a:r>
              <a:rPr lang="en-US" dirty="0" err="1" smtClean="0"/>
              <a:t>tener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litemia</a:t>
            </a:r>
            <a:endParaRPr lang="en-US" dirty="0" smtClean="0"/>
          </a:p>
          <a:p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:	</a:t>
            </a:r>
          </a:p>
          <a:p>
            <a:pPr lvl="1"/>
            <a:r>
              <a:rPr lang="en-US" dirty="0" err="1" smtClean="0"/>
              <a:t>Litemia</a:t>
            </a:r>
            <a:r>
              <a:rPr lang="en-US" dirty="0" smtClean="0"/>
              <a:t> mayor de 5 </a:t>
            </a:r>
            <a:r>
              <a:rPr lang="en-US" dirty="0" err="1" smtClean="0"/>
              <a:t>mEq</a:t>
            </a:r>
            <a:r>
              <a:rPr lang="en-US" dirty="0"/>
              <a:t>/L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confusión</a:t>
            </a:r>
            <a:endParaRPr lang="en-US" dirty="0" smtClean="0"/>
          </a:p>
          <a:p>
            <a:pPr lvl="1"/>
            <a:r>
              <a:rPr lang="en-US" dirty="0" smtClean="0"/>
              <a:t>Si se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36h en </a:t>
            </a:r>
            <a:r>
              <a:rPr lang="en-US" dirty="0" err="1" smtClean="0"/>
              <a:t>obtener</a:t>
            </a:r>
            <a:r>
              <a:rPr lang="en-US" dirty="0" smtClean="0"/>
              <a:t> </a:t>
            </a:r>
            <a:r>
              <a:rPr lang="en-US" dirty="0" err="1" smtClean="0"/>
              <a:t>litemia</a:t>
            </a:r>
            <a:r>
              <a:rPr lang="en-US" dirty="0" smtClean="0"/>
              <a:t> de </a:t>
            </a:r>
            <a:r>
              <a:rPr lang="en-US" dirty="0" err="1" smtClean="0"/>
              <a:t>menor</a:t>
            </a:r>
            <a:r>
              <a:rPr lang="en-US" dirty="0" smtClean="0"/>
              <a:t> de 1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569" b="-16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1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Metformina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Recomendado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hay </a:t>
            </a:r>
            <a:r>
              <a:rPr lang="en-US" dirty="0" err="1" smtClean="0"/>
              <a:t>toxicidad</a:t>
            </a:r>
            <a:r>
              <a:rPr lang="en-US" dirty="0" smtClean="0"/>
              <a:t> grave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lactato</a:t>
            </a:r>
            <a:r>
              <a:rPr lang="en-US" dirty="0" smtClean="0"/>
              <a:t> mayor de 20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 lvl="1"/>
            <a:r>
              <a:rPr lang="en-US" dirty="0" smtClean="0"/>
              <a:t>pH </a:t>
            </a:r>
            <a:r>
              <a:rPr lang="en-US" dirty="0" err="1" smtClean="0"/>
              <a:t>menor</a:t>
            </a:r>
            <a:r>
              <a:rPr lang="en-US" dirty="0" smtClean="0"/>
              <a:t> o </a:t>
            </a:r>
            <a:r>
              <a:rPr lang="en-US" dirty="0" err="1" smtClean="0"/>
              <a:t>igual</a:t>
            </a:r>
            <a:r>
              <a:rPr lang="en-US" dirty="0" smtClean="0"/>
              <a:t> a 7</a:t>
            </a:r>
          </a:p>
          <a:p>
            <a:pPr lvl="1"/>
            <a:r>
              <a:rPr lang="en-US" dirty="0" smtClean="0"/>
              <a:t>Shock</a:t>
            </a:r>
          </a:p>
          <a:p>
            <a:pPr lvl="1"/>
            <a:r>
              <a:rPr lang="en-US" dirty="0" err="1" smtClean="0"/>
              <a:t>Fracaso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estándard</a:t>
            </a:r>
            <a:endParaRPr lang="en-US" dirty="0" smtClean="0"/>
          </a:p>
          <a:p>
            <a:pPr lvl="1"/>
            <a:r>
              <a:rPr lang="en-US" dirty="0" err="1" smtClean="0"/>
              <a:t>Disminución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consciencia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Antidepresivos</a:t>
            </a:r>
            <a:r>
              <a:rPr lang="en-US" dirty="0" smtClean="0"/>
              <a:t> </a:t>
            </a:r>
            <a:r>
              <a:rPr lang="en-US" dirty="0" err="1" smtClean="0"/>
              <a:t>Tricíclicos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recomendado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24" y="2584396"/>
            <a:ext cx="6032500" cy="304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459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Barbitúricos</a:t>
            </a:r>
            <a:r>
              <a:rPr lang="en-US" dirty="0" smtClean="0"/>
              <a:t>, </a:t>
            </a:r>
            <a:r>
              <a:rPr lang="en-US" dirty="0" err="1" smtClean="0"/>
              <a:t>Carbamazepina</a:t>
            </a:r>
            <a:r>
              <a:rPr lang="en-US" dirty="0" smtClean="0"/>
              <a:t>, </a:t>
            </a:r>
            <a:r>
              <a:rPr lang="en-US" dirty="0" err="1" smtClean="0"/>
              <a:t>Valproico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Recomendado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hay </a:t>
            </a:r>
            <a:r>
              <a:rPr lang="en-US" dirty="0" err="1" smtClean="0"/>
              <a:t>toxicidad</a:t>
            </a:r>
            <a:r>
              <a:rPr lang="en-US" dirty="0" smtClean="0"/>
              <a:t> grave y </a:t>
            </a:r>
            <a:r>
              <a:rPr lang="en-US" dirty="0" err="1" smtClean="0"/>
              <a:t>prolongada</a:t>
            </a:r>
            <a:endParaRPr lang="en-US" dirty="0" smtClean="0"/>
          </a:p>
          <a:p>
            <a:r>
              <a:rPr lang="en-US" dirty="0" err="1" smtClean="0"/>
              <a:t>Recomendado</a:t>
            </a:r>
            <a:r>
              <a:rPr lang="en-US" dirty="0" smtClean="0"/>
              <a:t> en </a:t>
            </a:r>
            <a:r>
              <a:rPr lang="en-US" dirty="0" err="1" smtClean="0"/>
              <a:t>Valproato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altos (900 o 1300 mg/</a:t>
            </a:r>
            <a:r>
              <a:rPr lang="en-US" dirty="0" err="1" smtClean="0"/>
              <a:t>dL</a:t>
            </a:r>
            <a:r>
              <a:rPr lang="en-US" dirty="0" smtClean="0"/>
              <a:t>, </a:t>
            </a:r>
            <a:r>
              <a:rPr lang="en-US" dirty="0" err="1" smtClean="0"/>
              <a:t>fuerza</a:t>
            </a:r>
            <a:r>
              <a:rPr lang="en-US" dirty="0" smtClean="0"/>
              <a:t> de </a:t>
            </a:r>
            <a:r>
              <a:rPr lang="en-US" dirty="0" err="1" smtClean="0"/>
              <a:t>recomendación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http://www.extrip-workgroup.org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Pensar</a:t>
            </a:r>
            <a:r>
              <a:rPr lang="en-US" dirty="0" smtClean="0"/>
              <a:t> en </a:t>
            </a:r>
            <a:r>
              <a:rPr lang="en-US" dirty="0" err="1" smtClean="0"/>
              <a:t>sustancias</a:t>
            </a:r>
            <a:r>
              <a:rPr lang="en-US" dirty="0" smtClean="0"/>
              <a:t> </a:t>
            </a:r>
            <a:r>
              <a:rPr lang="en-US" dirty="0" err="1" smtClean="0"/>
              <a:t>pequeñas</a:t>
            </a:r>
            <a:r>
              <a:rPr lang="en-US" dirty="0" smtClean="0"/>
              <a:t>, no </a:t>
            </a:r>
            <a:r>
              <a:rPr lang="en-US" dirty="0" err="1" smtClean="0"/>
              <a:t>lipofílicas</a:t>
            </a:r>
            <a:r>
              <a:rPr lang="en-US" dirty="0" smtClean="0"/>
              <a:t> con </a:t>
            </a:r>
            <a:r>
              <a:rPr lang="en-US" dirty="0" err="1" smtClean="0"/>
              <a:t>poca</a:t>
            </a:r>
            <a:r>
              <a:rPr lang="en-US" dirty="0" smtClean="0"/>
              <a:t> </a:t>
            </a:r>
            <a:r>
              <a:rPr lang="en-US" dirty="0" err="1" smtClean="0"/>
              <a:t>uníon</a:t>
            </a:r>
            <a:r>
              <a:rPr lang="en-US" dirty="0" smtClean="0"/>
              <a:t> a </a:t>
            </a:r>
            <a:r>
              <a:rPr lang="en-US" dirty="0" err="1" smtClean="0"/>
              <a:t>proteínas</a:t>
            </a:r>
            <a:r>
              <a:rPr lang="en-US" dirty="0" smtClean="0"/>
              <a:t>,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tóxicas</a:t>
            </a:r>
            <a:r>
              <a:rPr lang="en-US" dirty="0" smtClean="0"/>
              <a:t> y sin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alternativo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: </a:t>
            </a:r>
            <a:r>
              <a:rPr lang="en-US" dirty="0" err="1" smtClean="0"/>
              <a:t>dabigatran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-33640" b="-33640"/>
          <a:stretch>
            <a:fillRect/>
          </a:stretch>
        </p:blipFill>
        <p:spPr>
          <a:xfrm>
            <a:off x="0" y="5632396"/>
            <a:ext cx="2570450" cy="1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poco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53" y="1944989"/>
            <a:ext cx="7450091" cy="41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maté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37" b="59461"/>
          <a:stretch/>
        </p:blipFill>
        <p:spPr>
          <a:xfrm>
            <a:off x="246386" y="1417639"/>
            <a:ext cx="5333004" cy="18026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54" y="1417638"/>
            <a:ext cx="3165369" cy="1802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26789"/>
            <a:ext cx="838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www.giornaleitalianodinefrologia.it</a:t>
            </a:r>
            <a:r>
              <a:rPr lang="en-US" dirty="0"/>
              <a:t>/web/procedure/</a:t>
            </a:r>
            <a:r>
              <a:rPr lang="en-US" dirty="0" err="1"/>
              <a:t>protocollo.cfm?List</a:t>
            </a:r>
            <a:r>
              <a:rPr lang="en-US" dirty="0"/>
              <a:t>=WsIdEvento,WsIdRisposta,WsRelease&amp;c1=00232&amp;c2=2&amp;c3=1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255" y="3658607"/>
            <a:ext cx="5292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primer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diálisis</a:t>
            </a:r>
            <a:r>
              <a:rPr lang="en-US" sz="2800" dirty="0" smtClean="0"/>
              <a:t> </a:t>
            </a:r>
            <a:r>
              <a:rPr lang="en-US" sz="2800" dirty="0" err="1" smtClean="0"/>
              <a:t>fue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extraer</a:t>
            </a:r>
            <a:r>
              <a:rPr lang="en-US" sz="2800" dirty="0" smtClean="0"/>
              <a:t> </a:t>
            </a:r>
            <a:r>
              <a:rPr lang="en-US" sz="2800" dirty="0" err="1" smtClean="0"/>
              <a:t>salicilato</a:t>
            </a:r>
            <a:r>
              <a:rPr lang="en-US" sz="2800" dirty="0" smtClean="0"/>
              <a:t> de </a:t>
            </a:r>
            <a:r>
              <a:rPr lang="en-US" sz="2800" dirty="0" err="1" smtClean="0"/>
              <a:t>perros</a:t>
            </a:r>
            <a:endParaRPr lang="en-US" sz="2800" dirty="0" smtClean="0"/>
          </a:p>
          <a:p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de 100 </a:t>
            </a:r>
            <a:r>
              <a:rPr lang="en-US" sz="2800" dirty="0" err="1" smtClean="0"/>
              <a:t>años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79" y="3300646"/>
            <a:ext cx="2601421" cy="29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Mujeres</a:t>
            </a:r>
            <a:r>
              <a:rPr lang="en-US" dirty="0" smtClean="0"/>
              <a:t> en </a:t>
            </a:r>
            <a:r>
              <a:rPr lang="en-US" dirty="0" err="1" smtClean="0"/>
              <a:t>toxicolog</a:t>
            </a:r>
            <a:r>
              <a:rPr lang="en-US" dirty="0" err="1" smtClean="0"/>
              <a:t>ía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9714" r="-89714"/>
          <a:stretch>
            <a:fillRect/>
          </a:stretch>
        </p:blipFill>
        <p:spPr>
          <a:xfrm>
            <a:off x="-1986559" y="16002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94" y="1600200"/>
            <a:ext cx="2421932" cy="29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Diálisis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insuficiencia</a:t>
            </a:r>
            <a:r>
              <a:rPr lang="en-US" dirty="0" smtClean="0"/>
              <a:t> renal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Primer </a:t>
            </a:r>
            <a:r>
              <a:rPr lang="en-US" dirty="0" err="1" smtClean="0"/>
              <a:t>caso</a:t>
            </a:r>
            <a:r>
              <a:rPr lang="en-US" dirty="0" smtClean="0"/>
              <a:t> en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intoxicado</a:t>
            </a:r>
            <a:r>
              <a:rPr lang="en-US" dirty="0" smtClean="0"/>
              <a:t> 1948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extendido</a:t>
            </a:r>
            <a:r>
              <a:rPr lang="en-US" dirty="0" smtClean="0"/>
              <a:t> de </a:t>
            </a:r>
            <a:r>
              <a:rPr lang="en-US" dirty="0" err="1" smtClean="0"/>
              <a:t>diálisis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intoxicados</a:t>
            </a:r>
            <a:r>
              <a:rPr lang="en-US" dirty="0" smtClean="0"/>
              <a:t> hasta los </a:t>
            </a:r>
            <a:r>
              <a:rPr lang="en-US" dirty="0" err="1" smtClean="0"/>
              <a:t>años</a:t>
            </a:r>
            <a:r>
              <a:rPr lang="en-US" dirty="0" smtClean="0"/>
              <a:t> 50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hasta los </a:t>
            </a:r>
            <a:r>
              <a:rPr lang="en-US" dirty="0" err="1" smtClean="0"/>
              <a:t>años</a:t>
            </a:r>
            <a:r>
              <a:rPr lang="en-US" dirty="0" smtClean="0"/>
              <a:t> 60 y 70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extiende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en </a:t>
            </a:r>
            <a:r>
              <a:rPr lang="en-US" dirty="0" err="1" smtClean="0"/>
              <a:t>nefrología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 err="1" smtClean="0"/>
              <a:t>empiezan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dudas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toxicología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diálisis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6932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Diuresis </a:t>
            </a:r>
            <a:r>
              <a:rPr lang="en-US" sz="2800" dirty="0" err="1" smtClean="0"/>
              <a:t>forzada</a:t>
            </a:r>
            <a:endParaRPr lang="en-US" sz="2800" dirty="0" smtClean="0"/>
          </a:p>
          <a:p>
            <a:r>
              <a:rPr lang="en-US" sz="2800" dirty="0" err="1" smtClean="0"/>
              <a:t>Dosis</a:t>
            </a:r>
            <a:r>
              <a:rPr lang="en-US" sz="2800" dirty="0" smtClean="0"/>
              <a:t> </a:t>
            </a:r>
            <a:r>
              <a:rPr lang="en-US" sz="2800" dirty="0" err="1" smtClean="0"/>
              <a:t>múltiples</a:t>
            </a:r>
            <a:r>
              <a:rPr lang="en-US" sz="2800" dirty="0" smtClean="0"/>
              <a:t> de </a:t>
            </a:r>
            <a:r>
              <a:rPr lang="en-US" sz="2800" dirty="0" err="1" smtClean="0"/>
              <a:t>carbón</a:t>
            </a:r>
            <a:r>
              <a:rPr lang="en-US" sz="2800" dirty="0" smtClean="0"/>
              <a:t> </a:t>
            </a:r>
            <a:r>
              <a:rPr lang="en-US" sz="2800" dirty="0" err="1" smtClean="0"/>
              <a:t>activado</a:t>
            </a:r>
            <a:endParaRPr lang="en-US" sz="2800" dirty="0" smtClean="0"/>
          </a:p>
          <a:p>
            <a:r>
              <a:rPr lang="en-US" sz="2800" dirty="0" err="1" smtClean="0"/>
              <a:t>Diálisis</a:t>
            </a:r>
            <a:r>
              <a:rPr lang="en-US" sz="2800" dirty="0" smtClean="0"/>
              <a:t> </a:t>
            </a:r>
            <a:r>
              <a:rPr lang="en-US" sz="2800" dirty="0" err="1" smtClean="0"/>
              <a:t>intermitente</a:t>
            </a:r>
            <a:endParaRPr lang="en-US" sz="2800" dirty="0" smtClean="0"/>
          </a:p>
          <a:p>
            <a:r>
              <a:rPr lang="en-US" sz="2800" dirty="0" err="1" smtClean="0"/>
              <a:t>Hemofiltración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hemodiafiltración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intermitente</a:t>
            </a:r>
            <a:endParaRPr lang="en-US" sz="2800" dirty="0" smtClean="0"/>
          </a:p>
          <a:p>
            <a:r>
              <a:rPr lang="en-US" sz="2800" dirty="0" err="1" smtClean="0"/>
              <a:t>Tratamientos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contínuos</a:t>
            </a:r>
            <a:endParaRPr lang="en-US" sz="2800" dirty="0" smtClean="0"/>
          </a:p>
          <a:p>
            <a:pPr lvl="1"/>
            <a:r>
              <a:rPr lang="en-US" sz="2000" dirty="0" smtClean="0"/>
              <a:t>CVVHD/CVVH/CVVHDF</a:t>
            </a:r>
          </a:p>
          <a:p>
            <a:r>
              <a:rPr lang="en-US" sz="2800" dirty="0" err="1" smtClean="0"/>
              <a:t>Hemoperfusión</a:t>
            </a:r>
            <a:endParaRPr lang="en-US" sz="2800" dirty="0" smtClean="0"/>
          </a:p>
          <a:p>
            <a:r>
              <a:rPr lang="en-US" sz="2800" dirty="0" err="1" smtClean="0"/>
              <a:t>Plasmaferesis</a:t>
            </a:r>
            <a:endParaRPr lang="en-US" sz="2800" dirty="0" smtClean="0"/>
          </a:p>
          <a:p>
            <a:r>
              <a:rPr lang="en-US" sz="2800" dirty="0" err="1" smtClean="0"/>
              <a:t>Diálisis</a:t>
            </a:r>
            <a:r>
              <a:rPr lang="en-US" sz="2800" dirty="0" smtClean="0"/>
              <a:t> con </a:t>
            </a:r>
            <a:r>
              <a:rPr lang="en-US" sz="2800" dirty="0" err="1" smtClean="0"/>
              <a:t>albúmina</a:t>
            </a:r>
            <a:r>
              <a:rPr lang="en-US" sz="2800" dirty="0" smtClean="0"/>
              <a:t>(MARS)</a:t>
            </a:r>
          </a:p>
          <a:p>
            <a:r>
              <a:rPr lang="en-US" sz="2800" dirty="0" err="1" smtClean="0"/>
              <a:t>Diálisis</a:t>
            </a:r>
            <a:r>
              <a:rPr lang="en-US" sz="2800" dirty="0" smtClean="0"/>
              <a:t> peritoneal</a:t>
            </a:r>
          </a:p>
          <a:p>
            <a:r>
              <a:rPr lang="en-US" sz="2800" dirty="0" err="1" smtClean="0"/>
              <a:t>Exsanguinotransfusión</a:t>
            </a:r>
            <a:endParaRPr lang="en-US" sz="2800" dirty="0" smtClean="0"/>
          </a:p>
          <a:p>
            <a:r>
              <a:rPr lang="en-US" sz="2800" dirty="0" err="1" smtClean="0"/>
              <a:t>Soporte</a:t>
            </a:r>
            <a:r>
              <a:rPr lang="en-US" sz="2800" dirty="0" smtClean="0"/>
              <a:t> vital </a:t>
            </a:r>
            <a:r>
              <a:rPr lang="en-US" sz="2800" dirty="0" err="1" smtClean="0"/>
              <a:t>extracorpórea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(ECMO, ECPB, </a:t>
            </a:r>
            <a:r>
              <a:rPr lang="en-US" sz="2000" dirty="0" err="1" smtClean="0"/>
              <a:t>IAoBP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708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Diálisis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dummies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285" b="3823"/>
          <a:stretch/>
        </p:blipFill>
        <p:spPr>
          <a:xfrm>
            <a:off x="457200" y="3794672"/>
            <a:ext cx="8229600" cy="2917815"/>
          </a:xfrm>
        </p:spPr>
      </p:pic>
      <p:sp>
        <p:nvSpPr>
          <p:cNvPr id="5" name="Right Arrow 4"/>
          <p:cNvSpPr/>
          <p:nvPr/>
        </p:nvSpPr>
        <p:spPr>
          <a:xfrm>
            <a:off x="1164263" y="1542058"/>
            <a:ext cx="7136780" cy="42331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35053" y="2524742"/>
            <a:ext cx="7847434" cy="3628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1857" y="2192141"/>
            <a:ext cx="7318224" cy="15118"/>
          </a:xfrm>
          <a:prstGeom prst="line">
            <a:avLst/>
          </a:prstGeom>
          <a:ln w="38100" cmpd="sng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miley Face 8"/>
          <p:cNvSpPr/>
          <p:nvPr/>
        </p:nvSpPr>
        <p:spPr>
          <a:xfrm>
            <a:off x="57249" y="1281760"/>
            <a:ext cx="683646" cy="683608"/>
          </a:xfrm>
          <a:prstGeom prst="smileyFace">
            <a:avLst>
              <a:gd name="adj" fmla="val -4653"/>
            </a:avLst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8344977" y="1281760"/>
            <a:ext cx="683646" cy="68360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8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Toxicocinética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Peso </a:t>
            </a:r>
            <a:r>
              <a:rPr lang="en-US" dirty="0" smtClean="0"/>
              <a:t>molecular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94" y="2492174"/>
            <a:ext cx="4135419" cy="31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659</TotalTime>
  <Words>518</Words>
  <Application>Microsoft Macintosh PowerPoint</Application>
  <PresentationFormat>On-screen Show (4:3)</PresentationFormat>
  <Paragraphs>112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 Black </vt:lpstr>
      <vt:lpstr>Depuración extrarrenal</vt:lpstr>
      <vt:lpstr>Basado en ciertas ideas</vt:lpstr>
      <vt:lpstr>Un poco de historia</vt:lpstr>
      <vt:lpstr>Por un perro que maté</vt:lpstr>
      <vt:lpstr>Mujeres en toxicología (2)</vt:lpstr>
      <vt:lpstr>Diálisis es para insuficiencia renal</vt:lpstr>
      <vt:lpstr>¿Sólo es diálisis?</vt:lpstr>
      <vt:lpstr>Diálisis para dummies</vt:lpstr>
      <vt:lpstr>Toxicocinética para dummies</vt:lpstr>
      <vt:lpstr>Toxicocinética para dummies</vt:lpstr>
      <vt:lpstr>Toxicocinética para dummies</vt:lpstr>
      <vt:lpstr>Toxicocinética para dummies</vt:lpstr>
      <vt:lpstr>¿Y funciona?</vt:lpstr>
      <vt:lpstr>PowerPoint Presentation</vt:lpstr>
      <vt:lpstr>Preguntas EXTRIP</vt:lpstr>
      <vt:lpstr>PowerPoint Presentation</vt:lpstr>
      <vt:lpstr>Aclaramiento</vt:lpstr>
      <vt:lpstr>PowerPoint Presentation</vt:lpstr>
      <vt:lpstr>Metanol</vt:lpstr>
      <vt:lpstr>PowerPoint Presentation</vt:lpstr>
      <vt:lpstr>Litio</vt:lpstr>
      <vt:lpstr>PowerPoint Presentation</vt:lpstr>
      <vt:lpstr>Metformina</vt:lpstr>
      <vt:lpstr>Antidepresivos Tricíclicos</vt:lpstr>
      <vt:lpstr>Barbitúricos, Carbamazepina, Valproico</vt:lpstr>
      <vt:lpstr>Otros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Depuración extrarrenal</dc:title>
  <dc:creator>Chris Yates</dc:creator>
  <cp:lastModifiedBy>Chris Yates</cp:lastModifiedBy>
  <cp:revision>27</cp:revision>
  <dcterms:created xsi:type="dcterms:W3CDTF">2016-04-13T19:37:28Z</dcterms:created>
  <dcterms:modified xsi:type="dcterms:W3CDTF">2018-03-08T14:25:47Z</dcterms:modified>
</cp:coreProperties>
</file>