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Lst>
  <p:notesMasterIdLst>
    <p:notesMasterId r:id="rId106"/>
  </p:notesMasterIdLst>
  <p:handoutMasterIdLst>
    <p:handoutMasterId r:id="rId107"/>
  </p:handoutMasterIdLst>
  <p:sldIdLst>
    <p:sldId id="439" r:id="rId3"/>
    <p:sldId id="717" r:id="rId4"/>
    <p:sldId id="540" r:id="rId5"/>
    <p:sldId id="503" r:id="rId6"/>
    <p:sldId id="523" r:id="rId7"/>
    <p:sldId id="524" r:id="rId8"/>
    <p:sldId id="642" r:id="rId9"/>
    <p:sldId id="470" r:id="rId10"/>
    <p:sldId id="665" r:id="rId11"/>
    <p:sldId id="667" r:id="rId12"/>
    <p:sldId id="814" r:id="rId13"/>
    <p:sldId id="719" r:id="rId14"/>
    <p:sldId id="668" r:id="rId15"/>
    <p:sldId id="825" r:id="rId16"/>
    <p:sldId id="828" r:id="rId17"/>
    <p:sldId id="826" r:id="rId18"/>
    <p:sldId id="827" r:id="rId19"/>
    <p:sldId id="839" r:id="rId20"/>
    <p:sldId id="840" r:id="rId21"/>
    <p:sldId id="829" r:id="rId22"/>
    <p:sldId id="838" r:id="rId23"/>
    <p:sldId id="830" r:id="rId24"/>
    <p:sldId id="833" r:id="rId25"/>
    <p:sldId id="834" r:id="rId26"/>
    <p:sldId id="835" r:id="rId27"/>
    <p:sldId id="737" r:id="rId28"/>
    <p:sldId id="738" r:id="rId29"/>
    <p:sldId id="740" r:id="rId30"/>
    <p:sldId id="743" r:id="rId31"/>
    <p:sldId id="744" r:id="rId32"/>
    <p:sldId id="746" r:id="rId33"/>
    <p:sldId id="747" r:id="rId34"/>
    <p:sldId id="748" r:id="rId35"/>
    <p:sldId id="726" r:id="rId36"/>
    <p:sldId id="579" r:id="rId37"/>
    <p:sldId id="391" r:id="rId38"/>
    <p:sldId id="570" r:id="rId39"/>
    <p:sldId id="779" r:id="rId40"/>
    <p:sldId id="780" r:id="rId41"/>
    <p:sldId id="781" r:id="rId42"/>
    <p:sldId id="782" r:id="rId43"/>
    <p:sldId id="800" r:id="rId44"/>
    <p:sldId id="801" r:id="rId45"/>
    <p:sldId id="788" r:id="rId46"/>
    <p:sldId id="789" r:id="rId47"/>
    <p:sldId id="791" r:id="rId48"/>
    <p:sldId id="793" r:id="rId49"/>
    <p:sldId id="794" r:id="rId50"/>
    <p:sldId id="795" r:id="rId51"/>
    <p:sldId id="733" r:id="rId52"/>
    <p:sldId id="778" r:id="rId53"/>
    <p:sldId id="821" r:id="rId54"/>
    <p:sldId id="822" r:id="rId55"/>
    <p:sldId id="756" r:id="rId56"/>
    <p:sldId id="753" r:id="rId57"/>
    <p:sldId id="755" r:id="rId58"/>
    <p:sldId id="761" r:id="rId59"/>
    <p:sldId id="653" r:id="rId60"/>
    <p:sldId id="601" r:id="rId61"/>
    <p:sldId id="602" r:id="rId62"/>
    <p:sldId id="603" r:id="rId63"/>
    <p:sldId id="613" r:id="rId64"/>
    <p:sldId id="611" r:id="rId65"/>
    <p:sldId id="608" r:id="rId66"/>
    <p:sldId id="765" r:id="rId67"/>
    <p:sldId id="769" r:id="rId68"/>
    <p:sldId id="771" r:id="rId69"/>
    <p:sldId id="656" r:id="rId70"/>
    <p:sldId id="657" r:id="rId71"/>
    <p:sldId id="659" r:id="rId72"/>
    <p:sldId id="766" r:id="rId73"/>
    <p:sldId id="831" r:id="rId74"/>
    <p:sldId id="837" r:id="rId75"/>
    <p:sldId id="832" r:id="rId76"/>
    <p:sldId id="673" r:id="rId77"/>
    <p:sldId id="674" r:id="rId78"/>
    <p:sldId id="675" r:id="rId79"/>
    <p:sldId id="676" r:id="rId80"/>
    <p:sldId id="677" r:id="rId81"/>
    <p:sldId id="678" r:id="rId82"/>
    <p:sldId id="679" r:id="rId83"/>
    <p:sldId id="680" r:id="rId84"/>
    <p:sldId id="681" r:id="rId85"/>
    <p:sldId id="682" r:id="rId86"/>
    <p:sldId id="683" r:id="rId87"/>
    <p:sldId id="684" r:id="rId88"/>
    <p:sldId id="685" r:id="rId89"/>
    <p:sldId id="686" r:id="rId90"/>
    <p:sldId id="687" r:id="rId91"/>
    <p:sldId id="688" r:id="rId92"/>
    <p:sldId id="689" r:id="rId93"/>
    <p:sldId id="690" r:id="rId94"/>
    <p:sldId id="691" r:id="rId95"/>
    <p:sldId id="692" r:id="rId96"/>
    <p:sldId id="806" r:id="rId97"/>
    <p:sldId id="813" r:id="rId98"/>
    <p:sldId id="662" r:id="rId99"/>
    <p:sldId id="663" r:id="rId100"/>
    <p:sldId id="757" r:id="rId101"/>
    <p:sldId id="758" r:id="rId102"/>
    <p:sldId id="759" r:id="rId103"/>
    <p:sldId id="823" r:id="rId104"/>
    <p:sldId id="836" r:id="rId105"/>
  </p:sldIdLst>
  <p:sldSz cx="9144000" cy="6858000" type="screen4x3"/>
  <p:notesSz cx="6797675" cy="9926638"/>
  <p:defaultTextStyle>
    <a:defPPr>
      <a:defRPr lang="en-GB"/>
    </a:defPPr>
    <a:lvl1pPr algn="ctr" rtl="0" eaLnBrk="0" fontAlgn="base" hangingPunct="0">
      <a:spcBef>
        <a:spcPct val="0"/>
      </a:spcBef>
      <a:spcAft>
        <a:spcPct val="0"/>
      </a:spcAft>
      <a:defRPr sz="2400" kern="1200">
        <a:solidFill>
          <a:schemeClr val="bg1"/>
        </a:solidFill>
        <a:latin typeface="Times New Roman" charset="0"/>
        <a:ea typeface="+mn-ea"/>
        <a:cs typeface="Lucida Sans Unicode" pitchFamily="34" charset="0"/>
      </a:defRPr>
    </a:lvl1pPr>
    <a:lvl2pPr marL="457200" algn="ctr" rtl="0" eaLnBrk="0" fontAlgn="base" hangingPunct="0">
      <a:spcBef>
        <a:spcPct val="0"/>
      </a:spcBef>
      <a:spcAft>
        <a:spcPct val="0"/>
      </a:spcAft>
      <a:defRPr sz="2400" kern="1200">
        <a:solidFill>
          <a:schemeClr val="bg1"/>
        </a:solidFill>
        <a:latin typeface="Times New Roman" charset="0"/>
        <a:ea typeface="+mn-ea"/>
        <a:cs typeface="Lucida Sans Unicode" pitchFamily="34" charset="0"/>
      </a:defRPr>
    </a:lvl2pPr>
    <a:lvl3pPr marL="914400" algn="ctr" rtl="0" eaLnBrk="0" fontAlgn="base" hangingPunct="0">
      <a:spcBef>
        <a:spcPct val="0"/>
      </a:spcBef>
      <a:spcAft>
        <a:spcPct val="0"/>
      </a:spcAft>
      <a:defRPr sz="2400" kern="1200">
        <a:solidFill>
          <a:schemeClr val="bg1"/>
        </a:solidFill>
        <a:latin typeface="Times New Roman" charset="0"/>
        <a:ea typeface="+mn-ea"/>
        <a:cs typeface="Lucida Sans Unicode" pitchFamily="34" charset="0"/>
      </a:defRPr>
    </a:lvl3pPr>
    <a:lvl4pPr marL="1371600" algn="ctr" rtl="0" eaLnBrk="0" fontAlgn="base" hangingPunct="0">
      <a:spcBef>
        <a:spcPct val="0"/>
      </a:spcBef>
      <a:spcAft>
        <a:spcPct val="0"/>
      </a:spcAft>
      <a:defRPr sz="2400" kern="1200">
        <a:solidFill>
          <a:schemeClr val="bg1"/>
        </a:solidFill>
        <a:latin typeface="Times New Roman" charset="0"/>
        <a:ea typeface="+mn-ea"/>
        <a:cs typeface="Lucida Sans Unicode" pitchFamily="34" charset="0"/>
      </a:defRPr>
    </a:lvl4pPr>
    <a:lvl5pPr marL="1828800" algn="ctr" rtl="0" eaLnBrk="0" fontAlgn="base" hangingPunct="0">
      <a:spcBef>
        <a:spcPct val="0"/>
      </a:spcBef>
      <a:spcAft>
        <a:spcPct val="0"/>
      </a:spcAft>
      <a:defRPr sz="2400" kern="1200">
        <a:solidFill>
          <a:schemeClr val="bg1"/>
        </a:solidFill>
        <a:latin typeface="Times New Roman" charset="0"/>
        <a:ea typeface="+mn-ea"/>
        <a:cs typeface="Lucida Sans Unicode" pitchFamily="34" charset="0"/>
      </a:defRPr>
    </a:lvl5pPr>
    <a:lvl6pPr marL="2286000" algn="l" defTabSz="914400" rtl="0" eaLnBrk="1" latinLnBrk="0" hangingPunct="1">
      <a:defRPr sz="2400" kern="1200">
        <a:solidFill>
          <a:schemeClr val="bg1"/>
        </a:solidFill>
        <a:latin typeface="Times New Roman" charset="0"/>
        <a:ea typeface="+mn-ea"/>
        <a:cs typeface="Lucida Sans Unicode" pitchFamily="34" charset="0"/>
      </a:defRPr>
    </a:lvl6pPr>
    <a:lvl7pPr marL="2743200" algn="l" defTabSz="914400" rtl="0" eaLnBrk="1" latinLnBrk="0" hangingPunct="1">
      <a:defRPr sz="2400" kern="1200">
        <a:solidFill>
          <a:schemeClr val="bg1"/>
        </a:solidFill>
        <a:latin typeface="Times New Roman" charset="0"/>
        <a:ea typeface="+mn-ea"/>
        <a:cs typeface="Lucida Sans Unicode" pitchFamily="34" charset="0"/>
      </a:defRPr>
    </a:lvl7pPr>
    <a:lvl8pPr marL="3200400" algn="l" defTabSz="914400" rtl="0" eaLnBrk="1" latinLnBrk="0" hangingPunct="1">
      <a:defRPr sz="2400" kern="1200">
        <a:solidFill>
          <a:schemeClr val="bg1"/>
        </a:solidFill>
        <a:latin typeface="Times New Roman" charset="0"/>
        <a:ea typeface="+mn-ea"/>
        <a:cs typeface="Lucida Sans Unicode" pitchFamily="34" charset="0"/>
      </a:defRPr>
    </a:lvl8pPr>
    <a:lvl9pPr marL="3657600" algn="l" defTabSz="914400" rtl="0" eaLnBrk="1" latinLnBrk="0" hangingPunct="1">
      <a:defRPr sz="2400" kern="1200">
        <a:solidFill>
          <a:schemeClr val="bg1"/>
        </a:solidFill>
        <a:latin typeface="Times New Roman" charset="0"/>
        <a:ea typeface="+mn-ea"/>
        <a:cs typeface="Lucida Sans Unicode"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66"/>
    <a:srgbClr val="FF6600"/>
    <a:srgbClr val="008000"/>
    <a:srgbClr val="FF99CC"/>
    <a:srgbClr val="CEE0FE"/>
    <a:srgbClr val="DCFFB9"/>
    <a:srgbClr val="669900"/>
    <a:srgbClr val="C0C0C0"/>
    <a:srgbClr val="FBCD9B"/>
    <a:srgbClr val="FF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478" autoAdjust="0"/>
    <p:restoredTop sz="88841" autoAdjust="0"/>
  </p:normalViewPr>
  <p:slideViewPr>
    <p:cSldViewPr>
      <p:cViewPr>
        <p:scale>
          <a:sx n="84" d="100"/>
          <a:sy n="84" d="100"/>
        </p:scale>
        <p:origin x="-642" y="66"/>
      </p:cViewPr>
      <p:guideLst>
        <p:guide orient="horz" pos="4319"/>
        <p:guide pos="5556"/>
      </p:guideLst>
    </p:cSldViewPr>
  </p:slideViewPr>
  <p:outlineViewPr>
    <p:cViewPr varScale="1">
      <p:scale>
        <a:sx n="170" d="200"/>
        <a:sy n="170" d="200"/>
      </p:scale>
      <p:origin x="0" y="624"/>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66" d="100"/>
        <a:sy n="66" d="100"/>
      </p:scale>
      <p:origin x="0" y="0"/>
    </p:cViewPr>
  </p:notesTextViewPr>
  <p:sorterViewPr>
    <p:cViewPr>
      <p:scale>
        <a:sx n="100" d="100"/>
        <a:sy n="100" d="100"/>
      </p:scale>
      <p:origin x="0" y="1302"/>
    </p:cViewPr>
  </p:sorterViewPr>
  <p:notesViewPr>
    <p:cSldViewPr>
      <p:cViewPr varScale="1">
        <p:scale>
          <a:sx n="59" d="100"/>
          <a:sy n="59" d="100"/>
        </p:scale>
        <p:origin x="-1752" y="-72"/>
      </p:cViewPr>
      <p:guideLst>
        <p:guide orient="horz" pos="3004"/>
        <p:guide pos="2141"/>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handoutMaster" Target="handoutMasters/handout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_rels/viewProps.xml.rels><?xml version="1.0" encoding="UTF-8" standalone="yes"?>
<Relationships xmlns="http://schemas.openxmlformats.org/package/2006/relationships"><Relationship Id="rId8" Type="http://schemas.openxmlformats.org/officeDocument/2006/relationships/slide" Target="slides/slide44.xml"/><Relationship Id="rId3" Type="http://schemas.openxmlformats.org/officeDocument/2006/relationships/slide" Target="slides/slide5.xml"/><Relationship Id="rId7" Type="http://schemas.openxmlformats.org/officeDocument/2006/relationships/slide" Target="slides/slide38.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9.xml"/><Relationship Id="rId5" Type="http://schemas.openxmlformats.org/officeDocument/2006/relationships/slide" Target="slides/slide7.xml"/><Relationship Id="rId4" Type="http://schemas.openxmlformats.org/officeDocument/2006/relationships/slide" Target="slides/slide6.xml"/><Relationship Id="rId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4.v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2945862" cy="475777"/>
          </a:xfrm>
          <a:prstGeom prst="rect">
            <a:avLst/>
          </a:prstGeom>
          <a:noFill/>
          <a:ln w="9525">
            <a:noFill/>
            <a:miter lim="800000"/>
            <a:headEnd/>
            <a:tailEnd/>
          </a:ln>
          <a:effectLst/>
        </p:spPr>
        <p:txBody>
          <a:bodyPr vert="horz" wrap="square" lIns="93242" tIns="46621" rIns="93242" bIns="46621" numCol="1" anchor="t" anchorCtr="0" compatLnSpc="1">
            <a:prstTxWarp prst="textNoShape">
              <a:avLst/>
            </a:prstTxWarp>
          </a:bodyPr>
          <a:lstStyle>
            <a:lvl1pPr algn="l" defTabSz="932854">
              <a:defRPr sz="1300" smtClean="0">
                <a:cs typeface="+mn-cs"/>
              </a:defRPr>
            </a:lvl1pPr>
          </a:lstStyle>
          <a:p>
            <a:pPr>
              <a:defRPr/>
            </a:pPr>
            <a:endParaRPr lang="es-ES"/>
          </a:p>
        </p:txBody>
      </p:sp>
      <p:sp>
        <p:nvSpPr>
          <p:cNvPr id="71683" name="Rectangle 3"/>
          <p:cNvSpPr>
            <a:spLocks noGrp="1" noChangeArrowheads="1"/>
          </p:cNvSpPr>
          <p:nvPr>
            <p:ph type="dt" sz="quarter" idx="1"/>
          </p:nvPr>
        </p:nvSpPr>
        <p:spPr bwMode="auto">
          <a:xfrm>
            <a:off x="3851814" y="0"/>
            <a:ext cx="2945862" cy="475777"/>
          </a:xfrm>
          <a:prstGeom prst="rect">
            <a:avLst/>
          </a:prstGeom>
          <a:noFill/>
          <a:ln w="9525">
            <a:noFill/>
            <a:miter lim="800000"/>
            <a:headEnd/>
            <a:tailEnd/>
          </a:ln>
          <a:effectLst/>
        </p:spPr>
        <p:txBody>
          <a:bodyPr vert="horz" wrap="square" lIns="93242" tIns="46621" rIns="93242" bIns="46621" numCol="1" anchor="t" anchorCtr="0" compatLnSpc="1">
            <a:prstTxWarp prst="textNoShape">
              <a:avLst/>
            </a:prstTxWarp>
          </a:bodyPr>
          <a:lstStyle>
            <a:lvl1pPr algn="r" defTabSz="932854">
              <a:defRPr sz="1300" smtClean="0">
                <a:cs typeface="+mn-cs"/>
              </a:defRPr>
            </a:lvl1pPr>
          </a:lstStyle>
          <a:p>
            <a:pPr>
              <a:defRPr/>
            </a:pPr>
            <a:endParaRPr lang="es-ES"/>
          </a:p>
        </p:txBody>
      </p:sp>
      <p:sp>
        <p:nvSpPr>
          <p:cNvPr id="71684" name="Rectangle 4"/>
          <p:cNvSpPr>
            <a:spLocks noGrp="1" noChangeArrowheads="1"/>
          </p:cNvSpPr>
          <p:nvPr>
            <p:ph type="ftr" sz="quarter" idx="2"/>
          </p:nvPr>
        </p:nvSpPr>
        <p:spPr bwMode="auto">
          <a:xfrm>
            <a:off x="0" y="9430846"/>
            <a:ext cx="2945862" cy="475776"/>
          </a:xfrm>
          <a:prstGeom prst="rect">
            <a:avLst/>
          </a:prstGeom>
          <a:noFill/>
          <a:ln w="9525">
            <a:noFill/>
            <a:miter lim="800000"/>
            <a:headEnd/>
            <a:tailEnd/>
          </a:ln>
          <a:effectLst/>
        </p:spPr>
        <p:txBody>
          <a:bodyPr vert="horz" wrap="square" lIns="93242" tIns="46621" rIns="93242" bIns="46621" numCol="1" anchor="b" anchorCtr="0" compatLnSpc="1">
            <a:prstTxWarp prst="textNoShape">
              <a:avLst/>
            </a:prstTxWarp>
          </a:bodyPr>
          <a:lstStyle>
            <a:lvl1pPr algn="l" defTabSz="932854">
              <a:defRPr sz="1300" smtClean="0">
                <a:cs typeface="+mn-cs"/>
              </a:defRPr>
            </a:lvl1pPr>
          </a:lstStyle>
          <a:p>
            <a:pPr>
              <a:defRPr/>
            </a:pPr>
            <a:endParaRPr lang="es-ES"/>
          </a:p>
        </p:txBody>
      </p:sp>
      <p:sp>
        <p:nvSpPr>
          <p:cNvPr id="71685" name="Rectangle 5"/>
          <p:cNvSpPr>
            <a:spLocks noGrp="1" noChangeArrowheads="1"/>
          </p:cNvSpPr>
          <p:nvPr>
            <p:ph type="sldNum" sz="quarter" idx="3"/>
          </p:nvPr>
        </p:nvSpPr>
        <p:spPr bwMode="auto">
          <a:xfrm>
            <a:off x="3851814" y="9430846"/>
            <a:ext cx="2945862" cy="475776"/>
          </a:xfrm>
          <a:prstGeom prst="rect">
            <a:avLst/>
          </a:prstGeom>
          <a:noFill/>
          <a:ln w="9525">
            <a:noFill/>
            <a:miter lim="800000"/>
            <a:headEnd/>
            <a:tailEnd/>
          </a:ln>
          <a:effectLst/>
        </p:spPr>
        <p:txBody>
          <a:bodyPr vert="horz" wrap="square" lIns="93242" tIns="46621" rIns="93242" bIns="46621" numCol="1" anchor="b" anchorCtr="0" compatLnSpc="1">
            <a:prstTxWarp prst="textNoShape">
              <a:avLst/>
            </a:prstTxWarp>
          </a:bodyPr>
          <a:lstStyle>
            <a:lvl1pPr algn="r" defTabSz="932854">
              <a:defRPr sz="1300" smtClean="0">
                <a:cs typeface="+mn-cs"/>
              </a:defRPr>
            </a:lvl1pPr>
          </a:lstStyle>
          <a:p>
            <a:pPr>
              <a:defRPr/>
            </a:pPr>
            <a:fld id="{7A2F0C2E-185E-4678-9074-7F17589DB95F}" type="slidenum">
              <a:rPr lang="es-ES"/>
              <a:pPr>
                <a:defRPr/>
              </a:pPr>
              <a:t>‹Nº›</a:t>
            </a:fld>
            <a:endParaRPr lang="es-ES"/>
          </a:p>
        </p:txBody>
      </p:sp>
    </p:spTree>
    <p:extLst>
      <p:ext uri="{BB962C8B-B14F-4D97-AF65-F5344CB8AC3E}">
        <p14:creationId xmlns="" xmlns:p14="http://schemas.microsoft.com/office/powerpoint/2010/main" val="3359230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97675" cy="9926638"/>
          </a:xfrm>
          <a:prstGeom prst="roundRect">
            <a:avLst>
              <a:gd name="adj" fmla="val 23"/>
            </a:avLst>
          </a:prstGeom>
          <a:solidFill>
            <a:srgbClr val="FFFFFF"/>
          </a:solidFill>
          <a:ln w="9525">
            <a:noFill/>
            <a:round/>
            <a:headEnd/>
            <a:tailEnd/>
          </a:ln>
        </p:spPr>
        <p:txBody>
          <a:bodyPr wrap="none" lIns="88230" tIns="44115" rIns="88230" bIns="44115" anchor="ctr"/>
          <a:lstStyle/>
          <a:p>
            <a:pPr>
              <a:defRPr/>
            </a:pPr>
            <a:endParaRPr lang="es-ES">
              <a:cs typeface="+mn-cs"/>
            </a:endParaRPr>
          </a:p>
        </p:txBody>
      </p:sp>
      <p:sp>
        <p:nvSpPr>
          <p:cNvPr id="2050" name="Text Box 2"/>
          <p:cNvSpPr txBox="1">
            <a:spLocks noChangeArrowheads="1"/>
          </p:cNvSpPr>
          <p:nvPr/>
        </p:nvSpPr>
        <p:spPr bwMode="auto">
          <a:xfrm>
            <a:off x="0" y="0"/>
            <a:ext cx="2945862" cy="497333"/>
          </a:xfrm>
          <a:prstGeom prst="rect">
            <a:avLst/>
          </a:prstGeom>
          <a:noFill/>
          <a:ln w="9525">
            <a:noFill/>
            <a:miter lim="800000"/>
            <a:headEnd/>
            <a:tailEnd/>
          </a:ln>
        </p:spPr>
        <p:txBody>
          <a:bodyPr wrap="none" lIns="88230" tIns="44115" rIns="88230" bIns="44115" anchor="ctr"/>
          <a:lstStyle/>
          <a:p>
            <a:pPr>
              <a:defRPr/>
            </a:pPr>
            <a:endParaRPr lang="es-ES">
              <a:cs typeface="+mn-cs"/>
            </a:endParaRPr>
          </a:p>
        </p:txBody>
      </p:sp>
      <p:sp>
        <p:nvSpPr>
          <p:cNvPr id="2051" name="Text Box 3"/>
          <p:cNvSpPr txBox="1">
            <a:spLocks noChangeArrowheads="1"/>
          </p:cNvSpPr>
          <p:nvPr/>
        </p:nvSpPr>
        <p:spPr bwMode="auto">
          <a:xfrm>
            <a:off x="3851814" y="0"/>
            <a:ext cx="2945862" cy="497333"/>
          </a:xfrm>
          <a:prstGeom prst="rect">
            <a:avLst/>
          </a:prstGeom>
          <a:noFill/>
          <a:ln w="9525">
            <a:noFill/>
            <a:miter lim="800000"/>
            <a:headEnd/>
            <a:tailEnd/>
          </a:ln>
        </p:spPr>
        <p:txBody>
          <a:bodyPr wrap="none" lIns="88230" tIns="44115" rIns="88230" bIns="44115" anchor="ctr"/>
          <a:lstStyle/>
          <a:p>
            <a:pPr>
              <a:defRPr/>
            </a:pPr>
            <a:endParaRPr lang="es-ES">
              <a:cs typeface="+mn-cs"/>
            </a:endParaRPr>
          </a:p>
        </p:txBody>
      </p:sp>
      <p:sp>
        <p:nvSpPr>
          <p:cNvPr id="81925" name="Rectangle 4"/>
          <p:cNvSpPr>
            <a:spLocks noGrp="1" noRot="1" noChangeAspect="1" noChangeArrowheads="1" noTextEdit="1"/>
          </p:cNvSpPr>
          <p:nvPr>
            <p:ph type="sldImg"/>
          </p:nvPr>
        </p:nvSpPr>
        <p:spPr bwMode="auto">
          <a:xfrm>
            <a:off x="919163" y="746125"/>
            <a:ext cx="4960937" cy="3721100"/>
          </a:xfrm>
          <a:prstGeom prst="rect">
            <a:avLst/>
          </a:prstGeom>
          <a:solidFill>
            <a:srgbClr val="FFFFFF"/>
          </a:solidFill>
          <a:ln w="9525">
            <a:solidFill>
              <a:srgbClr val="000000"/>
            </a:solidFill>
            <a:miter lim="800000"/>
            <a:headEnd/>
            <a:tailEnd/>
          </a:ln>
        </p:spPr>
      </p:sp>
      <p:sp>
        <p:nvSpPr>
          <p:cNvPr id="2053" name="Rectangle 5"/>
          <p:cNvSpPr txBox="1">
            <a:spLocks noGrp="1" noChangeArrowheads="1"/>
          </p:cNvSpPr>
          <p:nvPr>
            <p:ph type="body" idx="1"/>
          </p:nvPr>
        </p:nvSpPr>
        <p:spPr bwMode="auto">
          <a:xfrm>
            <a:off x="905951" y="4716193"/>
            <a:ext cx="4985773" cy="4465216"/>
          </a:xfrm>
          <a:prstGeom prst="rect">
            <a:avLst/>
          </a:prstGeom>
          <a:noFill/>
          <a:ln w="9525">
            <a:noFill/>
            <a:miter lim="800000"/>
            <a:headEnd/>
            <a:tailEnd/>
          </a:ln>
        </p:spPr>
        <p:txBody>
          <a:bodyPr vert="horz" wrap="square" lIns="91774" tIns="47722" rIns="91774" bIns="47722" numCol="1" anchor="t" anchorCtr="0" compatLnSpc="1">
            <a:prstTxWarp prst="textNoShape">
              <a:avLst/>
            </a:prstTxWarp>
          </a:bodyPr>
          <a:lstStyle/>
          <a:p>
            <a:pPr lvl="0"/>
            <a:endParaRPr lang="es-ES" noProof="0" smtClean="0"/>
          </a:p>
        </p:txBody>
      </p:sp>
      <p:sp>
        <p:nvSpPr>
          <p:cNvPr id="2054" name="Text Box 6"/>
          <p:cNvSpPr txBox="1">
            <a:spLocks noChangeArrowheads="1"/>
          </p:cNvSpPr>
          <p:nvPr/>
        </p:nvSpPr>
        <p:spPr bwMode="auto">
          <a:xfrm>
            <a:off x="0" y="9429306"/>
            <a:ext cx="2945862" cy="497333"/>
          </a:xfrm>
          <a:prstGeom prst="rect">
            <a:avLst/>
          </a:prstGeom>
          <a:noFill/>
          <a:ln w="9525">
            <a:noFill/>
            <a:miter lim="800000"/>
            <a:headEnd/>
            <a:tailEnd/>
          </a:ln>
        </p:spPr>
        <p:txBody>
          <a:bodyPr wrap="none" lIns="88230" tIns="44115" rIns="88230" bIns="44115" anchor="ctr"/>
          <a:lstStyle/>
          <a:p>
            <a:pPr>
              <a:defRPr/>
            </a:pPr>
            <a:endParaRPr lang="es-ES">
              <a:cs typeface="+mn-cs"/>
            </a:endParaRPr>
          </a:p>
        </p:txBody>
      </p:sp>
      <p:sp>
        <p:nvSpPr>
          <p:cNvPr id="2055" name="Text Box 7"/>
          <p:cNvSpPr txBox="1">
            <a:spLocks noChangeArrowheads="1"/>
          </p:cNvSpPr>
          <p:nvPr/>
        </p:nvSpPr>
        <p:spPr bwMode="auto">
          <a:xfrm>
            <a:off x="3851814" y="9640348"/>
            <a:ext cx="2945862" cy="286291"/>
          </a:xfrm>
          <a:prstGeom prst="rect">
            <a:avLst/>
          </a:prstGeom>
          <a:noFill/>
          <a:ln w="9525">
            <a:noFill/>
            <a:miter lim="800000"/>
            <a:headEnd/>
            <a:tailEnd/>
          </a:ln>
        </p:spPr>
        <p:txBody>
          <a:bodyPr lIns="91774" tIns="47722" rIns="91774" bIns="47722" anchor="b">
            <a:spAutoFit/>
          </a:bodyPr>
          <a:lstStyle/>
          <a:p>
            <a:pPr algn="r" defTabSz="932854" eaLnBrk="1" hangingPunct="1">
              <a:lnSpc>
                <a:spcPct val="95000"/>
              </a:lnSpc>
              <a:buClr>
                <a:srgbClr val="000000"/>
              </a:buClr>
              <a:buSzPct val="100000"/>
              <a:buFont typeface="Times New Roman" charset="0"/>
              <a:buNone/>
              <a:tabLst>
                <a:tab pos="0" algn="l"/>
                <a:tab pos="932854" algn="l"/>
                <a:tab pos="1864175" algn="l"/>
                <a:tab pos="2797028" algn="l"/>
                <a:tab pos="3729882" algn="l"/>
                <a:tab pos="4662735" algn="l"/>
                <a:tab pos="5594056" algn="l"/>
                <a:tab pos="6526910" algn="l"/>
                <a:tab pos="7459763" algn="l"/>
                <a:tab pos="8391084" algn="l"/>
                <a:tab pos="9323938" algn="l"/>
                <a:tab pos="10256791" algn="l"/>
              </a:tabLst>
              <a:defRPr/>
            </a:pPr>
            <a:fld id="{74E173D0-DD1B-4CC3-942D-BD73D81CB35A}" type="slidenum">
              <a:rPr lang="en-GB" sz="1300">
                <a:solidFill>
                  <a:schemeClr val="tx1"/>
                </a:solidFill>
                <a:cs typeface="+mn-cs"/>
              </a:rPr>
              <a:pPr algn="r" defTabSz="932854" eaLnBrk="1" hangingPunct="1">
                <a:lnSpc>
                  <a:spcPct val="95000"/>
                </a:lnSpc>
                <a:buClr>
                  <a:srgbClr val="000000"/>
                </a:buClr>
                <a:buSzPct val="100000"/>
                <a:buFont typeface="Times New Roman" charset="0"/>
                <a:buNone/>
                <a:tabLst>
                  <a:tab pos="0" algn="l"/>
                  <a:tab pos="932854" algn="l"/>
                  <a:tab pos="1864175" algn="l"/>
                  <a:tab pos="2797028" algn="l"/>
                  <a:tab pos="3729882" algn="l"/>
                  <a:tab pos="4662735" algn="l"/>
                  <a:tab pos="5594056" algn="l"/>
                  <a:tab pos="6526910" algn="l"/>
                  <a:tab pos="7459763" algn="l"/>
                  <a:tab pos="8391084" algn="l"/>
                  <a:tab pos="9323938" algn="l"/>
                  <a:tab pos="10256791" algn="l"/>
                </a:tabLst>
                <a:defRPr/>
              </a:pPr>
              <a:t>‹Nº›</a:t>
            </a:fld>
            <a:endParaRPr lang="en-GB" sz="1300">
              <a:solidFill>
                <a:schemeClr val="tx1"/>
              </a:solidFill>
              <a:cs typeface="+mn-cs"/>
            </a:endParaRPr>
          </a:p>
        </p:txBody>
      </p:sp>
    </p:spTree>
    <p:extLst>
      <p:ext uri="{BB962C8B-B14F-4D97-AF65-F5344CB8AC3E}">
        <p14:creationId xmlns="" xmlns:p14="http://schemas.microsoft.com/office/powerpoint/2010/main" val="5799769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txBox="1">
            <a:spLocks noGrp="1" noChangeArrowheads="1"/>
          </p:cNvSpPr>
          <p:nvPr>
            <p:ph type="body" idx="1"/>
          </p:nvPr>
        </p:nvSpPr>
        <p:spPr>
          <a:solidFill>
            <a:srgbClr val="FFFFFF"/>
          </a:solidFill>
          <a:ln w="9360">
            <a:solidFill>
              <a:srgbClr val="000000"/>
            </a:solidFill>
          </a:ln>
        </p:spPr>
        <p:txBody>
          <a:bodyPr wrap="none" lIns="93242" tIns="46621" rIns="93242" bIns="46621" anchor="ctr"/>
          <a:lstStyle/>
          <a:p>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smtClean="0"/>
              <a:t>Carbon</a:t>
            </a:r>
            <a:r>
              <a:rPr lang="es-ES" dirty="0" smtClean="0"/>
              <a:t> activado por el mecanismo de </a:t>
            </a:r>
            <a:r>
              <a:rPr lang="es-ES" dirty="0" err="1" smtClean="0"/>
              <a:t>accion</a:t>
            </a:r>
            <a:r>
              <a:rPr lang="es-ES" dirty="0" smtClean="0"/>
              <a:t>: mas que </a:t>
            </a:r>
            <a:r>
              <a:rPr lang="es-ES" dirty="0" err="1" smtClean="0"/>
              <a:t>antidoto</a:t>
            </a:r>
            <a:r>
              <a:rPr lang="es-ES" dirty="0" smtClean="0"/>
              <a:t> reduce la </a:t>
            </a:r>
            <a:r>
              <a:rPr lang="es-ES" dirty="0" err="1" smtClean="0"/>
              <a:t>absorcion</a:t>
            </a:r>
            <a:r>
              <a:rPr lang="es-ES" dirty="0" smtClean="0"/>
              <a:t> </a:t>
            </a:r>
            <a:endParaRPr lang="es-E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txBox="1">
            <a:spLocks noGrp="1" noChangeArrowheads="1"/>
          </p:cNvSpPr>
          <p:nvPr>
            <p:ph type="body" idx="1"/>
          </p:nvPr>
        </p:nvSpPr>
        <p:spPr>
          <a:solidFill>
            <a:srgbClr val="FFFFFF"/>
          </a:solidFill>
          <a:ln w="9360">
            <a:solidFill>
              <a:srgbClr val="000000"/>
            </a:solidFill>
          </a:ln>
        </p:spPr>
        <p:txBody>
          <a:bodyPr wrap="none" lIns="93242" tIns="46621" rIns="93242" bIns="46621" anchor="ctr"/>
          <a:lstStyle/>
          <a:p>
            <a:endParaRPr lang="es-E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Soot</a:t>
            </a:r>
            <a:r>
              <a:rPr lang="es-ES" dirty="0" smtClean="0"/>
              <a:t> = </a:t>
            </a:r>
            <a:r>
              <a:rPr lang="es-ES" dirty="0" err="1" smtClean="0"/>
              <a:t>hollin</a:t>
            </a:r>
            <a:endParaRPr lang="es-ES" dirty="0"/>
          </a:p>
        </p:txBody>
      </p:sp>
    </p:spTree>
    <p:extLst>
      <p:ext uri="{BB962C8B-B14F-4D97-AF65-F5344CB8AC3E}">
        <p14:creationId xmlns="" xmlns:p14="http://schemas.microsoft.com/office/powerpoint/2010/main" val="2909404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26"/>
          <p:cNvSpPr>
            <a:spLocks noGrp="1" noRot="1" noChangeAspect="1" noChangeArrowheads="1" noTextEdit="1"/>
          </p:cNvSpPr>
          <p:nvPr>
            <p:ph type="sldImg"/>
          </p:nvPr>
        </p:nvSpPr>
        <p:spPr>
          <a:noFill/>
          <a:ln/>
        </p:spPr>
      </p:sp>
      <p:sp>
        <p:nvSpPr>
          <p:cNvPr id="105475" name="Text Box 1027"/>
          <p:cNvSpPr txBox="1">
            <a:spLocks noGrp="1" noChangeArrowheads="1"/>
          </p:cNvSpPr>
          <p:nvPr>
            <p:ph type="body" idx="1"/>
          </p:nvPr>
        </p:nvSpPr>
        <p:spPr>
          <a:solidFill>
            <a:srgbClr val="FFFFFF"/>
          </a:solidFill>
          <a:ln>
            <a:solidFill>
              <a:srgbClr val="000000"/>
            </a:solidFill>
          </a:ln>
        </p:spPr>
        <p:txBody>
          <a:bodyPr lIns="93242" tIns="46621" rIns="93242" bIns="46621"/>
          <a:lstStyle/>
          <a:p>
            <a:r>
              <a:rPr lang="es-ES" smtClean="0"/>
              <a:t>Neuropathies are characterized by a progressive loss of nerve fibers that can be assessed noninvasively by several tests of nerve function, including nerve conduction studies and electromyography, quantitative sensory testing, and autonomic function tests. A widely accepted definition of diabetic peripheral neuropathy is "the presence of symptoms and/or signs of peripheral nerve dysfunction in people with diabetes after exclusion of other causes" (Boulton, 1998). Diabetic neuropathy is classified into several syndromes, each with a distinct pattern of involvement of peripheral nerves. Patients often have multiple or overlapping syndromes.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Text Box 3"/>
          <p:cNvSpPr txBox="1">
            <a:spLocks noGrp="1" noChangeArrowheads="1"/>
          </p:cNvSpPr>
          <p:nvPr>
            <p:ph type="body" idx="1"/>
          </p:nvPr>
        </p:nvSpPr>
        <p:spPr>
          <a:xfrm>
            <a:off x="905951" y="4716193"/>
            <a:ext cx="4985773" cy="1242844"/>
          </a:xfrm>
          <a:noFill/>
          <a:ln/>
        </p:spPr>
        <p:txBody>
          <a:bodyPr>
            <a:spAutoFit/>
          </a:bodyPr>
          <a:lstStyle/>
          <a:p>
            <a:pPr eaLnBrk="1" hangingPunct="1">
              <a:spcBef>
                <a:spcPts val="326"/>
              </a:spcBef>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dirty="0" smtClean="0">
                <a:latin typeface="Verdana" pitchFamily="34" charset="0"/>
                <a:cs typeface="Lucida Sans Unicode" pitchFamily="34" charset="0"/>
              </a:rPr>
              <a:t>El KIT</a:t>
            </a:r>
            <a:r>
              <a:rPr lang="en-GB" sz="900" baseline="0" dirty="0" smtClean="0">
                <a:latin typeface="Verdana" pitchFamily="34" charset="0"/>
                <a:cs typeface="Lucida Sans Unicode" pitchFamily="34" charset="0"/>
              </a:rPr>
              <a:t> </a:t>
            </a:r>
            <a:r>
              <a:rPr lang="en-GB" sz="900" baseline="0" dirty="0" err="1" smtClean="0">
                <a:latin typeface="Verdana" pitchFamily="34" charset="0"/>
                <a:cs typeface="Lucida Sans Unicode" pitchFamily="34" charset="0"/>
              </a:rPr>
              <a:t>esta</a:t>
            </a:r>
            <a:r>
              <a:rPr lang="en-GB" sz="900" baseline="0" dirty="0" smtClean="0">
                <a:latin typeface="Verdana" pitchFamily="34" charset="0"/>
                <a:cs typeface="Lucida Sans Unicode" pitchFamily="34" charset="0"/>
              </a:rPr>
              <a:t> </a:t>
            </a:r>
            <a:r>
              <a:rPr lang="en-GB" sz="900" baseline="0" dirty="0" err="1" smtClean="0">
                <a:latin typeface="Verdana" pitchFamily="34" charset="0"/>
                <a:cs typeface="Lucida Sans Unicode" pitchFamily="34" charset="0"/>
              </a:rPr>
              <a:t>obsoleto</a:t>
            </a:r>
            <a:r>
              <a:rPr lang="en-GB" sz="900" baseline="0" dirty="0" smtClean="0">
                <a:latin typeface="Verdana" pitchFamily="34" charset="0"/>
                <a:cs typeface="Lucida Sans Unicode" pitchFamily="34" charset="0"/>
              </a:rPr>
              <a:t> y </a:t>
            </a:r>
            <a:r>
              <a:rPr lang="en-GB" sz="900" baseline="0" dirty="0" err="1" smtClean="0">
                <a:latin typeface="Verdana" pitchFamily="34" charset="0"/>
                <a:cs typeface="Lucida Sans Unicode" pitchFamily="34" charset="0"/>
              </a:rPr>
              <a:t>retirado</a:t>
            </a:r>
            <a:r>
              <a:rPr lang="en-GB" sz="900" baseline="0" dirty="0" smtClean="0">
                <a:latin typeface="Verdana" pitchFamily="34" charset="0"/>
                <a:cs typeface="Lucida Sans Unicode" pitchFamily="34" charset="0"/>
              </a:rPr>
              <a:t> </a:t>
            </a:r>
            <a:r>
              <a:rPr lang="en-GB" sz="900" baseline="0" dirty="0" err="1" smtClean="0">
                <a:latin typeface="Verdana" pitchFamily="34" charset="0"/>
                <a:cs typeface="Lucida Sans Unicode" pitchFamily="34" charset="0"/>
              </a:rPr>
              <a:t>por</a:t>
            </a:r>
            <a:endParaRPr lang="en-GB" sz="900" baseline="0" dirty="0" smtClean="0">
              <a:latin typeface="Verdana" pitchFamily="34" charset="0"/>
              <a:cs typeface="Lucida Sans Unicode" pitchFamily="34" charset="0"/>
            </a:endParaRPr>
          </a:p>
          <a:p>
            <a:pPr algn="l">
              <a:spcBef>
                <a:spcPct val="50000"/>
              </a:spcBef>
            </a:pPr>
            <a:r>
              <a:rPr lang="es-ES" sz="900" b="1" i="1" dirty="0" smtClean="0">
                <a:solidFill>
                  <a:srgbClr val="000066"/>
                </a:solidFill>
                <a:latin typeface="Arial" charset="0"/>
              </a:rPr>
              <a:t>Efectos adversos...</a:t>
            </a:r>
          </a:p>
          <a:p>
            <a:pPr algn="l">
              <a:spcBef>
                <a:spcPct val="50000"/>
              </a:spcBef>
            </a:pPr>
            <a:r>
              <a:rPr lang="es-ES" sz="900" b="1" dirty="0" smtClean="0">
                <a:solidFill>
                  <a:srgbClr val="000066"/>
                </a:solidFill>
                <a:latin typeface="Arial" charset="0"/>
              </a:rPr>
              <a:t>... los nitritos:</a:t>
            </a:r>
          </a:p>
          <a:p>
            <a:pPr algn="l">
              <a:spcBef>
                <a:spcPct val="50000"/>
              </a:spcBef>
            </a:pPr>
            <a:r>
              <a:rPr lang="es-ES" sz="900" dirty="0" smtClean="0">
                <a:solidFill>
                  <a:srgbClr val="000066"/>
                </a:solidFill>
                <a:latin typeface="Arial" charset="0"/>
              </a:rPr>
              <a:t>– Vasodilatación → Hipotensión</a:t>
            </a:r>
          </a:p>
          <a:p>
            <a:pPr algn="l">
              <a:spcBef>
                <a:spcPct val="50000"/>
              </a:spcBef>
            </a:pPr>
            <a:r>
              <a:rPr lang="es-ES" sz="900" dirty="0" smtClean="0">
                <a:solidFill>
                  <a:srgbClr val="000066"/>
                </a:solidFill>
                <a:latin typeface="Arial" charset="0"/>
              </a:rPr>
              <a:t>– </a:t>
            </a:r>
            <a:r>
              <a:rPr lang="es-ES" sz="900" dirty="0" err="1" smtClean="0">
                <a:solidFill>
                  <a:srgbClr val="000066"/>
                </a:solidFill>
                <a:latin typeface="Arial" charset="0"/>
              </a:rPr>
              <a:t>Metahemoglobinemia</a:t>
            </a:r>
            <a:r>
              <a:rPr lang="es-ES" sz="900" dirty="0" smtClean="0">
                <a:solidFill>
                  <a:srgbClr val="000066"/>
                </a:solidFill>
                <a:latin typeface="Arial" charset="0"/>
              </a:rPr>
              <a:t> → ↓capacidad transporte O2</a:t>
            </a:r>
          </a:p>
          <a:p>
            <a:pPr eaLnBrk="1" hangingPunct="1">
              <a:spcBef>
                <a:spcPts val="326"/>
              </a:spcBef>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endParaRPr lang="en-GB" sz="900" dirty="0">
              <a:latin typeface="Verdana" pitchFamily="34" charset="0"/>
              <a:cs typeface="Lucida Sans Unicode"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026"/>
          <p:cNvSpPr>
            <a:spLocks noGrp="1" noRot="1" noChangeAspect="1" noChangeArrowheads="1" noTextEdit="1"/>
          </p:cNvSpPr>
          <p:nvPr>
            <p:ph type="sldImg"/>
          </p:nvPr>
        </p:nvSpPr>
        <p:spPr>
          <a:ln/>
        </p:spPr>
      </p:sp>
      <p:sp>
        <p:nvSpPr>
          <p:cNvPr id="110595" name="Text Box 1027"/>
          <p:cNvSpPr txBox="1">
            <a:spLocks noGrp="1" noChangeArrowheads="1"/>
          </p:cNvSpPr>
          <p:nvPr>
            <p:ph type="body" idx="1"/>
          </p:nvPr>
        </p:nvSpPr>
        <p:spPr>
          <a:xfrm>
            <a:off x="905951" y="4716193"/>
            <a:ext cx="4985773" cy="1496041"/>
          </a:xfrm>
          <a:noFill/>
          <a:ln/>
        </p:spPr>
        <p:txBody>
          <a:bodyPr>
            <a:spAutoFit/>
          </a:bodyPr>
          <a:lstStyle/>
          <a:p>
            <a:pPr eaLnBrk="1" hangingPunct="1">
              <a:spcBef>
                <a:spcPts val="326"/>
              </a:spcBef>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Medicamento genérico es aquel con:</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Igual composición cualitativa (es decir, el mismo principio activo) y cuantitativa (igual dosis).</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La misma forma farmacéutica (cápsulas, comprimidos, jarabe,...).</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Bioequivalencia demostrada con el medicamento de referencia.</a:t>
            </a:r>
          </a:p>
          <a:p>
            <a:pPr eaLnBrk="1" hangingPunct="1">
              <a:spcBef>
                <a:spcPts val="326"/>
              </a:spcBef>
              <a:buSzPct val="90000"/>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El </a:t>
            </a:r>
            <a:r>
              <a:rPr lang="en-GB" sz="900" b="1">
                <a:latin typeface="Verdana" pitchFamily="34" charset="0"/>
                <a:cs typeface="Lucida Sans Unicode" pitchFamily="34" charset="0"/>
              </a:rPr>
              <a:t>medicamento de referencia</a:t>
            </a:r>
            <a:r>
              <a:rPr lang="en-GB" sz="900">
                <a:latin typeface="Verdana" pitchFamily="34" charset="0"/>
                <a:cs typeface="Lucida Sans Unicode" pitchFamily="34" charset="0"/>
              </a:rPr>
              <a:t> –con el cual se debe demostrar la bioequivalencia- es aquel que se ha autorizado o comercializado por parte de una Agencia Reguladora en base a estudios químicos, biológicos, farmacéuticos, farmacológicos, toxicológicos y clínicos, tanto de eficacia como de seguridad.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xfrm>
            <a:off x="679465" y="4716193"/>
            <a:ext cx="5438748" cy="4465216"/>
          </a:xfrm>
          <a:solidFill>
            <a:srgbClr val="FFFFFF"/>
          </a:solidFill>
          <a:ln>
            <a:solidFill>
              <a:srgbClr val="000000"/>
            </a:solidFill>
          </a:ln>
        </p:spPr>
        <p:txBody>
          <a:bodyPr lIns="93242" tIns="46621" rIns="93242" bIns="46621"/>
          <a:lstStyle/>
          <a:p>
            <a:pPr marL="346182" lvl="2" indent="0" defTabSz="882305">
              <a:lnSpc>
                <a:spcPct val="140000"/>
              </a:lnSpc>
              <a:spcBef>
                <a:spcPct val="10000"/>
              </a:spcBef>
              <a:spcAft>
                <a:spcPct val="10000"/>
              </a:spcAft>
            </a:pPr>
            <a:endParaRPr lang="es-ES" sz="800">
              <a:solidFill>
                <a:srgbClr val="000066"/>
              </a:solidFill>
            </a:endParaRPr>
          </a:p>
          <a:p>
            <a:pPr marL="346182" lvl="2" indent="0" algn="just" defTabSz="882305">
              <a:lnSpc>
                <a:spcPct val="140000"/>
              </a:lnSpc>
              <a:spcBef>
                <a:spcPct val="10000"/>
              </a:spcBef>
              <a:spcAft>
                <a:spcPct val="10000"/>
              </a:spcAft>
            </a:pPr>
            <a:r>
              <a:rPr lang="es-ES" sz="1000">
                <a:solidFill>
                  <a:srgbClr val="000066"/>
                </a:solidFill>
              </a:rPr>
              <a:t>La intoxicación por cianuro se caracteriza por una elevada mortalidad, derivada de la anoxia generalizada como consecuencia del bloqueo de la enzima citocromo oxidasa.</a:t>
            </a:r>
          </a:p>
          <a:p>
            <a:pPr marL="346182" lvl="2" indent="0" algn="just" defTabSz="882305">
              <a:lnSpc>
                <a:spcPct val="140000"/>
              </a:lnSpc>
              <a:spcBef>
                <a:spcPct val="10000"/>
              </a:spcBef>
              <a:spcAft>
                <a:spcPct val="10000"/>
              </a:spcAft>
            </a:pPr>
            <a:r>
              <a:rPr lang="es-ES" sz="1000">
                <a:solidFill>
                  <a:srgbClr val="000066"/>
                </a:solidFill>
              </a:rPr>
              <a:t>Aunque la intoxicación es poco frecuente, su potencial gravedad inmediata obliga  a un tratamiento urgente que para ser eficaz ha de aplicarse antes de llegar el paciente al hospital. (en la propia empresa o transporte medicalizado)</a:t>
            </a:r>
          </a:p>
          <a:p>
            <a:pPr marL="346182" lvl="2" indent="0" algn="just" defTabSz="882305">
              <a:lnSpc>
                <a:spcPct val="140000"/>
              </a:lnSpc>
              <a:spcBef>
                <a:spcPct val="10000"/>
              </a:spcBef>
              <a:spcAft>
                <a:spcPct val="10000"/>
              </a:spcAft>
            </a:pPr>
            <a:r>
              <a:rPr lang="es-ES" sz="1000">
                <a:solidFill>
                  <a:srgbClr val="000066"/>
                </a:solidFill>
              </a:rPr>
              <a:t>El diagnóstico de intoxicación por cianuro se sospechará en todo paciente rescatado  de un incendio, con restos de hollín en la cara, con alteraciones neurológicas (coma, agitación), parada cardiorrespiratoria, shock o lactacidemia &gt;10mmol /L</a:t>
            </a:r>
          </a:p>
          <a:p>
            <a:pPr marL="346182" lvl="2" indent="0" algn="just" defTabSz="882305">
              <a:lnSpc>
                <a:spcPct val="140000"/>
              </a:lnSpc>
              <a:spcBef>
                <a:spcPct val="10000"/>
              </a:spcBef>
              <a:spcAft>
                <a:spcPct val="10000"/>
              </a:spcAft>
            </a:pPr>
            <a:r>
              <a:rPr lang="es-ES" sz="1000">
                <a:solidFill>
                  <a:srgbClr val="000066"/>
                </a:solidFill>
              </a:rPr>
              <a:t>Intercambio más rápido cuanto más ácido es el pH</a:t>
            </a:r>
          </a:p>
          <a:p>
            <a:pPr defTabSz="882305"/>
            <a:r>
              <a:rPr lang="es-ES" sz="1000"/>
              <a:t>          El tratamiento de esta intoxicación se basa en medidas de soporte general:</a:t>
            </a:r>
          </a:p>
          <a:p>
            <a:pPr defTabSz="882305"/>
            <a:r>
              <a:rPr lang="es-ES" sz="1000"/>
              <a:t>          Oxigenoterapia  y corrección de la acidosis láctica con bicarbonato.</a:t>
            </a:r>
          </a:p>
          <a:p>
            <a:pPr defTabSz="882305"/>
            <a:r>
              <a:rPr lang="es-ES" sz="1000"/>
              <a:t>          La hidroxicobalamina es una sustancia biológica que se encuentra en nuestro</a:t>
            </a:r>
          </a:p>
          <a:p>
            <a:pPr defTabSz="882305"/>
            <a:r>
              <a:rPr lang="es-ES" sz="1000"/>
              <a:t>          organismo, cuya misión es transformar en forma biológicamente activa la vitamina B12         (5- deoxiadenosilicobalamina)</a:t>
            </a:r>
          </a:p>
          <a:p>
            <a:pPr defTabSz="882305"/>
            <a:r>
              <a:rPr lang="es-ES" sz="1000"/>
              <a:t>La ventaja de HCB: unión cianuro rápida e intensa, no altera el transporte de oxigeno, eliminación urinario.</a:t>
            </a:r>
          </a:p>
          <a:p>
            <a:pPr algn="just" defTabSz="882305"/>
            <a:r>
              <a:rPr lang="es-ES" sz="1000"/>
              <a:t>El nitroprusiato a altas y prolongadas dosis genera concentraciones tóxicas de cianuro</a:t>
            </a:r>
          </a:p>
          <a:p>
            <a:pPr algn="just" defTabSz="882305"/>
            <a:endParaRPr lang="es-ES"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Text Box 3"/>
          <p:cNvSpPr txBox="1">
            <a:spLocks noGrp="1" noChangeArrowheads="1"/>
          </p:cNvSpPr>
          <p:nvPr>
            <p:ph type="body" idx="1"/>
          </p:nvPr>
        </p:nvSpPr>
        <p:spPr>
          <a:xfrm>
            <a:off x="905951" y="4716193"/>
            <a:ext cx="4985773" cy="1496041"/>
          </a:xfrm>
          <a:noFill/>
          <a:ln/>
        </p:spPr>
        <p:txBody>
          <a:bodyPr>
            <a:spAutoFit/>
          </a:bodyPr>
          <a:lstStyle/>
          <a:p>
            <a:pPr eaLnBrk="1" hangingPunct="1">
              <a:spcBef>
                <a:spcPts val="326"/>
              </a:spcBef>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Medicamento genérico es aquel con:</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Igual composición cualitativa (es decir, el mismo principio activo) y cuantitativa (igual dosis).</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La misma forma farmacéutica (cápsulas, comprimidos, jarabe,...).</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Bioequivalencia demostrada con el medicamento de referencia.</a:t>
            </a:r>
          </a:p>
          <a:p>
            <a:pPr eaLnBrk="1" hangingPunct="1">
              <a:spcBef>
                <a:spcPts val="326"/>
              </a:spcBef>
              <a:buSzPct val="90000"/>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El </a:t>
            </a:r>
            <a:r>
              <a:rPr lang="en-GB" sz="900" b="1">
                <a:latin typeface="Verdana" pitchFamily="34" charset="0"/>
                <a:cs typeface="Lucida Sans Unicode" pitchFamily="34" charset="0"/>
              </a:rPr>
              <a:t>medicamento de referencia</a:t>
            </a:r>
            <a:r>
              <a:rPr lang="en-GB" sz="900">
                <a:latin typeface="Verdana" pitchFamily="34" charset="0"/>
                <a:cs typeface="Lucida Sans Unicode" pitchFamily="34" charset="0"/>
              </a:rPr>
              <a:t> –con el cual se debe demostrar la bioequivalencia- es aquel que se ha autorizado o comercializado por parte de una Agencia Reguladora en base a estudios químicos, biológicos, farmacéuticos, farmacológicos, toxicológicos y clínicos, tanto de eficacia como de seguridad.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1026"/>
          <p:cNvSpPr>
            <a:spLocks noGrp="1" noRot="1" noChangeAspect="1" noChangeArrowheads="1" noTextEdit="1"/>
          </p:cNvSpPr>
          <p:nvPr>
            <p:ph type="sldImg"/>
          </p:nvPr>
        </p:nvSpPr>
        <p:spPr>
          <a:ln/>
        </p:spPr>
      </p:sp>
      <p:sp>
        <p:nvSpPr>
          <p:cNvPr id="116739" name="Text Box 1027"/>
          <p:cNvSpPr txBox="1">
            <a:spLocks noGrp="1" noChangeArrowheads="1"/>
          </p:cNvSpPr>
          <p:nvPr>
            <p:ph type="body" idx="1"/>
          </p:nvPr>
        </p:nvSpPr>
        <p:spPr>
          <a:xfrm>
            <a:off x="905951" y="4716193"/>
            <a:ext cx="4985773" cy="1926723"/>
          </a:xfrm>
          <a:noFill/>
          <a:ln/>
        </p:spPr>
        <p:txBody>
          <a:bodyPr>
            <a:spAutoFit/>
          </a:bodyPr>
          <a:lstStyle/>
          <a:p>
            <a:pPr eaLnBrk="1" hangingPunct="1">
              <a:spcBef>
                <a:spcPts val="326"/>
              </a:spcBef>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EDTA di cobalto (Kelocyanor)</a:t>
            </a:r>
          </a:p>
          <a:p>
            <a:pPr eaLnBrk="1" hangingPunct="1">
              <a:spcBef>
                <a:spcPts val="326"/>
              </a:spcBef>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endParaRPr lang="en-GB" sz="900">
              <a:latin typeface="Verdana" pitchFamily="34" charset="0"/>
              <a:cs typeface="Lucida Sans Unicode" pitchFamily="34" charset="0"/>
            </a:endParaRPr>
          </a:p>
          <a:p>
            <a:pPr eaLnBrk="1" hangingPunct="1">
              <a:spcBef>
                <a:spcPts val="326"/>
              </a:spcBef>
              <a:buFontTx/>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600 mg iv repetible una sola vez a los 15 min (solo 300 mg) si no hay respuesta</a:t>
            </a:r>
          </a:p>
          <a:p>
            <a:pPr eaLnBrk="1" hangingPunct="1">
              <a:spcBef>
                <a:spcPts val="326"/>
              </a:spcBef>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endParaRPr lang="en-GB" sz="900">
              <a:latin typeface="Verdana" pitchFamily="34" charset="0"/>
              <a:cs typeface="Lucida Sans Unicode" pitchFamily="34" charset="0"/>
            </a:endParaRPr>
          </a:p>
          <a:p>
            <a:pPr eaLnBrk="1" hangingPunct="1">
              <a:spcBef>
                <a:spcPts val="326"/>
              </a:spcBef>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Tiosulfato sodico: 50 ml de una solucion al 25%, pudiendo administrar otros 25 ml a los 30 min</a:t>
            </a:r>
          </a:p>
          <a:p>
            <a:pPr eaLnBrk="1" hangingPunct="1">
              <a:spcBef>
                <a:spcPts val="326"/>
              </a:spcBef>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endParaRPr lang="en-GB" sz="900">
              <a:latin typeface="Verdana" pitchFamily="34" charset="0"/>
              <a:cs typeface="Lucida Sans Unicode" pitchFamily="34" charset="0"/>
            </a:endParaRPr>
          </a:p>
          <a:p>
            <a:pPr eaLnBrk="1" hangingPunct="1">
              <a:spcBef>
                <a:spcPts val="326"/>
              </a:spcBef>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Los agentes metahemoglobinizantes del kit anticianuro (nitrito de amilo y nitrito sodico) se consideran obsoletos en Europa</a:t>
            </a:r>
          </a:p>
          <a:p>
            <a:pPr eaLnBrk="1" hangingPunct="1">
              <a:spcBef>
                <a:spcPts val="326"/>
              </a:spcBef>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endParaRPr lang="en-GB" sz="900">
              <a:latin typeface="Verdana" pitchFamily="34" charset="0"/>
              <a:cs typeface="Lucida Sans Unicode" pitchFamily="34" charset="0"/>
            </a:endParaRPr>
          </a:p>
          <a:p>
            <a:pPr eaLnBrk="1" hangingPunct="1">
              <a:spcBef>
                <a:spcPts val="326"/>
              </a:spcBef>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Text Box 3"/>
          <p:cNvSpPr txBox="1">
            <a:spLocks noGrp="1" noChangeArrowheads="1"/>
          </p:cNvSpPr>
          <p:nvPr>
            <p:ph type="body" idx="1"/>
          </p:nvPr>
        </p:nvSpPr>
        <p:spPr>
          <a:xfrm>
            <a:off x="905951" y="4716193"/>
            <a:ext cx="4985773" cy="1496041"/>
          </a:xfrm>
          <a:noFill/>
          <a:ln/>
        </p:spPr>
        <p:txBody>
          <a:bodyPr>
            <a:spAutoFit/>
          </a:bodyPr>
          <a:lstStyle/>
          <a:p>
            <a:pPr eaLnBrk="1" hangingPunct="1">
              <a:spcBef>
                <a:spcPts val="326"/>
              </a:spcBef>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Medicamento genérico es aquel con:</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Igual composición cualitativa (es decir, el mismo principio activo) y cuantitativa (igual dosis).</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La misma forma farmacéutica (cápsulas, comprimidos, jarabe,...).</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Bioequivalencia demostrada con el medicamento de referencia.</a:t>
            </a:r>
          </a:p>
          <a:p>
            <a:pPr eaLnBrk="1" hangingPunct="1">
              <a:spcBef>
                <a:spcPts val="326"/>
              </a:spcBef>
              <a:buSzPct val="90000"/>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El </a:t>
            </a:r>
            <a:r>
              <a:rPr lang="en-GB" sz="900" b="1">
                <a:latin typeface="Verdana" pitchFamily="34" charset="0"/>
                <a:cs typeface="Lucida Sans Unicode" pitchFamily="34" charset="0"/>
              </a:rPr>
              <a:t>medicamento de referencia</a:t>
            </a:r>
            <a:r>
              <a:rPr lang="en-GB" sz="900">
                <a:latin typeface="Verdana" pitchFamily="34" charset="0"/>
                <a:cs typeface="Lucida Sans Unicode" pitchFamily="34" charset="0"/>
              </a:rPr>
              <a:t> –con el cual se debe demostrar la bioequivalencia- es aquel que se ha autorizado o comercializado por parte de una Agencia Reguladora en base a estudios químicos, biológicos, farmacéuticos, farmacológicos, toxicológicos y clínicos, tanto de eficacia como de seguridad.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Counteract</a:t>
            </a:r>
            <a:r>
              <a:rPr lang="es-ES" dirty="0" smtClean="0"/>
              <a:t>: contrarrestar</a:t>
            </a:r>
            <a:endParaRPr lang="es-ES" dirty="0"/>
          </a:p>
        </p:txBody>
      </p:sp>
    </p:spTree>
    <p:extLst>
      <p:ext uri="{BB962C8B-B14F-4D97-AF65-F5344CB8AC3E}">
        <p14:creationId xmlns="" xmlns:p14="http://schemas.microsoft.com/office/powerpoint/2010/main" val="2659859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xfrm>
            <a:off x="679465" y="4716193"/>
            <a:ext cx="5716917" cy="4465216"/>
          </a:xfrm>
          <a:solidFill>
            <a:srgbClr val="FFFFFF"/>
          </a:solidFill>
          <a:ln>
            <a:solidFill>
              <a:srgbClr val="000000"/>
            </a:solidFill>
          </a:ln>
        </p:spPr>
        <p:txBody>
          <a:bodyPr lIns="93242" tIns="46621" rIns="93242" bIns="46621"/>
          <a:lstStyle/>
          <a:p>
            <a:pPr marL="367627" lvl="2" indent="0" defTabSz="882305">
              <a:lnSpc>
                <a:spcPct val="140000"/>
              </a:lnSpc>
              <a:spcBef>
                <a:spcPct val="10000"/>
              </a:spcBef>
              <a:spcAft>
                <a:spcPct val="10000"/>
              </a:spcAft>
            </a:pPr>
            <a:r>
              <a:rPr lang="es-ES" sz="900"/>
              <a:t>La planta de la Adelfa contiene alcaloides digitálicos al igual que la digitalis purpúrea.</a:t>
            </a:r>
          </a:p>
          <a:p>
            <a:pPr marL="367627" lvl="2" indent="0" defTabSz="882305">
              <a:lnSpc>
                <a:spcPct val="140000"/>
              </a:lnSpc>
              <a:spcBef>
                <a:spcPct val="10000"/>
              </a:spcBef>
              <a:spcAft>
                <a:spcPct val="10000"/>
              </a:spcAft>
            </a:pPr>
            <a:r>
              <a:rPr lang="es-ES" sz="900"/>
              <a:t>El motivo de esta intoxicación crónica puede ser el no dejar sabados y domingos el tratamiento con digital, adicionar fármacos que potencian alguno de los efectos tóxicos como algunos antiarrítmicos o hipotensores, o que alteran su farmacocinética (amiodarona, calcio-antagonista), insuficiencia renal, estados de deshidratación, abuso de diuréticos, hipopotasemia, hipomagnesemia, hipercalcemia, hiperaldosteronismo…</a:t>
            </a:r>
          </a:p>
          <a:p>
            <a:pPr marL="367627" lvl="2" indent="0" defTabSz="882305">
              <a:lnSpc>
                <a:spcPct val="140000"/>
              </a:lnSpc>
              <a:spcBef>
                <a:spcPct val="10000"/>
              </a:spcBef>
              <a:spcAft>
                <a:spcPct val="10000"/>
              </a:spcAft>
            </a:pPr>
            <a:r>
              <a:rPr lang="es-ES" sz="900"/>
              <a:t>El motivo por el que acuden a Urgencias teniendo un problema “crónico”  suel ser consecuencia de signos cardiaco, sobre todo, lipotimias y los síncopes.</a:t>
            </a:r>
          </a:p>
          <a:p>
            <a:pPr marL="367627" lvl="2" indent="0" defTabSz="882305">
              <a:lnSpc>
                <a:spcPct val="140000"/>
              </a:lnSpc>
              <a:spcBef>
                <a:spcPct val="10000"/>
              </a:spcBef>
              <a:spcAft>
                <a:spcPct val="10000"/>
              </a:spcAft>
            </a:pPr>
            <a:r>
              <a:rPr lang="es-ES" sz="900"/>
              <a:t>La intoxicación aguda es menos frecuente pero mucho más grave. Cursa siempre con trastornos digestivos y los trastornos ECG pueden provocar parada cardíaca.</a:t>
            </a:r>
          </a:p>
          <a:p>
            <a:pPr marL="367627" lvl="2" indent="0" defTabSz="882305">
              <a:lnSpc>
                <a:spcPct val="140000"/>
              </a:lnSpc>
              <a:spcBef>
                <a:spcPct val="10000"/>
              </a:spcBef>
              <a:spcAft>
                <a:spcPct val="10000"/>
              </a:spcAft>
            </a:pPr>
            <a:r>
              <a:rPr lang="es-ES" sz="900"/>
              <a:t>Se obtiene de suero de oveja previamente inmunizada. El anticuerpo completo se trata mediante proteolisis para obtener el fragmento fab. Es un fragmento de la IgG específica de digoxina (Fab procedente de oveja). Estos fragmentos poseen tamaño menor que la IgG por lo que presentan una distribución más rápida y amplia, con una eliminación del complejo digoxina-Fab por filtración glomerular más rápida.</a:t>
            </a:r>
          </a:p>
          <a:p>
            <a:pPr marL="367627" lvl="2" indent="0" defTabSz="882305">
              <a:lnSpc>
                <a:spcPct val="140000"/>
              </a:lnSpc>
              <a:spcBef>
                <a:spcPct val="10000"/>
              </a:spcBef>
              <a:spcAft>
                <a:spcPct val="10000"/>
              </a:spcAft>
            </a:pPr>
            <a:r>
              <a:rPr lang="es-ES" sz="900"/>
              <a:t>La semivida del complejo digital-Fabantidigital es de 16 horas eliminándose no metabolizado por la orina.</a:t>
            </a:r>
          </a:p>
          <a:p>
            <a:pPr marL="367627" lvl="2" indent="0" defTabSz="882305">
              <a:lnSpc>
                <a:spcPct val="140000"/>
              </a:lnSpc>
              <a:spcBef>
                <a:spcPct val="10000"/>
              </a:spcBef>
              <a:spcAft>
                <a:spcPct val="10000"/>
              </a:spcAft>
            </a:pPr>
            <a:r>
              <a:rPr lang="es-ES" sz="900"/>
              <a:t>El Fab se une al glucosido libre existente en el espacio extracelular, provocando con ello la liberación  de la digoxina de aquellas estructuras a las que se encontraba unida y su migración al compartimento central donde va siendo ligada a los fragmentos que quedan libres.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Text Box 3"/>
          <p:cNvSpPr txBox="1">
            <a:spLocks noGrp="1" noChangeArrowheads="1"/>
          </p:cNvSpPr>
          <p:nvPr>
            <p:ph type="body" idx="1"/>
          </p:nvPr>
        </p:nvSpPr>
        <p:spPr>
          <a:xfrm>
            <a:off x="905951" y="4716193"/>
            <a:ext cx="4985773" cy="1496041"/>
          </a:xfrm>
          <a:noFill/>
          <a:ln/>
        </p:spPr>
        <p:txBody>
          <a:bodyPr>
            <a:spAutoFit/>
          </a:bodyPr>
          <a:lstStyle/>
          <a:p>
            <a:pPr eaLnBrk="1" hangingPunct="1">
              <a:spcBef>
                <a:spcPts val="326"/>
              </a:spcBef>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Medicamento genérico es aquel con:</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Igual composición cualitativa (es decir, el mismo principio activo) y cuantitativa (igual dosis).</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La misma forma farmacéutica (cápsulas, comprimidos, jarabe,...).</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Bioequivalencia demostrada con el medicamento de referencia.</a:t>
            </a:r>
          </a:p>
          <a:p>
            <a:pPr eaLnBrk="1" hangingPunct="1">
              <a:spcBef>
                <a:spcPts val="326"/>
              </a:spcBef>
              <a:buSzPct val="90000"/>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El </a:t>
            </a:r>
            <a:r>
              <a:rPr lang="en-GB" sz="900" b="1">
                <a:latin typeface="Verdana" pitchFamily="34" charset="0"/>
                <a:cs typeface="Lucida Sans Unicode" pitchFamily="34" charset="0"/>
              </a:rPr>
              <a:t>medicamento de referencia</a:t>
            </a:r>
            <a:r>
              <a:rPr lang="en-GB" sz="900">
                <a:latin typeface="Verdana" pitchFamily="34" charset="0"/>
                <a:cs typeface="Lucida Sans Unicode" pitchFamily="34" charset="0"/>
              </a:rPr>
              <a:t> –con el cual se debe demostrar la bioequivalencia- es aquel que se ha autorizado o comercializado por parte de una Agencia Reguladora en base a estudios químicos, biológicos, farmacéuticos, farmacológicos, toxicológicos y clínicos, tanto de eficacia como de seguridad.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Rot="1" noChangeAspect="1" noChangeArrowheads="1" noTextEdit="1"/>
          </p:cNvSpPr>
          <p:nvPr>
            <p:ph type="sldImg"/>
          </p:nvPr>
        </p:nvSpPr>
        <p:spPr>
          <a:noFill/>
          <a:ln/>
        </p:spPr>
      </p:sp>
      <p:sp>
        <p:nvSpPr>
          <p:cNvPr id="89091" name="Rectangle 1027"/>
          <p:cNvSpPr txBox="1">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Text Box 3"/>
          <p:cNvSpPr txBox="1">
            <a:spLocks noGrp="1" noChangeArrowheads="1"/>
          </p:cNvSpPr>
          <p:nvPr>
            <p:ph type="body" idx="1"/>
          </p:nvPr>
        </p:nvSpPr>
        <p:spPr>
          <a:xfrm>
            <a:off x="905951" y="4716193"/>
            <a:ext cx="4985773" cy="1496041"/>
          </a:xfrm>
          <a:noFill/>
          <a:ln/>
        </p:spPr>
        <p:txBody>
          <a:bodyPr>
            <a:spAutoFit/>
          </a:bodyPr>
          <a:lstStyle/>
          <a:p>
            <a:pPr eaLnBrk="1" hangingPunct="1">
              <a:spcBef>
                <a:spcPts val="326"/>
              </a:spcBef>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Medicamento genérico es aquel con:</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Igual composición cualitativa (es decir, el mismo principio activo) y cuantitativa (igual dosis).</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La misma forma farmacéutica (cápsulas, comprimidos, jarabe,...).</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Bioequivalencia demostrada con el medicamento de referencia.</a:t>
            </a:r>
          </a:p>
          <a:p>
            <a:pPr eaLnBrk="1" hangingPunct="1">
              <a:spcBef>
                <a:spcPts val="326"/>
              </a:spcBef>
              <a:buSzPct val="90000"/>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El </a:t>
            </a:r>
            <a:r>
              <a:rPr lang="en-GB" sz="900" b="1">
                <a:latin typeface="Verdana" pitchFamily="34" charset="0"/>
                <a:cs typeface="Lucida Sans Unicode" pitchFamily="34" charset="0"/>
              </a:rPr>
              <a:t>medicamento de referencia</a:t>
            </a:r>
            <a:r>
              <a:rPr lang="en-GB" sz="900">
                <a:latin typeface="Verdana" pitchFamily="34" charset="0"/>
                <a:cs typeface="Lucida Sans Unicode" pitchFamily="34" charset="0"/>
              </a:rPr>
              <a:t> –con el cual se debe demostrar la bioequivalencia- es aquel que se ha autorizado o comercializado por parte de una Agencia Reguladora en base a estudios químicos, biológicos, farmacéuticos, farmacológicos, toxicológicos y clínicos, tanto de eficacia como de seguridad.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noFill/>
          <a:ln/>
        </p:spPr>
      </p:sp>
      <p:sp>
        <p:nvSpPr>
          <p:cNvPr id="143363" name="Text Box 3"/>
          <p:cNvSpPr txBox="1">
            <a:spLocks noGrp="1" noChangeArrowheads="1"/>
          </p:cNvSpPr>
          <p:nvPr>
            <p:ph type="body" idx="1"/>
          </p:nvPr>
        </p:nvSpPr>
        <p:spPr>
          <a:noFill/>
          <a:ln/>
        </p:spPr>
        <p:txBody>
          <a:bodyPr/>
          <a:lstStyle/>
          <a:p>
            <a:r>
              <a:rPr lang="es-ES" smtClean="0"/>
              <a:t>Viperfav cuesta 998 euros el vial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Text Box 3"/>
          <p:cNvSpPr txBox="1">
            <a:spLocks noGrp="1" noChangeArrowheads="1"/>
          </p:cNvSpPr>
          <p:nvPr>
            <p:ph type="body" idx="1"/>
          </p:nvPr>
        </p:nvSpPr>
        <p:spPr>
          <a:xfrm>
            <a:off x="905951" y="4716193"/>
            <a:ext cx="4985773" cy="1496041"/>
          </a:xfrm>
          <a:noFill/>
          <a:ln/>
        </p:spPr>
        <p:txBody>
          <a:bodyPr>
            <a:spAutoFit/>
          </a:bodyPr>
          <a:lstStyle/>
          <a:p>
            <a:pPr eaLnBrk="1" hangingPunct="1">
              <a:spcBef>
                <a:spcPts val="326"/>
              </a:spcBef>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Medicamento genérico es aquel con:</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Igual composición cualitativa (es decir, el mismo principio activo) y cuantitativa (igual dosis).</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La misma forma farmacéutica (cápsulas, comprimidos, jarabe,...).</a:t>
            </a:r>
          </a:p>
          <a:p>
            <a:pPr eaLnBrk="1" hangingPunct="1">
              <a:spcBef>
                <a:spcPts val="326"/>
              </a:spcBef>
              <a:buSzPct val="90000"/>
              <a:buFont typeface="Verdana" pitchFamily="34" charset="0"/>
              <a:buChar char="•"/>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Bioequivalencia demostrada con el medicamento de referencia.</a:t>
            </a:r>
          </a:p>
          <a:p>
            <a:pPr eaLnBrk="1" hangingPunct="1">
              <a:spcBef>
                <a:spcPts val="326"/>
              </a:spcBef>
              <a:buSzPct val="90000"/>
              <a:tabLst>
                <a:tab pos="0" algn="l"/>
                <a:tab pos="882305" algn="l"/>
                <a:tab pos="1764609" algn="l"/>
                <a:tab pos="2646914" algn="l"/>
                <a:tab pos="3529218" algn="l"/>
                <a:tab pos="4411523" algn="l"/>
                <a:tab pos="5293827" algn="l"/>
                <a:tab pos="6176132" algn="l"/>
                <a:tab pos="7058436" algn="l"/>
                <a:tab pos="7940741" algn="l"/>
                <a:tab pos="8823046" algn="l"/>
                <a:tab pos="9705350" algn="l"/>
              </a:tabLst>
            </a:pPr>
            <a:r>
              <a:rPr lang="en-GB" sz="900">
                <a:latin typeface="Verdana" pitchFamily="34" charset="0"/>
                <a:cs typeface="Lucida Sans Unicode" pitchFamily="34" charset="0"/>
              </a:rPr>
              <a:t>El </a:t>
            </a:r>
            <a:r>
              <a:rPr lang="en-GB" sz="900" b="1">
                <a:latin typeface="Verdana" pitchFamily="34" charset="0"/>
                <a:cs typeface="Lucida Sans Unicode" pitchFamily="34" charset="0"/>
              </a:rPr>
              <a:t>medicamento de referencia</a:t>
            </a:r>
            <a:r>
              <a:rPr lang="en-GB" sz="900">
                <a:latin typeface="Verdana" pitchFamily="34" charset="0"/>
                <a:cs typeface="Lucida Sans Unicode" pitchFamily="34" charset="0"/>
              </a:rPr>
              <a:t> –con el cual se debe demostrar la bioequivalencia- es aquel que se ha autorizado o comercializado por parte de una Agencia Reguladora en base a estudios químicos, biológicos, farmacéuticos, farmacológicos, toxicológicos y clínicos, tanto de eficacia como de seguridad.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xfrm>
            <a:off x="3850443" y="9428583"/>
            <a:ext cx="2945659" cy="49633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73F9450D-579B-4FC2-94BA-73582663A446}" type="slidenum">
              <a:rPr lang="es-ES" altLang="es-ES" b="0"/>
              <a:pPr eaLnBrk="1" hangingPunct="1"/>
              <a:t>43</a:t>
            </a:fld>
            <a:endParaRPr lang="es-ES" altLang="es-ES" b="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s-ES" altLang="es-ES" smtClean="0"/>
              <a:t>El botulismo es habitualmente una intoxicación alimentaria producida por una toxina botulínica generada por el Clostridium Botulinum en condiciones anaerobias y se caracteriza por parálisis muscular progresiva. En el 90% de los casos, el origen está en una conserva casera de vegetales almacenada durante semanas o meses.</a:t>
            </a:r>
          </a:p>
          <a:p>
            <a:pPr eaLnBrk="1" hangingPunct="1"/>
            <a:endParaRPr lang="es-ES" altLang="es-ES" smtClean="0"/>
          </a:p>
          <a:p>
            <a:pPr eaLnBrk="1" hangingPunct="1"/>
            <a:r>
              <a:rPr lang="es-ES" altLang="es-ES" smtClean="0"/>
              <a:t>Existen 8 tipos de toxinas, de las que 4 (A , B, E y F) producen botulismo en el hombre. El tipo A es más frecuente en preparados cárnicos, tipo B  en vegetales y tipo E en los pescados.</a:t>
            </a:r>
          </a:p>
          <a:p>
            <a:pPr eaLnBrk="1" hangingPunct="1"/>
            <a:endParaRPr lang="es-ES" altLang="es-ES" smtClean="0"/>
          </a:p>
          <a:p>
            <a:pPr eaLnBrk="1" hangingPunct="1"/>
            <a:r>
              <a:rPr lang="es-ES" altLang="es-ES" smtClean="0"/>
              <a:t>La toxina se une a las terminales nerviosas simpáticas, parasimpáticas y motoras, inhibiendo la liberación de acetilcolina conduciendo entre otras cosas al bloqueo muscular. Manifestaciones  clínicas: nauseas y vomitos. El problema típico es la visión próxima  (el paciente debe alejarse el libro para poder leerlo) , más tarde debilidad extremidades con parálisis muscular progresiva pudiendo afectar a la musculatura respiratoria y comprometer la vida del paciente.</a:t>
            </a:r>
          </a:p>
          <a:p>
            <a:pPr eaLnBrk="1" hangingPunct="1"/>
            <a:endParaRPr lang="es-ES" altLang="es-ES" smtClean="0"/>
          </a:p>
          <a:p>
            <a:pPr eaLnBrk="1" hangingPunct="1"/>
            <a:r>
              <a:rPr lang="es-ES" altLang="es-ES" smtClean="0"/>
              <a:t>La descontaminación digestiva sólo se contempla si el paciente es visto en las primeras 3-4 horas tras la ingesta del alimento implicado.</a:t>
            </a:r>
          </a:p>
          <a:p>
            <a:pPr eaLnBrk="1" hangingPunct="1"/>
            <a:endParaRPr lang="es-ES" altLang="es-E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Rot="1" noChangeAspect="1" noChangeArrowheads="1" noTextEdit="1"/>
          </p:cNvSpPr>
          <p:nvPr>
            <p:ph type="sldImg"/>
          </p:nvPr>
        </p:nvSpPr>
        <p:spPr>
          <a:noFill/>
          <a:ln/>
        </p:spPr>
      </p:sp>
      <p:sp>
        <p:nvSpPr>
          <p:cNvPr id="89091" name="Rectangle 1027"/>
          <p:cNvSpPr txBox="1">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xfrm>
            <a:off x="679465" y="4716193"/>
            <a:ext cx="5438748" cy="4465216"/>
          </a:xfrm>
          <a:solidFill>
            <a:srgbClr val="FFFFFF"/>
          </a:solidFill>
          <a:ln>
            <a:solidFill>
              <a:srgbClr val="000000"/>
            </a:solidFill>
          </a:ln>
        </p:spPr>
        <p:txBody>
          <a:bodyPr lIns="93242" tIns="46621" rIns="93242" bIns="46621"/>
          <a:lstStyle/>
          <a:p>
            <a:r>
              <a:rPr lang="es-ES" b="1" dirty="0" smtClean="0">
                <a:solidFill>
                  <a:srgbClr val="000066"/>
                </a:solidFill>
              </a:rPr>
              <a:t>Mecanismo acción: </a:t>
            </a:r>
            <a:r>
              <a:rPr lang="es-ES" dirty="0" smtClean="0">
                <a:solidFill>
                  <a:srgbClr val="000066"/>
                </a:solidFill>
              </a:rPr>
              <a:t>Tras la oxidación del metanol y el etilenglicol por la alcohol deshidrogenasa (ADH) se producen varios ácidos tóxicos (fórmico para el metanol, </a:t>
            </a:r>
            <a:r>
              <a:rPr lang="es-ES" dirty="0" err="1" smtClean="0">
                <a:solidFill>
                  <a:srgbClr val="000066"/>
                </a:solidFill>
              </a:rPr>
              <a:t>glicólico</a:t>
            </a:r>
            <a:r>
              <a:rPr lang="es-ES" dirty="0" smtClean="0">
                <a:solidFill>
                  <a:srgbClr val="000066"/>
                </a:solidFill>
              </a:rPr>
              <a:t> y oxálico para el etilenglicol). </a:t>
            </a:r>
          </a:p>
          <a:p>
            <a:r>
              <a:rPr lang="es-ES" dirty="0" smtClean="0">
                <a:solidFill>
                  <a:srgbClr val="000066"/>
                </a:solidFill>
              </a:rPr>
              <a:t>El etanol se oxida a través de la ADH pero el enzima tiene 20 veces más afinidad por el etanol.</a:t>
            </a:r>
          </a:p>
          <a:p>
            <a:endParaRPr lang="es-E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Text Box 3"/>
          <p:cNvSpPr txBox="1">
            <a:spLocks noGrp="1" noChangeArrowheads="1"/>
          </p:cNvSpPr>
          <p:nvPr>
            <p:ph type="body" idx="1"/>
          </p:nvPr>
        </p:nvSpPr>
        <p:spPr>
          <a:xfrm>
            <a:off x="679465" y="4716193"/>
            <a:ext cx="5438748" cy="4465216"/>
          </a:xfrm>
          <a:noFill/>
          <a:ln/>
        </p:spPr>
        <p:txBody>
          <a:bodyPr/>
          <a:lstStyle/>
          <a:p>
            <a:r>
              <a:rPr lang="es-ES" b="1" smtClean="0">
                <a:solidFill>
                  <a:srgbClr val="000066"/>
                </a:solidFill>
              </a:rPr>
              <a:t>Mecanismo acción: </a:t>
            </a:r>
            <a:r>
              <a:rPr lang="es-ES" smtClean="0">
                <a:solidFill>
                  <a:srgbClr val="000066"/>
                </a:solidFill>
              </a:rPr>
              <a:t>Tras la oxidación del metanol y el etilenglicol por la alcohol deshidrogenasa (ADH) se producen varios ácidos tóxicos (fórmico para el metanol, glicólico y oxálico para el etilenglicol). </a:t>
            </a:r>
          </a:p>
          <a:p>
            <a:r>
              <a:rPr lang="es-ES" smtClean="0">
                <a:solidFill>
                  <a:srgbClr val="000066"/>
                </a:solidFill>
              </a:rPr>
              <a:t>El etanol se oxida a través de la ADH pero el enzima tiene 20 veces más afinidad por el etanol.</a:t>
            </a:r>
          </a:p>
          <a:p>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Rot="1" noChangeAspect="1" noChangeArrowheads="1" noTextEdit="1"/>
          </p:cNvSpPr>
          <p:nvPr>
            <p:ph type="sldImg"/>
          </p:nvPr>
        </p:nvSpPr>
        <p:spPr>
          <a:noFill/>
          <a:ln/>
        </p:spPr>
      </p:sp>
      <p:sp>
        <p:nvSpPr>
          <p:cNvPr id="89091" name="Rectangle 1027"/>
          <p:cNvSpPr txBox="1">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noFill/>
          <a:ln/>
        </p:spPr>
      </p:sp>
      <p:sp>
        <p:nvSpPr>
          <p:cNvPr id="130051" name="Text Box 3"/>
          <p:cNvSpPr txBox="1">
            <a:spLocks noGrp="1" noChangeArrowheads="1"/>
          </p:cNvSpPr>
          <p:nvPr>
            <p:ph type="body" idx="1"/>
          </p:nvPr>
        </p:nvSpPr>
        <p:spPr>
          <a:noFill/>
          <a:ln/>
        </p:spPr>
        <p:txBody>
          <a:bodyPr/>
          <a:lstStyle/>
          <a:p>
            <a:pPr eaLnBrk="1" hangingPunct="1">
              <a:lnSpc>
                <a:spcPct val="150000"/>
              </a:lnSpc>
              <a:spcBef>
                <a:spcPct val="0"/>
              </a:spcBef>
              <a:buClrTx/>
              <a:buSzTx/>
              <a:buFontTx/>
              <a:buNone/>
            </a:pPr>
            <a:r>
              <a:rPr lang="es-ES" smtClean="0">
                <a:solidFill>
                  <a:srgbClr val="000066"/>
                </a:solidFill>
              </a:rPr>
              <a:t>ETANOL USADO Via periferica: preparar una solución isoosmolar de etanol, con una concentración máxima de 17,5 mL/L</a:t>
            </a:r>
          </a:p>
          <a:p>
            <a:endParaRPr lang="es-E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679465" y="4716193"/>
            <a:ext cx="5438748" cy="4465216"/>
          </a:xfrm>
          <a:solidFill>
            <a:srgbClr val="FFFFFF"/>
          </a:solidFill>
          <a:ln>
            <a:solidFill>
              <a:srgbClr val="000000"/>
            </a:solidFill>
          </a:ln>
        </p:spPr>
        <p:txBody>
          <a:bodyPr lIns="93242" tIns="46621" rIns="93242" bIns="46621"/>
          <a:lstStyle/>
          <a:p>
            <a:pPr marL="346182" lvl="2" indent="0" defTabSz="882305">
              <a:lnSpc>
                <a:spcPct val="140000"/>
              </a:lnSpc>
              <a:spcBef>
                <a:spcPct val="10000"/>
              </a:spcBef>
              <a:spcAft>
                <a:spcPct val="10000"/>
              </a:spcAft>
            </a:pPr>
            <a:endParaRPr lang="es-ES" sz="800">
              <a:solidFill>
                <a:srgbClr val="000066"/>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679465" y="4716193"/>
            <a:ext cx="5438748" cy="4465216"/>
          </a:xfrm>
          <a:solidFill>
            <a:srgbClr val="FFFFFF"/>
          </a:solidFill>
          <a:ln>
            <a:solidFill>
              <a:srgbClr val="000000"/>
            </a:solidFill>
          </a:ln>
        </p:spPr>
        <p:txBody>
          <a:bodyPr lIns="93242" tIns="46621" rIns="93242" bIns="46621"/>
          <a:lstStyle/>
          <a:p>
            <a:pPr marL="346182" lvl="2" indent="0" defTabSz="882305">
              <a:lnSpc>
                <a:spcPct val="140000"/>
              </a:lnSpc>
              <a:spcBef>
                <a:spcPct val="10000"/>
              </a:spcBef>
              <a:spcAft>
                <a:spcPct val="10000"/>
              </a:spcAft>
            </a:pPr>
            <a:endParaRPr lang="es-ES" sz="800">
              <a:solidFill>
                <a:srgbClr val="000066"/>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Rot="1" noChangeAspect="1" noChangeArrowheads="1" noTextEdit="1"/>
          </p:cNvSpPr>
          <p:nvPr>
            <p:ph type="sldImg"/>
          </p:nvPr>
        </p:nvSpPr>
        <p:spPr>
          <a:noFill/>
          <a:ln/>
        </p:spPr>
      </p:sp>
      <p:sp>
        <p:nvSpPr>
          <p:cNvPr id="89091" name="Rectangle 1027"/>
          <p:cNvSpPr txBox="1">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noFill/>
          <a:ln/>
        </p:spPr>
      </p:sp>
      <p:sp>
        <p:nvSpPr>
          <p:cNvPr id="19459" name="Rectangle 3"/>
          <p:cNvSpPr txBox="1">
            <a:spLocks noGrp="1" noChangeArrowheads="1"/>
          </p:cNvSpPr>
          <p:nvPr>
            <p:ph type="body" idx="1"/>
          </p:nvPr>
        </p:nvSpPr>
        <p:spPr>
          <a:noFill/>
          <a:ln/>
        </p:spPr>
        <p:txBody>
          <a:bodyPr/>
          <a:lstStyle/>
          <a:p>
            <a:endParaRPr lang="es-ES"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noFill/>
          <a:ln/>
        </p:spPr>
      </p:sp>
      <p:sp>
        <p:nvSpPr>
          <p:cNvPr id="20483" name="Rectangle 3"/>
          <p:cNvSpPr txBox="1">
            <a:spLocks noGrp="1" noChangeArrowheads="1"/>
          </p:cNvSpPr>
          <p:nvPr>
            <p:ph type="body" idx="1"/>
          </p:nvPr>
        </p:nvSpPr>
        <p:spPr>
          <a:noFill/>
          <a:ln/>
        </p:spPr>
        <p:txBody>
          <a:bodyPr/>
          <a:lstStyle/>
          <a:p>
            <a:endParaRPr lang="es-ES"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noFill/>
          <a:ln/>
        </p:spPr>
      </p:sp>
      <p:sp>
        <p:nvSpPr>
          <p:cNvPr id="21507" name="Rectangle 3"/>
          <p:cNvSpPr txBox="1">
            <a:spLocks noGrp="1" noChangeArrowheads="1"/>
          </p:cNvSpPr>
          <p:nvPr>
            <p:ph type="body" idx="1"/>
          </p:nvPr>
        </p:nvSpPr>
        <p:spPr>
          <a:noFill/>
          <a:ln/>
        </p:spPr>
        <p:txBody>
          <a:bodyPr/>
          <a:lstStyle/>
          <a:p>
            <a:endParaRPr lang="es-ES"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noFill/>
          <a:ln/>
        </p:spPr>
      </p:sp>
      <p:sp>
        <p:nvSpPr>
          <p:cNvPr id="25603" name="Rectangle 3"/>
          <p:cNvSpPr txBox="1">
            <a:spLocks noGrp="1" noChangeArrowheads="1"/>
          </p:cNvSpPr>
          <p:nvPr>
            <p:ph type="body" idx="1"/>
          </p:nvPr>
        </p:nvSpPr>
        <p:spPr>
          <a:noFill/>
          <a:ln/>
        </p:spPr>
        <p:txBody>
          <a:bodyPr/>
          <a:lstStyle/>
          <a:p>
            <a:endParaRPr lang="es-ES"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noFill/>
          <a:ln/>
        </p:spPr>
      </p:sp>
      <p:sp>
        <p:nvSpPr>
          <p:cNvPr id="23555" name="Rectangle 3"/>
          <p:cNvSpPr txBox="1">
            <a:spLocks noGrp="1" noChangeArrowheads="1"/>
          </p:cNvSpPr>
          <p:nvPr>
            <p:ph type="body" idx="1"/>
          </p:nvPr>
        </p:nvSpPr>
        <p:spPr>
          <a:noFill/>
          <a:ln/>
        </p:spPr>
        <p:txBody>
          <a:bodyPr/>
          <a:lstStyle/>
          <a:p>
            <a:endParaRPr lang="es-ES"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0" i="0" kern="1200" dirty="0" smtClean="0">
                <a:solidFill>
                  <a:srgbClr val="000000"/>
                </a:solidFill>
                <a:latin typeface="Times New Roman" charset="0"/>
                <a:ea typeface="+mn-ea"/>
                <a:cs typeface="+mn-cs"/>
              </a:rPr>
              <a:t>Los concentrados de complejo </a:t>
            </a:r>
            <a:r>
              <a:rPr lang="es-ES" sz="1200" b="0" i="0" kern="1200" dirty="0" err="1" smtClean="0">
                <a:solidFill>
                  <a:srgbClr val="000000"/>
                </a:solidFill>
                <a:latin typeface="Times New Roman" charset="0"/>
                <a:ea typeface="+mn-ea"/>
                <a:cs typeface="+mn-cs"/>
              </a:rPr>
              <a:t>protrombínico</a:t>
            </a:r>
            <a:r>
              <a:rPr lang="es-ES" sz="1200" b="0" i="0" kern="1200" dirty="0" smtClean="0">
                <a:solidFill>
                  <a:srgbClr val="000000"/>
                </a:solidFill>
                <a:latin typeface="Times New Roman" charset="0"/>
                <a:ea typeface="+mn-ea"/>
                <a:cs typeface="+mn-cs"/>
              </a:rPr>
              <a:t> (CCP) son preparados altamente purificados de factores de coagulación derivados de plasma humano, que contienen factores vitamina K -dependientes (II, VII, IX y X)- y factores anticoagulantes como las proteínas C, S y Z</a:t>
            </a:r>
            <a:r>
              <a:rPr lang="es-ES" sz="1200" b="0" i="0" kern="1200" baseline="30000" dirty="0" smtClean="0">
                <a:solidFill>
                  <a:srgbClr val="000000"/>
                </a:solidFill>
                <a:latin typeface="Times New Roman" charset="0"/>
                <a:ea typeface="+mn-ea"/>
                <a:cs typeface="+mn-cs"/>
              </a:rPr>
              <a:t>1-3</a:t>
            </a:r>
            <a:r>
              <a:rPr lang="es-ES" sz="1200" b="0" i="0" kern="1200" dirty="0" smtClean="0">
                <a:solidFill>
                  <a:srgbClr val="000000"/>
                </a:solidFill>
                <a:latin typeface="Times New Roman" charset="0"/>
                <a:ea typeface="+mn-ea"/>
                <a:cs typeface="+mn-cs"/>
              </a:rPr>
              <a:t>. Los CCP disponibles en el mercado varían según el número de factores (3 o 4 factores, incluyendo o no factor </a:t>
            </a:r>
            <a:r>
              <a:rPr lang="es-ES" sz="1200" b="0" i="0" kern="1200" dirty="0" err="1" smtClean="0">
                <a:solidFill>
                  <a:srgbClr val="000000"/>
                </a:solidFill>
                <a:latin typeface="Times New Roman" charset="0"/>
                <a:ea typeface="+mn-ea"/>
                <a:cs typeface="+mn-cs"/>
              </a:rPr>
              <a:t>VIIa</a:t>
            </a:r>
            <a:r>
              <a:rPr lang="es-ES" sz="1200" b="0" i="0" kern="1200" dirty="0" smtClean="0">
                <a:solidFill>
                  <a:srgbClr val="000000"/>
                </a:solidFill>
                <a:latin typeface="Times New Roman" charset="0"/>
                <a:ea typeface="+mn-ea"/>
                <a:cs typeface="+mn-cs"/>
              </a:rPr>
              <a:t>). </a:t>
            </a:r>
          </a:p>
          <a:p>
            <a:endParaRPr lang="es-ES" sz="1200" b="0" i="0" kern="1200" dirty="0" smtClean="0">
              <a:solidFill>
                <a:srgbClr val="000000"/>
              </a:solidFill>
              <a:latin typeface="Times New Roman"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xfrm>
            <a:off x="679465" y="4716193"/>
            <a:ext cx="5438748" cy="4465216"/>
          </a:xfrm>
          <a:solidFill>
            <a:srgbClr val="FFFFFF"/>
          </a:solidFill>
          <a:ln>
            <a:solidFill>
              <a:srgbClr val="000000"/>
            </a:solidFill>
          </a:ln>
        </p:spPr>
        <p:txBody>
          <a:bodyPr lIns="93242" tIns="46621" rIns="93242" bIns="46621"/>
          <a:lstStyle/>
          <a:p>
            <a:endParaRPr lang="es-E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xfrm>
            <a:off x="679465" y="4716193"/>
            <a:ext cx="5438748" cy="4465216"/>
          </a:xfrm>
          <a:solidFill>
            <a:srgbClr val="FFFFFF"/>
          </a:solidFill>
          <a:ln>
            <a:solidFill>
              <a:srgbClr val="000000"/>
            </a:solidFill>
          </a:ln>
        </p:spPr>
        <p:txBody>
          <a:bodyPr lIns="93242" tIns="46621" rIns="93242" bIns="46621"/>
          <a:lstStyle/>
          <a:p>
            <a:endParaRPr lang="es-ES_tradn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xfrm>
            <a:off x="679465" y="4716193"/>
            <a:ext cx="5438748" cy="4465216"/>
          </a:xfrm>
          <a:solidFill>
            <a:srgbClr val="FFFFFF"/>
          </a:solidFill>
          <a:ln>
            <a:solidFill>
              <a:srgbClr val="000000"/>
            </a:solidFill>
          </a:ln>
        </p:spPr>
        <p:txBody>
          <a:bodyPr lIns="93242" tIns="46621" rIns="93242" bIns="46621"/>
          <a:lstStyle/>
          <a:p>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xfrm>
            <a:off x="679465" y="4716193"/>
            <a:ext cx="5438748" cy="4465216"/>
          </a:xfrm>
          <a:solidFill>
            <a:srgbClr val="FFFFFF"/>
          </a:solidFill>
          <a:ln>
            <a:solidFill>
              <a:srgbClr val="000000"/>
            </a:solidFill>
          </a:ln>
        </p:spPr>
        <p:txBody>
          <a:bodyPr lIns="93242" tIns="46621" rIns="93242" bIns="46621"/>
          <a:lstStyle/>
          <a:p>
            <a:endParaRPr lang="es-E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Rot="1" noChangeAspect="1" noChangeArrowheads="1" noTextEdit="1"/>
          </p:cNvSpPr>
          <p:nvPr>
            <p:ph type="sldImg"/>
          </p:nvPr>
        </p:nvSpPr>
        <p:spPr>
          <a:noFill/>
          <a:ln/>
        </p:spPr>
      </p:sp>
      <p:sp>
        <p:nvSpPr>
          <p:cNvPr id="89091" name="Rectangle 1027"/>
          <p:cNvSpPr txBox="1">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679465" y="4716193"/>
            <a:ext cx="5438748" cy="4465216"/>
          </a:xfrm>
          <a:solidFill>
            <a:srgbClr val="FFFFFF"/>
          </a:solidFill>
          <a:ln>
            <a:solidFill>
              <a:srgbClr val="000000"/>
            </a:solidFill>
          </a:ln>
        </p:spPr>
        <p:txBody>
          <a:bodyPr lIns="93242" tIns="46621" rIns="93242" bIns="46621"/>
          <a:lstStyle/>
          <a:p>
            <a:endParaRPr lang="es-E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Rot="1" noChangeAspect="1" noChangeArrowheads="1" noTextEdit="1"/>
          </p:cNvSpPr>
          <p:nvPr>
            <p:ph type="sldImg"/>
          </p:nvPr>
        </p:nvSpPr>
        <p:spPr>
          <a:noFill/>
          <a:ln/>
        </p:spPr>
      </p:sp>
      <p:sp>
        <p:nvSpPr>
          <p:cNvPr id="89091" name="Rectangle 1027"/>
          <p:cNvSpPr txBox="1">
            <a:spLocks noGrp="1" noChangeArrowheads="1"/>
          </p:cNvSpPr>
          <p:nvPr>
            <p:ph type="body" idx="1"/>
          </p:nvPr>
        </p:nvSpPr>
        <p:spPr>
          <a:noFill/>
          <a:ln/>
        </p:spPr>
        <p:txBody>
          <a:bodyPr/>
          <a:lstStyle/>
          <a:p>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500063"/>
            <a:ext cx="1941513" cy="56261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500063"/>
            <a:ext cx="5676900" cy="56261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500063"/>
            <a:ext cx="7770813" cy="56261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29B31F9-612B-4934-9173-2D936EAEACAA}" type="datetimeFigureOut">
              <a:rPr lang="es-ES" smtClean="0">
                <a:solidFill>
                  <a:prstClr val="black">
                    <a:tint val="75000"/>
                  </a:prstClr>
                </a:solidFill>
              </a:rPr>
              <a:pPr/>
              <a:t>06/03/2018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244EC0-F87D-412D-9200-146802C9BEE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4044107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29B31F9-612B-4934-9173-2D936EAEACAA}" type="datetimeFigureOut">
              <a:rPr lang="es-ES" smtClean="0">
                <a:solidFill>
                  <a:prstClr val="black">
                    <a:tint val="75000"/>
                  </a:prstClr>
                </a:solidFill>
              </a:rPr>
              <a:pPr/>
              <a:t>06/03/2018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244EC0-F87D-412D-9200-146802C9BEE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3938516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29B31F9-612B-4934-9173-2D936EAEACAA}" type="datetimeFigureOut">
              <a:rPr lang="es-ES" smtClean="0">
                <a:solidFill>
                  <a:prstClr val="black">
                    <a:tint val="75000"/>
                  </a:prstClr>
                </a:solidFill>
              </a:rPr>
              <a:pPr/>
              <a:t>06/03/2018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244EC0-F87D-412D-9200-146802C9BEE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1710874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29B31F9-612B-4934-9173-2D936EAEACAA}" type="datetimeFigureOut">
              <a:rPr lang="es-ES" smtClean="0">
                <a:solidFill>
                  <a:prstClr val="black">
                    <a:tint val="75000"/>
                  </a:prstClr>
                </a:solidFill>
              </a:rPr>
              <a:pPr/>
              <a:t>06/03/2018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244EC0-F87D-412D-9200-146802C9BEE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899994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29B31F9-612B-4934-9173-2D936EAEACAA}" type="datetimeFigureOut">
              <a:rPr lang="es-ES" smtClean="0">
                <a:solidFill>
                  <a:prstClr val="black">
                    <a:tint val="75000"/>
                  </a:prstClr>
                </a:solidFill>
              </a:rPr>
              <a:pPr/>
              <a:t>06/03/2018</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7B244EC0-F87D-412D-9200-146802C9BEE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460072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29B31F9-612B-4934-9173-2D936EAEACAA}" type="datetimeFigureOut">
              <a:rPr lang="es-ES" smtClean="0">
                <a:solidFill>
                  <a:prstClr val="black">
                    <a:tint val="75000"/>
                  </a:prstClr>
                </a:solidFill>
              </a:rPr>
              <a:pPr/>
              <a:t>06/03/2018</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7B244EC0-F87D-412D-9200-146802C9BEE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543506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29B31F9-612B-4934-9173-2D936EAEACAA}" type="datetimeFigureOut">
              <a:rPr lang="es-ES" smtClean="0">
                <a:solidFill>
                  <a:prstClr val="black">
                    <a:tint val="75000"/>
                  </a:prstClr>
                </a:solidFill>
              </a:rPr>
              <a:pPr/>
              <a:t>06/03/2018</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7B244EC0-F87D-412D-9200-146802C9BEE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3294253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29B31F9-612B-4934-9173-2D936EAEACAA}" type="datetimeFigureOut">
              <a:rPr lang="es-ES" smtClean="0">
                <a:solidFill>
                  <a:prstClr val="black">
                    <a:tint val="75000"/>
                  </a:prstClr>
                </a:solidFill>
              </a:rPr>
              <a:pPr/>
              <a:t>06/03/2018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244EC0-F87D-412D-9200-146802C9BEE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495118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29B31F9-612B-4934-9173-2D936EAEACAA}" type="datetimeFigureOut">
              <a:rPr lang="es-ES" smtClean="0">
                <a:solidFill>
                  <a:prstClr val="black">
                    <a:tint val="75000"/>
                  </a:prstClr>
                </a:solidFill>
              </a:rPr>
              <a:pPr/>
              <a:t>06/03/2018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244EC0-F87D-412D-9200-146802C9BEE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3239696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29B31F9-612B-4934-9173-2D936EAEACAA}" type="datetimeFigureOut">
              <a:rPr lang="es-ES" smtClean="0">
                <a:solidFill>
                  <a:prstClr val="black">
                    <a:tint val="75000"/>
                  </a:prstClr>
                </a:solidFill>
              </a:rPr>
              <a:pPr/>
              <a:t>06/03/2018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244EC0-F87D-412D-9200-146802C9BEE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3349925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29B31F9-612B-4934-9173-2D936EAEACAA}" type="datetimeFigureOut">
              <a:rPr lang="es-ES" smtClean="0">
                <a:solidFill>
                  <a:prstClr val="black">
                    <a:tint val="75000"/>
                  </a:prstClr>
                </a:solidFill>
              </a:rPr>
              <a:pPr/>
              <a:t>06/03/2018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244EC0-F87D-412D-9200-146802C9BEE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956466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08413"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6613" y="1981200"/>
            <a:ext cx="38100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Text Box 1"/>
          <p:cNvSpPr txBox="1">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pPr>
              <a:defRPr/>
            </a:pPr>
            <a:endParaRPr lang="es-ES">
              <a:cs typeface="+mn-cs"/>
            </a:endParaRPr>
          </a:p>
        </p:txBody>
      </p:sp>
      <p:sp>
        <p:nvSpPr>
          <p:cNvPr id="1026" name="Text Box 2"/>
          <p:cNvSpPr txBox="1">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pPr>
              <a:defRPr/>
            </a:pPr>
            <a:endParaRPr lang="es-ES">
              <a:cs typeface="+mn-cs"/>
            </a:endParaRPr>
          </a:p>
        </p:txBody>
      </p:sp>
      <p:sp>
        <p:nvSpPr>
          <p:cNvPr id="12292" name="Rectangle 3"/>
          <p:cNvSpPr>
            <a:spLocks noGrp="1" noChangeArrowheads="1"/>
          </p:cNvSpPr>
          <p:nvPr>
            <p:ph type="title"/>
          </p:nvPr>
        </p:nvSpPr>
        <p:spPr bwMode="auto">
          <a:xfrm>
            <a:off x="685800" y="500063"/>
            <a:ext cx="7770813" cy="1360487"/>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smtClean="0"/>
              <a:t>Pulse para editar el formato del texto de título</a:t>
            </a:r>
          </a:p>
        </p:txBody>
      </p:sp>
      <p:sp>
        <p:nvSpPr>
          <p:cNvPr id="12293" name="Rectangle 4"/>
          <p:cNvSpPr>
            <a:spLocks noGrp="1" noChangeArrowheads="1"/>
          </p:cNvSpPr>
          <p:nvPr>
            <p:ph type="body" idx="1"/>
          </p:nvPr>
        </p:nvSpPr>
        <p:spPr bwMode="auto">
          <a:xfrm>
            <a:off x="685800" y="1981200"/>
            <a:ext cx="7770813" cy="414496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smtClean="0"/>
              <a:t>Pulse para editar los formatos del texto del esquema</a:t>
            </a:r>
          </a:p>
          <a:p>
            <a:pPr lvl="1"/>
            <a:r>
              <a:rPr lang="en-GB" smtClean="0"/>
              <a:t>Segundo nivel del esquema</a:t>
            </a:r>
          </a:p>
          <a:p>
            <a:pPr lvl="2"/>
            <a:r>
              <a:rPr lang="en-GB" smtClean="0"/>
              <a:t>Tercer nivel del esquema</a:t>
            </a:r>
          </a:p>
          <a:p>
            <a:pPr lvl="3"/>
            <a:r>
              <a:rPr lang="en-GB" smtClean="0"/>
              <a:t>Cuarto nivel del esquema</a:t>
            </a:r>
          </a:p>
          <a:p>
            <a:pPr lvl="4"/>
            <a:r>
              <a:rPr lang="en-GB" smtClean="0"/>
              <a:t>Quinto nivel del esquema</a:t>
            </a:r>
          </a:p>
          <a:p>
            <a:pPr lvl="4"/>
            <a:r>
              <a:rPr lang="en-GB" smtClean="0"/>
              <a:t>Sexto nivel del esquema</a:t>
            </a:r>
          </a:p>
          <a:p>
            <a:pPr lvl="4"/>
            <a:r>
              <a:rPr lang="en-GB" smtClean="0"/>
              <a:t>Séptimo nivel del esquema</a:t>
            </a:r>
          </a:p>
          <a:p>
            <a:pPr lvl="4"/>
            <a:r>
              <a:rPr lang="en-GB" smtClean="0"/>
              <a:t>Octavo nivel del esquema</a:t>
            </a:r>
          </a:p>
          <a:p>
            <a:pPr lvl="4"/>
            <a:r>
              <a:rPr lang="en-GB" smtClean="0"/>
              <a:t>Noveno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9pPr>
    </p:titleStyle>
    <p:bodyStyle>
      <a:lvl1pPr marL="341313" indent="-341313" algn="l" defTabSz="449263" rtl="0" eaLnBrk="0" fontAlgn="base" hangingPunct="0">
        <a:spcBef>
          <a:spcPts val="800"/>
        </a:spcBef>
        <a:spcAft>
          <a:spcPct val="0"/>
        </a:spcAft>
        <a:buClr>
          <a:srgbClr val="000000"/>
        </a:buClr>
        <a:buSzPct val="100000"/>
        <a:buFont typeface="Times New Roman" charset="0"/>
        <a:buChar char="•"/>
        <a:defRPr sz="3200">
          <a:solidFill>
            <a:srgbClr val="000000"/>
          </a:solidFill>
          <a:latin typeface="+mn-lt"/>
          <a:ea typeface="+mn-ea"/>
          <a:cs typeface="+mn-cs"/>
        </a:defRPr>
      </a:lvl1pPr>
      <a:lvl2pPr marL="741363" indent="-284163" algn="l" defTabSz="449263" rtl="0" eaLnBrk="0" fontAlgn="base" hangingPunct="0">
        <a:spcBef>
          <a:spcPts val="700"/>
        </a:spcBef>
        <a:spcAft>
          <a:spcPct val="0"/>
        </a:spcAft>
        <a:buClr>
          <a:srgbClr val="000000"/>
        </a:buClr>
        <a:buSzPct val="100000"/>
        <a:buFont typeface="Times New Roman" charset="0"/>
        <a:buChar char="–"/>
        <a:defRPr sz="2800">
          <a:solidFill>
            <a:srgbClr val="000000"/>
          </a:solidFill>
          <a:latin typeface="+mn-lt"/>
          <a:cs typeface="+mn-cs"/>
        </a:defRPr>
      </a:lvl2pPr>
      <a:lvl3pPr marL="1143000" indent="-228600" algn="l" defTabSz="449263" rtl="0" eaLnBrk="0" fontAlgn="base" hangingPunct="0">
        <a:spcBef>
          <a:spcPts val="600"/>
        </a:spcBef>
        <a:spcAft>
          <a:spcPct val="0"/>
        </a:spcAft>
        <a:buClr>
          <a:srgbClr val="000000"/>
        </a:buClr>
        <a:buSzPct val="100000"/>
        <a:buFont typeface="Times New Roman" charset="0"/>
        <a:buChar char="•"/>
        <a:defRPr sz="2400">
          <a:solidFill>
            <a:srgbClr val="000000"/>
          </a:solidFill>
          <a:latin typeface="+mn-lt"/>
          <a:cs typeface="+mn-cs"/>
        </a:defRPr>
      </a:lvl3pPr>
      <a:lvl4pPr marL="1600200" indent="-228600" algn="l" defTabSz="449263" rtl="0" eaLnBrk="0" fontAlgn="base" hangingPunct="0">
        <a:spcBef>
          <a:spcPts val="500"/>
        </a:spcBef>
        <a:spcAft>
          <a:spcPct val="0"/>
        </a:spcAft>
        <a:buClr>
          <a:srgbClr val="000000"/>
        </a:buClr>
        <a:buSzPct val="100000"/>
        <a:buFont typeface="Times New Roman" charset="0"/>
        <a:buChar char="–"/>
        <a:defRPr sz="2000">
          <a:solidFill>
            <a:srgbClr val="000000"/>
          </a:solidFill>
          <a:latin typeface="+mn-lt"/>
          <a:cs typeface="+mn-cs"/>
        </a:defRPr>
      </a:lvl4pPr>
      <a:lvl5pPr marL="2057400" indent="-228600" algn="l" defTabSz="449263" rtl="0" eaLnBrk="0" fontAlgn="base" hangingPunct="0">
        <a:spcBef>
          <a:spcPts val="500"/>
        </a:spcBef>
        <a:spcAft>
          <a:spcPct val="0"/>
        </a:spcAft>
        <a:buClr>
          <a:srgbClr val="000000"/>
        </a:buClr>
        <a:buSzPct val="100000"/>
        <a:buFont typeface="Times New Roman" charset="0"/>
        <a:buChar char="»"/>
        <a:defRPr sz="2000">
          <a:solidFill>
            <a:srgbClr val="000000"/>
          </a:solidFill>
          <a:latin typeface="+mn-lt"/>
          <a:cs typeface="+mn-cs"/>
        </a:defRPr>
      </a:lvl5pPr>
      <a:lvl6pPr marL="2514600" indent="-228600" algn="l" defTabSz="449263" rtl="0" fontAlgn="base">
        <a:spcBef>
          <a:spcPts val="500"/>
        </a:spcBef>
        <a:spcAft>
          <a:spcPct val="0"/>
        </a:spcAft>
        <a:buClr>
          <a:srgbClr val="000000"/>
        </a:buClr>
        <a:buSzPct val="100000"/>
        <a:buFont typeface="Times New Roman" charset="0"/>
        <a:buChar char="»"/>
        <a:defRPr sz="2000">
          <a:solidFill>
            <a:srgbClr val="000000"/>
          </a:solidFill>
          <a:latin typeface="+mn-lt"/>
          <a:cs typeface="+mn-cs"/>
        </a:defRPr>
      </a:lvl6pPr>
      <a:lvl7pPr marL="2971800" indent="-228600" algn="l" defTabSz="449263" rtl="0" fontAlgn="base">
        <a:spcBef>
          <a:spcPts val="500"/>
        </a:spcBef>
        <a:spcAft>
          <a:spcPct val="0"/>
        </a:spcAft>
        <a:buClr>
          <a:srgbClr val="000000"/>
        </a:buClr>
        <a:buSzPct val="100000"/>
        <a:buFont typeface="Times New Roman" charset="0"/>
        <a:buChar char="»"/>
        <a:defRPr sz="2000">
          <a:solidFill>
            <a:srgbClr val="000000"/>
          </a:solidFill>
          <a:latin typeface="+mn-lt"/>
          <a:cs typeface="+mn-cs"/>
        </a:defRPr>
      </a:lvl7pPr>
      <a:lvl8pPr marL="3429000" indent="-228600" algn="l" defTabSz="449263" rtl="0" fontAlgn="base">
        <a:spcBef>
          <a:spcPts val="500"/>
        </a:spcBef>
        <a:spcAft>
          <a:spcPct val="0"/>
        </a:spcAft>
        <a:buClr>
          <a:srgbClr val="000000"/>
        </a:buClr>
        <a:buSzPct val="100000"/>
        <a:buFont typeface="Times New Roman" charset="0"/>
        <a:buChar char="»"/>
        <a:defRPr sz="2000">
          <a:solidFill>
            <a:srgbClr val="000000"/>
          </a:solidFill>
          <a:latin typeface="+mn-lt"/>
          <a:cs typeface="+mn-cs"/>
        </a:defRPr>
      </a:lvl8pPr>
      <a:lvl9pPr marL="3886200" indent="-228600" algn="l" defTabSz="449263" rtl="0" fontAlgn="base">
        <a:spcBef>
          <a:spcPts val="500"/>
        </a:spcBef>
        <a:spcAft>
          <a:spcPct val="0"/>
        </a:spcAft>
        <a:buClr>
          <a:srgbClr val="000000"/>
        </a:buClr>
        <a:buSzPct val="100000"/>
        <a:buFont typeface="Times New Roman" charset="0"/>
        <a:buChar char="»"/>
        <a:defRPr sz="2000">
          <a:solidFill>
            <a:srgbClr val="000000"/>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29B31F9-612B-4934-9173-2D936EAEACAA}" type="datetimeFigureOut">
              <a:rPr lang="es-ES" smtClean="0">
                <a:solidFill>
                  <a:prstClr val="black">
                    <a:tint val="75000"/>
                  </a:prstClr>
                </a:solidFill>
                <a:latin typeface="Calibri"/>
                <a:cs typeface="+mn-cs"/>
              </a:rPr>
              <a:pPr eaLnBrk="1" fontAlgn="auto" hangingPunct="1">
                <a:spcBef>
                  <a:spcPts val="0"/>
                </a:spcBef>
                <a:spcAft>
                  <a:spcPts val="0"/>
                </a:spcAft>
              </a:pPr>
              <a:t>06/03/2018</a:t>
            </a:fld>
            <a:endParaRPr lang="es-ES">
              <a:solidFill>
                <a:prstClr val="black">
                  <a:tint val="75000"/>
                </a:prstClr>
              </a:solidFill>
              <a:latin typeface="Calibri"/>
              <a:cs typeface="+mn-cs"/>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s-ES">
              <a:solidFill>
                <a:prstClr val="black">
                  <a:tint val="75000"/>
                </a:prstClr>
              </a:solidFill>
              <a:latin typeface="Calibri"/>
              <a:cs typeface="+mn-cs"/>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B244EC0-F87D-412D-9200-146802C9BEE4}" type="slidenum">
              <a:rPr lang="es-ES" smtClean="0">
                <a:solidFill>
                  <a:prstClr val="black">
                    <a:tint val="75000"/>
                  </a:prstClr>
                </a:solidFill>
                <a:latin typeface="Calibri"/>
                <a:cs typeface="+mn-cs"/>
              </a:rPr>
              <a:pPr eaLnBrk="1" fontAlgn="auto" hangingPunct="1">
                <a:spcBef>
                  <a:spcPts val="0"/>
                </a:spcBef>
                <a:spcAft>
                  <a:spcPts val="0"/>
                </a:spcAft>
              </a:pPr>
              <a:t>‹Nº›</a:t>
            </a:fld>
            <a:endParaRPr lang="es-ES">
              <a:solidFill>
                <a:prstClr val="black">
                  <a:tint val="75000"/>
                </a:prstClr>
              </a:solidFill>
              <a:latin typeface="Calibri"/>
              <a:cs typeface="+mn-cs"/>
            </a:endParaRPr>
          </a:p>
        </p:txBody>
      </p:sp>
    </p:spTree>
    <p:extLst>
      <p:ext uri="{BB962C8B-B14F-4D97-AF65-F5344CB8AC3E}">
        <p14:creationId xmlns="" xmlns:p14="http://schemas.microsoft.com/office/powerpoint/2010/main" val="27562501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2.png"/><Relationship Id="rId1" Type="http://schemas.openxmlformats.org/officeDocument/2006/relationships/slideLayout" Target="../slideLayouts/slideLayout19.xml"/><Relationship Id="rId4" Type="http://schemas.openxmlformats.org/officeDocument/2006/relationships/image" Target="../media/image99.pn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2.jpeg"/><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38.jpeg"/><Relationship Id="rId4" Type="http://schemas.openxmlformats.org/officeDocument/2006/relationships/oleObject" Target="../embeddings/oleObject3.bin"/></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41.png"/><Relationship Id="rId4" Type="http://schemas.openxmlformats.org/officeDocument/2006/relationships/oleObject" Target="../embeddings/oleObject4.bin"/></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8"/>
          <p:cNvSpPr>
            <a:spLocks noChangeArrowheads="1"/>
          </p:cNvSpPr>
          <p:nvPr/>
        </p:nvSpPr>
        <p:spPr bwMode="auto">
          <a:xfrm>
            <a:off x="2758286" y="5013176"/>
            <a:ext cx="6122189" cy="1692771"/>
          </a:xfrm>
          <a:prstGeom prst="rect">
            <a:avLst/>
          </a:prstGeom>
          <a:noFill/>
          <a:ln w="50800">
            <a:noFill/>
            <a:miter lim="800000"/>
            <a:headEnd/>
            <a:tailEnd/>
          </a:ln>
        </p:spPr>
        <p:txBody>
          <a:bodyPr wrap="none">
            <a:spAutoFit/>
          </a:bodyPr>
          <a:lstStyle/>
          <a:p>
            <a:pPr algn="r">
              <a:lnSpc>
                <a:spcPct val="130000"/>
              </a:lnSpc>
              <a:buClr>
                <a:srgbClr val="000066"/>
              </a:buClr>
              <a:buSzPct val="100000"/>
              <a:buFont typeface="Tahoma" pitchFamily="34" charset="0"/>
              <a:buNone/>
            </a:pPr>
            <a:r>
              <a:rPr lang="en-GB" sz="2000" b="1" dirty="0">
                <a:solidFill>
                  <a:srgbClr val="000066"/>
                </a:solidFill>
                <a:latin typeface="Arial" charset="0"/>
              </a:rPr>
              <a:t>Mar </a:t>
            </a:r>
            <a:r>
              <a:rPr lang="en-GB" sz="2000" b="1" dirty="0" err="1">
                <a:solidFill>
                  <a:srgbClr val="000066"/>
                </a:solidFill>
                <a:latin typeface="Arial" charset="0"/>
              </a:rPr>
              <a:t>Crespí</a:t>
            </a:r>
            <a:endParaRPr lang="en-GB" sz="2000" b="1" dirty="0">
              <a:solidFill>
                <a:srgbClr val="000066"/>
              </a:solidFill>
              <a:latin typeface="Arial" charset="0"/>
            </a:endParaRPr>
          </a:p>
          <a:p>
            <a:pPr algn="r">
              <a:lnSpc>
                <a:spcPct val="130000"/>
              </a:lnSpc>
              <a:buClr>
                <a:srgbClr val="000066"/>
              </a:buClr>
              <a:buSzPct val="100000"/>
              <a:buFont typeface="Tahoma" pitchFamily="34" charset="0"/>
              <a:buNone/>
            </a:pPr>
            <a:r>
              <a:rPr lang="en-GB" sz="2000" b="1" dirty="0" err="1">
                <a:solidFill>
                  <a:srgbClr val="000066"/>
                </a:solidFill>
                <a:latin typeface="Arial" charset="0"/>
              </a:rPr>
              <a:t>Farmacéutica</a:t>
            </a:r>
            <a:r>
              <a:rPr lang="en-GB" sz="2000" b="1" dirty="0">
                <a:solidFill>
                  <a:srgbClr val="000066"/>
                </a:solidFill>
                <a:latin typeface="Arial" charset="0"/>
              </a:rPr>
              <a:t> </a:t>
            </a:r>
            <a:r>
              <a:rPr lang="en-GB" sz="2000" b="1" dirty="0" err="1">
                <a:solidFill>
                  <a:srgbClr val="000066"/>
                </a:solidFill>
                <a:latin typeface="Arial" charset="0"/>
              </a:rPr>
              <a:t>Especialista</a:t>
            </a:r>
            <a:r>
              <a:rPr lang="en-GB" sz="2000" b="1" dirty="0">
                <a:solidFill>
                  <a:srgbClr val="000066"/>
                </a:solidFill>
                <a:latin typeface="Arial" charset="0"/>
              </a:rPr>
              <a:t> </a:t>
            </a:r>
            <a:r>
              <a:rPr lang="en-GB" sz="2000" b="1" dirty="0" err="1">
                <a:solidFill>
                  <a:srgbClr val="000066"/>
                </a:solidFill>
                <a:latin typeface="Arial" charset="0"/>
              </a:rPr>
              <a:t>Farmacia</a:t>
            </a:r>
            <a:r>
              <a:rPr lang="en-GB" sz="2000" b="1" dirty="0">
                <a:solidFill>
                  <a:srgbClr val="000066"/>
                </a:solidFill>
                <a:latin typeface="Arial" charset="0"/>
              </a:rPr>
              <a:t> </a:t>
            </a:r>
            <a:r>
              <a:rPr lang="en-GB" sz="2000" b="1" dirty="0" err="1">
                <a:solidFill>
                  <a:srgbClr val="000066"/>
                </a:solidFill>
                <a:latin typeface="Arial" charset="0"/>
              </a:rPr>
              <a:t>Hospitalaria</a:t>
            </a:r>
            <a:endParaRPr lang="en-GB" sz="2000" b="1" dirty="0">
              <a:solidFill>
                <a:srgbClr val="000066"/>
              </a:solidFill>
              <a:latin typeface="Arial" charset="0"/>
            </a:endParaRPr>
          </a:p>
          <a:p>
            <a:pPr algn="r">
              <a:lnSpc>
                <a:spcPct val="130000"/>
              </a:lnSpc>
              <a:buClr>
                <a:srgbClr val="000066"/>
              </a:buClr>
              <a:buSzPct val="100000"/>
              <a:buFont typeface="Tahoma" pitchFamily="34" charset="0"/>
              <a:buNone/>
            </a:pPr>
            <a:r>
              <a:rPr lang="en-GB" sz="2000" b="1" dirty="0" err="1">
                <a:solidFill>
                  <a:srgbClr val="000066"/>
                </a:solidFill>
                <a:latin typeface="Arial" charset="0"/>
              </a:rPr>
              <a:t>Servicio</a:t>
            </a:r>
            <a:r>
              <a:rPr lang="en-GB" sz="2000" b="1" dirty="0">
                <a:solidFill>
                  <a:srgbClr val="000066"/>
                </a:solidFill>
                <a:latin typeface="Arial" charset="0"/>
              </a:rPr>
              <a:t> de </a:t>
            </a:r>
            <a:r>
              <a:rPr lang="en-GB" sz="2000" b="1" dirty="0" err="1">
                <a:solidFill>
                  <a:srgbClr val="000066"/>
                </a:solidFill>
                <a:latin typeface="Arial" charset="0"/>
              </a:rPr>
              <a:t>Farmacia</a:t>
            </a:r>
            <a:r>
              <a:rPr lang="en-GB" sz="2000" b="1" dirty="0">
                <a:solidFill>
                  <a:srgbClr val="000066"/>
                </a:solidFill>
                <a:latin typeface="Arial" charset="0"/>
              </a:rPr>
              <a:t> Hospital </a:t>
            </a:r>
            <a:r>
              <a:rPr lang="en-GB" sz="2000" b="1" dirty="0" smtClean="0">
                <a:solidFill>
                  <a:srgbClr val="000066"/>
                </a:solidFill>
                <a:latin typeface="Arial" charset="0"/>
              </a:rPr>
              <a:t>Son </a:t>
            </a:r>
            <a:r>
              <a:rPr lang="en-GB" sz="2000" b="1" dirty="0" err="1" smtClean="0">
                <a:solidFill>
                  <a:srgbClr val="000066"/>
                </a:solidFill>
                <a:latin typeface="Arial" charset="0"/>
              </a:rPr>
              <a:t>Espases</a:t>
            </a:r>
            <a:endParaRPr lang="en-GB" sz="2000" b="1" dirty="0">
              <a:solidFill>
                <a:srgbClr val="000066"/>
              </a:solidFill>
              <a:latin typeface="Arial" charset="0"/>
            </a:endParaRPr>
          </a:p>
          <a:p>
            <a:pPr algn="r">
              <a:lnSpc>
                <a:spcPct val="130000"/>
              </a:lnSpc>
              <a:buClr>
                <a:srgbClr val="000066"/>
              </a:buClr>
              <a:buSzPct val="100000"/>
              <a:buFont typeface="Tahoma" pitchFamily="34" charset="0"/>
              <a:buNone/>
            </a:pPr>
            <a:r>
              <a:rPr lang="en-GB" sz="2000" b="1" dirty="0" smtClean="0">
                <a:solidFill>
                  <a:srgbClr val="000066"/>
                </a:solidFill>
                <a:latin typeface="Arial" charset="0"/>
              </a:rPr>
              <a:t>6 </a:t>
            </a:r>
            <a:r>
              <a:rPr lang="en-GB" sz="2000" b="1" dirty="0" err="1" smtClean="0">
                <a:solidFill>
                  <a:srgbClr val="000066"/>
                </a:solidFill>
                <a:latin typeface="Arial" charset="0"/>
              </a:rPr>
              <a:t>marzo</a:t>
            </a:r>
            <a:r>
              <a:rPr lang="en-GB" sz="2000" b="1" dirty="0" smtClean="0">
                <a:solidFill>
                  <a:srgbClr val="000066"/>
                </a:solidFill>
                <a:latin typeface="Arial" charset="0"/>
              </a:rPr>
              <a:t> 2018</a:t>
            </a:r>
            <a:endParaRPr lang="en-GB" sz="2000" b="1" dirty="0">
              <a:solidFill>
                <a:srgbClr val="000066"/>
              </a:solidFill>
              <a:latin typeface="Arial" charset="0"/>
            </a:endParaRPr>
          </a:p>
        </p:txBody>
      </p:sp>
      <p:sp>
        <p:nvSpPr>
          <p:cNvPr id="8" name="Text Box 7"/>
          <p:cNvSpPr txBox="1">
            <a:spLocks noChangeArrowheads="1"/>
          </p:cNvSpPr>
          <p:nvPr/>
        </p:nvSpPr>
        <p:spPr bwMode="auto">
          <a:xfrm>
            <a:off x="1621532" y="3689733"/>
            <a:ext cx="7198940" cy="1107419"/>
          </a:xfrm>
          <a:prstGeom prst="rect">
            <a:avLst/>
          </a:prstGeom>
          <a:noFill/>
          <a:ln w="50800">
            <a:noFill/>
            <a:miter lim="800000"/>
            <a:headEnd/>
            <a:tailEnd/>
          </a:ln>
          <a:effectLst/>
        </p:spPr>
        <p:txBody>
          <a:bodyPr wrap="square">
            <a:spAutoFit/>
          </a:bodyPr>
          <a:lstStyle/>
          <a:p>
            <a:pPr algn="r">
              <a:lnSpc>
                <a:spcPct val="150000"/>
              </a:lnSpc>
              <a:defRPr/>
            </a:pPr>
            <a:r>
              <a:rPr lang="ca-ES" sz="5000" b="1" i="1" dirty="0" smtClean="0">
                <a:solidFill>
                  <a:srgbClr val="000066"/>
                </a:solidFill>
                <a:effectLst>
                  <a:outerShdw blurRad="38100" dist="38100" dir="2700000" algn="tl">
                    <a:srgbClr val="C0C0C0"/>
                  </a:outerShdw>
                </a:effectLst>
                <a:latin typeface="Arial" charset="0"/>
                <a:cs typeface="Times New Roman" charset="0"/>
              </a:rPr>
              <a:t>ANTIDOTOS</a:t>
            </a:r>
            <a:endParaRPr lang="es-ES" sz="5000" i="1" dirty="0">
              <a:solidFill>
                <a:srgbClr val="000066"/>
              </a:solidFill>
              <a:cs typeface="+mn-cs"/>
            </a:endParaRPr>
          </a:p>
        </p:txBody>
      </p:sp>
      <p:pic>
        <p:nvPicPr>
          <p:cNvPr id="2" name="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1520" y="3212976"/>
            <a:ext cx="2238794" cy="2376264"/>
          </a:xfrm>
          <a:prstGeom prst="rect">
            <a:avLst/>
          </a:prstGeom>
          <a:scene3d>
            <a:camera prst="orthographicFront"/>
            <a:lightRig rig="threePt" dir="t"/>
          </a:scene3d>
          <a:sp3d prstMaterial="matte">
            <a:bevelT/>
          </a:sp3d>
        </p:spPr>
      </p:pic>
      <p:pic>
        <p:nvPicPr>
          <p:cNvPr id="238593" name="Picture 1"/>
          <p:cNvPicPr>
            <a:picLocks noChangeAspect="1" noChangeArrowheads="1"/>
          </p:cNvPicPr>
          <p:nvPr/>
        </p:nvPicPr>
        <p:blipFill>
          <a:blip r:embed="rId4" cstate="print"/>
          <a:srcRect l="32362" t="61839" r="31256" b="7081"/>
          <a:stretch>
            <a:fillRect/>
          </a:stretch>
        </p:blipFill>
        <p:spPr bwMode="auto">
          <a:xfrm>
            <a:off x="5868144" y="188640"/>
            <a:ext cx="3024336" cy="145325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7"/>
          <p:cNvSpPr txBox="1">
            <a:spLocks noChangeArrowheads="1"/>
          </p:cNvSpPr>
          <p:nvPr/>
        </p:nvSpPr>
        <p:spPr bwMode="auto">
          <a:xfrm>
            <a:off x="382588" y="304800"/>
            <a:ext cx="8304212" cy="46355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smtClean="0">
                <a:solidFill>
                  <a:srgbClr val="008000"/>
                </a:solidFill>
                <a:latin typeface="Arial" charset="0"/>
                <a:sym typeface="Symbol" pitchFamily="18" charset="2"/>
              </a:rPr>
              <a:t>Botiquín</a:t>
            </a:r>
            <a:r>
              <a:rPr lang="en-GB" b="1" i="1" dirty="0" smtClean="0">
                <a:solidFill>
                  <a:srgbClr val="008000"/>
                </a:solidFill>
                <a:latin typeface="Arial" charset="0"/>
                <a:sym typeface="Symbol" pitchFamily="18" charset="2"/>
              </a:rPr>
              <a:t> Hospital </a:t>
            </a:r>
            <a:r>
              <a:rPr lang="en-GB" b="1" i="1" dirty="0" err="1" smtClean="0">
                <a:solidFill>
                  <a:srgbClr val="008000"/>
                </a:solidFill>
                <a:latin typeface="Arial" charset="0"/>
                <a:sym typeface="Symbol" pitchFamily="18" charset="2"/>
              </a:rPr>
              <a:t>Referencia</a:t>
            </a:r>
            <a:r>
              <a:rPr lang="en-GB" b="1" i="1" dirty="0" smtClean="0">
                <a:solidFill>
                  <a:srgbClr val="008000"/>
                </a:solidFill>
                <a:latin typeface="Arial" charset="0"/>
                <a:sym typeface="Symbol" pitchFamily="18" charset="2"/>
              </a:rPr>
              <a:t> </a:t>
            </a:r>
            <a:r>
              <a:rPr lang="en-GB" b="1" i="1" dirty="0" err="1" smtClean="0">
                <a:solidFill>
                  <a:srgbClr val="008000"/>
                </a:solidFill>
                <a:latin typeface="Arial" charset="0"/>
                <a:sym typeface="Symbol" pitchFamily="18" charset="2"/>
              </a:rPr>
              <a:t>Toxicológica</a:t>
            </a:r>
            <a:r>
              <a:rPr lang="en-GB" b="1" i="1" dirty="0" smtClean="0">
                <a:solidFill>
                  <a:srgbClr val="008000"/>
                </a:solidFill>
                <a:latin typeface="Arial" charset="0"/>
                <a:sym typeface="Symbol" pitchFamily="18" charset="2"/>
              </a:rPr>
              <a:t> (HUSE)</a:t>
            </a:r>
            <a:endParaRPr lang="en-GB" b="1" i="1" dirty="0">
              <a:solidFill>
                <a:srgbClr val="008000"/>
              </a:solidFill>
              <a:latin typeface="Arial" charset="0"/>
            </a:endParaRPr>
          </a:p>
        </p:txBody>
      </p:sp>
      <p:sp>
        <p:nvSpPr>
          <p:cNvPr id="9" name="Line 4"/>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graphicFrame>
        <p:nvGraphicFramePr>
          <p:cNvPr id="2" name="1 Tabla"/>
          <p:cNvGraphicFramePr>
            <a:graphicFrameLocks noGrp="1"/>
          </p:cNvGraphicFramePr>
          <p:nvPr>
            <p:extLst>
              <p:ext uri="{D42A27DB-BD31-4B8C-83A1-F6EECF244321}">
                <p14:modId xmlns="" xmlns:p14="http://schemas.microsoft.com/office/powerpoint/2010/main" val="311425832"/>
              </p:ext>
            </p:extLst>
          </p:nvPr>
        </p:nvGraphicFramePr>
        <p:xfrm>
          <a:off x="457199" y="1340768"/>
          <a:ext cx="8435281" cy="3096344"/>
        </p:xfrm>
        <a:graphic>
          <a:graphicData uri="http://schemas.openxmlformats.org/drawingml/2006/table">
            <a:tbl>
              <a:tblPr firstRow="1" bandRow="1">
                <a:tableStyleId>{5C22544A-7EE6-4342-B048-85BDC9FD1C3A}</a:tableStyleId>
              </a:tblPr>
              <a:tblGrid>
                <a:gridCol w="1725398"/>
                <a:gridCol w="6709883"/>
              </a:tblGrid>
              <a:tr h="412083">
                <a:tc gridSpan="2">
                  <a:txBody>
                    <a:bodyPr/>
                    <a:lstStyle/>
                    <a:p>
                      <a:r>
                        <a:rPr lang="es-ES" sz="2000" dirty="0" smtClean="0">
                          <a:latin typeface="Arial" panose="020B0604020202020204" pitchFamily="34" charset="0"/>
                          <a:cs typeface="Arial" panose="020B0604020202020204" pitchFamily="34" charset="0"/>
                        </a:rPr>
                        <a:t>Numero antídotos que integran el Botiquín</a:t>
                      </a:r>
                      <a:r>
                        <a:rPr lang="es-ES" sz="2000" baseline="0" dirty="0" smtClean="0">
                          <a:latin typeface="Arial" panose="020B0604020202020204" pitchFamily="34" charset="0"/>
                          <a:cs typeface="Arial" panose="020B0604020202020204" pitchFamily="34" charset="0"/>
                        </a:rPr>
                        <a:t> HUSE</a:t>
                      </a:r>
                      <a:endParaRPr lang="es-ES" sz="2000" dirty="0">
                        <a:latin typeface="Arial" panose="020B0604020202020204" pitchFamily="34" charset="0"/>
                        <a:cs typeface="Arial" panose="020B0604020202020204" pitchFamily="34" charset="0"/>
                      </a:endParaRPr>
                    </a:p>
                  </a:txBody>
                  <a:tcPr/>
                </a:tc>
                <a:tc hMerge="1">
                  <a:txBody>
                    <a:bodyPr/>
                    <a:lstStyle/>
                    <a:p>
                      <a:endParaRPr lang="es-ES" dirty="0">
                        <a:latin typeface="Arial" panose="020B0604020202020204" pitchFamily="34" charset="0"/>
                        <a:cs typeface="Arial" panose="020B0604020202020204" pitchFamily="34" charset="0"/>
                      </a:endParaRPr>
                    </a:p>
                  </a:txBody>
                  <a:tcPr/>
                </a:tc>
              </a:tr>
              <a:tr h="417806">
                <a:tc>
                  <a:txBody>
                    <a:bodyPr/>
                    <a:lstStyle/>
                    <a:p>
                      <a:pPr algn="ctr"/>
                      <a:r>
                        <a:rPr lang="es-ES" sz="2000" b="1" dirty="0" smtClean="0">
                          <a:solidFill>
                            <a:srgbClr val="002060"/>
                          </a:solidFill>
                          <a:latin typeface="Arial" panose="020B0604020202020204" pitchFamily="34" charset="0"/>
                          <a:cs typeface="Arial" panose="020B0604020202020204" pitchFamily="34" charset="0"/>
                        </a:rPr>
                        <a:t>Año 2017</a:t>
                      </a:r>
                      <a:endParaRPr lang="es-ES" sz="2000" b="1" dirty="0">
                        <a:solidFill>
                          <a:srgbClr val="002060"/>
                        </a:solidFill>
                        <a:latin typeface="Arial" panose="020B0604020202020204" pitchFamily="34" charset="0"/>
                        <a:cs typeface="Arial" panose="020B0604020202020204" pitchFamily="34" charset="0"/>
                      </a:endParaRPr>
                    </a:p>
                  </a:txBody>
                  <a:tcPr/>
                </a:tc>
                <a:tc>
                  <a:txBody>
                    <a:bodyPr/>
                    <a:lstStyle/>
                    <a:p>
                      <a:r>
                        <a:rPr lang="es-ES" sz="2000" b="1" dirty="0" smtClean="0">
                          <a:solidFill>
                            <a:srgbClr val="002060"/>
                          </a:solidFill>
                          <a:latin typeface="Arial" panose="020B0604020202020204" pitchFamily="34" charset="0"/>
                          <a:cs typeface="Arial" panose="020B0604020202020204" pitchFamily="34" charset="0"/>
                        </a:rPr>
                        <a:t>Comentarios</a:t>
                      </a:r>
                      <a:endParaRPr lang="es-ES" sz="2000" b="1" dirty="0">
                        <a:solidFill>
                          <a:srgbClr val="002060"/>
                        </a:solidFill>
                        <a:latin typeface="Arial" panose="020B0604020202020204" pitchFamily="34" charset="0"/>
                        <a:cs typeface="Arial" panose="020B0604020202020204" pitchFamily="34" charset="0"/>
                      </a:endParaRPr>
                    </a:p>
                  </a:txBody>
                  <a:tcPr/>
                </a:tc>
              </a:tr>
              <a:tr h="2266455">
                <a:tc>
                  <a:txBody>
                    <a:bodyPr/>
                    <a:lstStyle/>
                    <a:p>
                      <a:pPr algn="ctr"/>
                      <a:r>
                        <a:rPr lang="es-ES" sz="2000" dirty="0" smtClean="0">
                          <a:solidFill>
                            <a:srgbClr val="002060"/>
                          </a:solidFill>
                          <a:latin typeface="Arial" panose="020B0604020202020204" pitchFamily="34" charset="0"/>
                          <a:cs typeface="Arial" panose="020B0604020202020204" pitchFamily="34" charset="0"/>
                        </a:rPr>
                        <a:t>49 (48+1*)</a:t>
                      </a:r>
                      <a:endParaRPr lang="es-ES" sz="2000" dirty="0">
                        <a:solidFill>
                          <a:srgbClr val="002060"/>
                        </a:solidFill>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000" dirty="0" smtClean="0">
                          <a:solidFill>
                            <a:srgbClr val="002060"/>
                          </a:solidFill>
                          <a:latin typeface="Arial" pitchFamily="34" charset="0"/>
                          <a:cs typeface="Arial" pitchFamily="34" charset="0"/>
                        </a:rPr>
                        <a:t>1. Sulfato sódico </a:t>
                      </a:r>
                      <a:r>
                        <a:rPr lang="es-ES" sz="2000" dirty="0" smtClean="0">
                          <a:solidFill>
                            <a:srgbClr val="002060"/>
                          </a:solidFill>
                          <a:latin typeface="Arial" pitchFamily="34" charset="0"/>
                          <a:cs typeface="Arial" pitchFamily="34" charset="0"/>
                          <a:sym typeface="Wingdings" panose="05000000000000000000" pitchFamily="2" charset="2"/>
                        </a:rPr>
                        <a:t></a:t>
                      </a:r>
                      <a:r>
                        <a:rPr lang="es-ES" sz="2000" dirty="0" smtClean="0">
                          <a:solidFill>
                            <a:srgbClr val="002060"/>
                          </a:solidFill>
                          <a:latin typeface="Arial" pitchFamily="34" charset="0"/>
                          <a:cs typeface="Arial" pitchFamily="34" charset="0"/>
                        </a:rPr>
                        <a:t> retirado</a:t>
                      </a:r>
                      <a:r>
                        <a:rPr lang="es-ES" sz="2000" baseline="0" dirty="0" smtClean="0">
                          <a:solidFill>
                            <a:srgbClr val="002060"/>
                          </a:solidFill>
                          <a:latin typeface="Arial" pitchFamily="34" charset="0"/>
                          <a:cs typeface="Arial" pitchFamily="34" charset="0"/>
                        </a:rPr>
                        <a:t> por obsoleto</a:t>
                      </a:r>
                      <a:r>
                        <a:rPr lang="es-ES" sz="2000" dirty="0" smtClean="0">
                          <a:solidFill>
                            <a:srgbClr val="002060"/>
                          </a:solidFill>
                          <a:latin typeface="Arial" pitchFamily="34" charset="0"/>
                          <a:cs typeface="Arial" pitchFamily="34" charset="0"/>
                        </a:rPr>
                        <a:t>  en</a:t>
                      </a:r>
                      <a:r>
                        <a:rPr lang="es-ES" sz="2000" baseline="0" dirty="0" smtClean="0">
                          <a:solidFill>
                            <a:srgbClr val="002060"/>
                          </a:solidFill>
                          <a:latin typeface="Arial" pitchFamily="34" charset="0"/>
                          <a:cs typeface="Arial" pitchFamily="34" charset="0"/>
                        </a:rPr>
                        <a:t> 2015</a:t>
                      </a:r>
                      <a:endParaRPr lang="es-ES" sz="2000" dirty="0" smtClean="0">
                        <a:solidFill>
                          <a:srgbClr val="002060"/>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2000" dirty="0" smtClean="0">
                          <a:solidFill>
                            <a:srgbClr val="002060"/>
                          </a:solidFill>
                          <a:latin typeface="Arial" pitchFamily="34" charset="0"/>
                          <a:cs typeface="Arial" pitchFamily="34" charset="0"/>
                          <a:sym typeface="Wingdings" pitchFamily="2" charset="2"/>
                        </a:rPr>
                        <a:t>2. </a:t>
                      </a:r>
                      <a:r>
                        <a:rPr lang="es-ES" sz="2000" baseline="0" dirty="0" err="1" smtClean="0">
                          <a:solidFill>
                            <a:srgbClr val="002060"/>
                          </a:solidFill>
                          <a:latin typeface="Arial" pitchFamily="34" charset="0"/>
                          <a:ea typeface="+mn-ea"/>
                          <a:cs typeface="Arial" pitchFamily="34" charset="0"/>
                        </a:rPr>
                        <a:t>Fentolamina</a:t>
                      </a:r>
                      <a:r>
                        <a:rPr lang="es-ES" sz="2000" baseline="0" dirty="0" smtClean="0">
                          <a:solidFill>
                            <a:srgbClr val="002060"/>
                          </a:solidFill>
                          <a:latin typeface="Arial" pitchFamily="34" charset="0"/>
                          <a:ea typeface="+mn-ea"/>
                          <a:cs typeface="Arial" pitchFamily="34" charset="0"/>
                        </a:rPr>
                        <a:t> </a:t>
                      </a:r>
                      <a:r>
                        <a:rPr lang="es-ES" sz="2000" baseline="0" dirty="0" smtClean="0">
                          <a:solidFill>
                            <a:srgbClr val="002060"/>
                          </a:solidFill>
                          <a:latin typeface="Arial" pitchFamily="34" charset="0"/>
                          <a:ea typeface="+mn-ea"/>
                          <a:cs typeface="Arial" pitchFamily="34" charset="0"/>
                          <a:sym typeface="Wingdings" panose="05000000000000000000" pitchFamily="2" charset="2"/>
                        </a:rPr>
                        <a:t></a:t>
                      </a:r>
                      <a:r>
                        <a:rPr lang="es-ES" sz="2000" baseline="0" dirty="0" smtClean="0">
                          <a:solidFill>
                            <a:srgbClr val="002060"/>
                          </a:solidFill>
                          <a:latin typeface="Arial" pitchFamily="34" charset="0"/>
                          <a:ea typeface="+mn-ea"/>
                          <a:cs typeface="Arial" pitchFamily="34" charset="0"/>
                        </a:rPr>
                        <a:t>baja comercialización 2015</a:t>
                      </a:r>
                    </a:p>
                    <a:p>
                      <a:pPr marL="0" marR="0" indent="0" algn="l" defTabSz="914400" rtl="0" eaLnBrk="1" fontAlgn="auto" latinLnBrk="0" hangingPunct="1">
                        <a:lnSpc>
                          <a:spcPct val="100000"/>
                        </a:lnSpc>
                        <a:spcBef>
                          <a:spcPts val="0"/>
                        </a:spcBef>
                        <a:spcAft>
                          <a:spcPts val="0"/>
                        </a:spcAft>
                        <a:buClrTx/>
                        <a:buSzTx/>
                        <a:buFontTx/>
                        <a:buNone/>
                        <a:tabLst/>
                        <a:defRPr/>
                      </a:pPr>
                      <a:r>
                        <a:rPr lang="es-ES" sz="2000" baseline="0" dirty="0" smtClean="0">
                          <a:solidFill>
                            <a:srgbClr val="002060"/>
                          </a:solidFill>
                          <a:latin typeface="Arial" pitchFamily="34" charset="0"/>
                          <a:ea typeface="+mn-ea"/>
                          <a:cs typeface="Arial" pitchFamily="34" charset="0"/>
                        </a:rPr>
                        <a:t>3. </a:t>
                      </a:r>
                      <a:r>
                        <a:rPr lang="es-ES" sz="2000" baseline="0" dirty="0" err="1" smtClean="0">
                          <a:solidFill>
                            <a:srgbClr val="002060"/>
                          </a:solidFill>
                          <a:latin typeface="Arial" pitchFamily="34" charset="0"/>
                          <a:ea typeface="+mn-ea"/>
                          <a:cs typeface="Arial" pitchFamily="34" charset="0"/>
                          <a:sym typeface="Wingdings" pitchFamily="2" charset="2"/>
                        </a:rPr>
                        <a:t>J</a:t>
                      </a:r>
                      <a:r>
                        <a:rPr lang="es-ES" sz="2000" dirty="0" err="1" smtClean="0">
                          <a:solidFill>
                            <a:srgbClr val="002060"/>
                          </a:solidFill>
                          <a:latin typeface="Arial" pitchFamily="34" charset="0"/>
                          <a:cs typeface="Arial" pitchFamily="34" charset="0"/>
                          <a:sym typeface="Wingdings" pitchFamily="2" charset="2"/>
                        </a:rPr>
                        <a:t>arebe</a:t>
                      </a:r>
                      <a:r>
                        <a:rPr lang="es-ES" sz="2000" baseline="0" dirty="0" smtClean="0">
                          <a:solidFill>
                            <a:srgbClr val="002060"/>
                          </a:solidFill>
                          <a:latin typeface="Arial" pitchFamily="34" charset="0"/>
                          <a:cs typeface="Arial" pitchFamily="34" charset="0"/>
                          <a:sym typeface="Wingdings" pitchFamily="2" charset="2"/>
                        </a:rPr>
                        <a:t> Ipecacuana  retirada por baja utilidad 2016</a:t>
                      </a:r>
                      <a:endParaRPr lang="es-ES" sz="2000" baseline="0" dirty="0" smtClean="0">
                        <a:solidFill>
                          <a:srgbClr val="002060"/>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2000" baseline="0" dirty="0" smtClean="0">
                          <a:solidFill>
                            <a:srgbClr val="002060"/>
                          </a:solidFill>
                          <a:latin typeface="Arial" pitchFamily="34" charset="0"/>
                          <a:ea typeface="+mn-ea"/>
                          <a:cs typeface="Arial" pitchFamily="34" charset="0"/>
                        </a:rPr>
                        <a:t>4. </a:t>
                      </a:r>
                      <a:r>
                        <a:rPr lang="es-ES" sz="2000" baseline="0" dirty="0" err="1" smtClean="0">
                          <a:solidFill>
                            <a:srgbClr val="002060"/>
                          </a:solidFill>
                          <a:latin typeface="Arial" pitchFamily="34" charset="0"/>
                          <a:ea typeface="+mn-ea"/>
                          <a:cs typeface="Arial" pitchFamily="34" charset="0"/>
                        </a:rPr>
                        <a:t>Fomepizol</a:t>
                      </a:r>
                      <a:r>
                        <a:rPr lang="es-ES" sz="2000" baseline="0" dirty="0" smtClean="0">
                          <a:solidFill>
                            <a:srgbClr val="002060"/>
                          </a:solidFill>
                          <a:latin typeface="Arial" pitchFamily="34" charset="0"/>
                          <a:ea typeface="+mn-ea"/>
                          <a:cs typeface="Arial" pitchFamily="34" charset="0"/>
                        </a:rPr>
                        <a:t> </a:t>
                      </a:r>
                      <a:r>
                        <a:rPr lang="es-ES" sz="2000" baseline="0" dirty="0" smtClean="0">
                          <a:solidFill>
                            <a:srgbClr val="002060"/>
                          </a:solidFill>
                          <a:latin typeface="Arial" pitchFamily="34" charset="0"/>
                          <a:ea typeface="+mn-ea"/>
                          <a:cs typeface="Arial" pitchFamily="34" charset="0"/>
                          <a:sym typeface="Wingdings" panose="05000000000000000000" pitchFamily="2" charset="2"/>
                        </a:rPr>
                        <a:t></a:t>
                      </a:r>
                      <a:r>
                        <a:rPr lang="es-ES" sz="2000" baseline="0" dirty="0" smtClean="0">
                          <a:solidFill>
                            <a:srgbClr val="002060"/>
                          </a:solidFill>
                          <a:latin typeface="Arial" pitchFamily="34" charset="0"/>
                          <a:ea typeface="+mn-ea"/>
                          <a:cs typeface="Arial" pitchFamily="34" charset="0"/>
                        </a:rPr>
                        <a:t> reincorporación 2017</a:t>
                      </a:r>
                    </a:p>
                    <a:p>
                      <a:pPr marL="0" marR="0" indent="0" algn="l" defTabSz="914400" rtl="0" eaLnBrk="1" fontAlgn="auto" latinLnBrk="0" hangingPunct="1">
                        <a:lnSpc>
                          <a:spcPct val="100000"/>
                        </a:lnSpc>
                        <a:spcBef>
                          <a:spcPts val="0"/>
                        </a:spcBef>
                        <a:spcAft>
                          <a:spcPts val="0"/>
                        </a:spcAft>
                        <a:buClrTx/>
                        <a:buSzTx/>
                        <a:buFontTx/>
                        <a:buNone/>
                        <a:tabLst/>
                        <a:defRPr/>
                      </a:pPr>
                      <a:r>
                        <a:rPr lang="es-ES" sz="2000" baseline="0" dirty="0" smtClean="0">
                          <a:solidFill>
                            <a:srgbClr val="002060"/>
                          </a:solidFill>
                          <a:latin typeface="Arial" pitchFamily="34" charset="0"/>
                          <a:ea typeface="+mn-ea"/>
                          <a:cs typeface="Arial" pitchFamily="34" charset="0"/>
                        </a:rPr>
                        <a:t>5. </a:t>
                      </a:r>
                      <a:r>
                        <a:rPr lang="es-ES" sz="2000" baseline="0" dirty="0" err="1" smtClean="0">
                          <a:solidFill>
                            <a:srgbClr val="002060"/>
                          </a:solidFill>
                          <a:latin typeface="Arial" pitchFamily="34" charset="0"/>
                          <a:ea typeface="+mn-ea"/>
                          <a:cs typeface="Arial" pitchFamily="34" charset="0"/>
                        </a:rPr>
                        <a:t>Idarucizumab</a:t>
                      </a:r>
                      <a:r>
                        <a:rPr lang="es-ES" sz="2000" baseline="0" dirty="0" smtClean="0">
                          <a:solidFill>
                            <a:srgbClr val="002060"/>
                          </a:solidFill>
                          <a:latin typeface="Arial" pitchFamily="34" charset="0"/>
                          <a:ea typeface="+mn-ea"/>
                          <a:cs typeface="Arial" pitchFamily="34" charset="0"/>
                        </a:rPr>
                        <a:t> </a:t>
                      </a:r>
                      <a:r>
                        <a:rPr lang="es-ES" sz="2000" baseline="0" dirty="0" smtClean="0">
                          <a:solidFill>
                            <a:srgbClr val="002060"/>
                          </a:solidFill>
                          <a:latin typeface="Arial" pitchFamily="34" charset="0"/>
                          <a:ea typeface="+mn-ea"/>
                          <a:cs typeface="Arial" pitchFamily="34" charset="0"/>
                          <a:sym typeface="Wingdings" panose="05000000000000000000" pitchFamily="2" charset="2"/>
                        </a:rPr>
                        <a:t> </a:t>
                      </a:r>
                      <a:r>
                        <a:rPr lang="es-ES" sz="2000" baseline="0" dirty="0" smtClean="0">
                          <a:solidFill>
                            <a:srgbClr val="002060"/>
                          </a:solidFill>
                          <a:latin typeface="Arial" pitchFamily="34" charset="0"/>
                          <a:ea typeface="+mn-ea"/>
                          <a:cs typeface="Arial" pitchFamily="34" charset="0"/>
                        </a:rPr>
                        <a:t>nueva incorporación 2017</a:t>
                      </a:r>
                      <a:endParaRPr lang="es-ES" sz="2000" dirty="0" smtClean="0">
                        <a:solidFill>
                          <a:srgbClr val="002060"/>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2000" dirty="0" smtClean="0">
                        <a:solidFill>
                          <a:srgbClr val="002060"/>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2000" dirty="0" smtClean="0">
                          <a:solidFill>
                            <a:srgbClr val="002060"/>
                          </a:solidFill>
                          <a:latin typeface="Arial" pitchFamily="34" charset="0"/>
                          <a:ea typeface="+mn-ea"/>
                          <a:cs typeface="Arial" pitchFamily="34" charset="0"/>
                        </a:rPr>
                        <a:t>*oxígeno hiperbárico </a:t>
                      </a:r>
                      <a:r>
                        <a:rPr lang="es-ES" sz="2000" dirty="0" smtClean="0">
                          <a:solidFill>
                            <a:srgbClr val="002060"/>
                          </a:solidFill>
                          <a:latin typeface="Arial" pitchFamily="34" charset="0"/>
                          <a:ea typeface="+mn-ea"/>
                          <a:cs typeface="Arial" pitchFamily="34" charset="0"/>
                          <a:sym typeface="Wingdings" pitchFamily="2" charset="2"/>
                        </a:rPr>
                        <a:t> disponible en la Clínica </a:t>
                      </a:r>
                      <a:r>
                        <a:rPr lang="es-ES" sz="2000" dirty="0" err="1" smtClean="0">
                          <a:solidFill>
                            <a:srgbClr val="002060"/>
                          </a:solidFill>
                          <a:latin typeface="Arial" pitchFamily="34" charset="0"/>
                          <a:ea typeface="+mn-ea"/>
                          <a:cs typeface="Arial" pitchFamily="34" charset="0"/>
                          <a:sym typeface="Wingdings" pitchFamily="2" charset="2"/>
                        </a:rPr>
                        <a:t>Juaneda</a:t>
                      </a:r>
                      <a:endParaRPr lang="es-ES" sz="2000" dirty="0" smtClean="0">
                        <a:solidFill>
                          <a:srgbClr val="002060"/>
                        </a:solidFill>
                        <a:latin typeface="Arial" pitchFamily="34" charset="0"/>
                        <a:ea typeface="+mn-ea"/>
                        <a:cs typeface="Arial" pitchFamily="34" charset="0"/>
                        <a:sym typeface="Wingdings" pitchFamily="2" charset="2"/>
                      </a:endParaRPr>
                    </a:p>
                  </a:txBody>
                  <a:tcPr/>
                </a:tc>
              </a:tr>
            </a:tbl>
          </a:graphicData>
        </a:graphic>
      </p:graphicFrame>
      <p:sp>
        <p:nvSpPr>
          <p:cNvPr id="7" name="6 Rectángulo"/>
          <p:cNvSpPr/>
          <p:nvPr/>
        </p:nvSpPr>
        <p:spPr>
          <a:xfrm>
            <a:off x="529208" y="4945407"/>
            <a:ext cx="8075240" cy="427809"/>
          </a:xfrm>
          <a:prstGeom prst="rect">
            <a:avLst/>
          </a:prstGeom>
        </p:spPr>
        <p:txBody>
          <a:bodyPr wrap="square">
            <a:spAutoFit/>
          </a:bodyPr>
          <a:lstStyle/>
          <a:p>
            <a:pPr marL="341313" indent="-341313" defTabSz="449263" eaLnBrk="1" hangingPunct="1">
              <a:lnSpc>
                <a:spcPct val="120000"/>
              </a:lnSpc>
              <a:spcBef>
                <a:spcPts val="800"/>
              </a:spcBef>
              <a:buClr>
                <a:srgbClr val="000000"/>
              </a:buClr>
              <a:buSzPct val="100000"/>
              <a:buFont typeface="Times New Roman" charset="0"/>
              <a:buNone/>
            </a:pPr>
            <a:r>
              <a:rPr lang="es-ES_tradnl" sz="2000" dirty="0" smtClean="0">
                <a:solidFill>
                  <a:srgbClr val="002060"/>
                </a:solidFill>
                <a:latin typeface="Arial" charset="0"/>
              </a:rPr>
              <a:t>Disponibles en el Servicio de Urgencias HUSE: 27 </a:t>
            </a:r>
            <a:r>
              <a:rPr lang="es-ES_tradnl" sz="2000" dirty="0" smtClean="0">
                <a:solidFill>
                  <a:srgbClr val="002060"/>
                </a:solidFill>
                <a:latin typeface="Arial" charset="0"/>
                <a:sym typeface="Wingdings" panose="05000000000000000000" pitchFamily="2" charset="2"/>
              </a:rPr>
              <a:t> 55%</a:t>
            </a:r>
            <a:endParaRPr lang="es-ES_tradnl" sz="2000" dirty="0">
              <a:solidFill>
                <a:srgbClr val="002060"/>
              </a:solidFill>
              <a:latin typeface="Arial" charset="0"/>
            </a:endParaRPr>
          </a:p>
        </p:txBody>
      </p:sp>
    </p:spTree>
    <p:extLst>
      <p:ext uri="{BB962C8B-B14F-4D97-AF65-F5344CB8AC3E}">
        <p14:creationId xmlns="" xmlns:p14="http://schemas.microsoft.com/office/powerpoint/2010/main" val="375920333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1"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4954" r="14974" b="25324"/>
          <a:stretch/>
        </p:blipFill>
        <p:spPr bwMode="auto">
          <a:xfrm>
            <a:off x="827584" y="404664"/>
            <a:ext cx="7530449" cy="63140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5814978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3528" t="8073" r="14202" b="6250"/>
          <a:stretch/>
        </p:blipFill>
        <p:spPr bwMode="auto">
          <a:xfrm>
            <a:off x="1187624" y="404664"/>
            <a:ext cx="6800850" cy="6267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86728940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Resultado de imagen de paracelso frases"/>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22201"/>
          <a:stretch/>
        </p:blipFill>
        <p:spPr bwMode="auto">
          <a:xfrm>
            <a:off x="1187624" y="811273"/>
            <a:ext cx="6696744" cy="521001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32362" t="61839" r="31256" b="7081"/>
          <a:stretch>
            <a:fillRect/>
          </a:stretch>
        </p:blipFill>
        <p:spPr bwMode="auto">
          <a:xfrm>
            <a:off x="6588224" y="188641"/>
            <a:ext cx="2304256" cy="1107240"/>
          </a:xfrm>
          <a:prstGeom prst="rect">
            <a:avLst/>
          </a:prstGeom>
          <a:noFill/>
          <a:ln w="9525">
            <a:noFill/>
            <a:miter lim="800000"/>
            <a:headEnd/>
            <a:tailEnd/>
          </a:ln>
        </p:spPr>
      </p:pic>
      <p:pic>
        <p:nvPicPr>
          <p:cNvPr id="415746" name="Picture 2" descr="Resultado de imagen de gracias por su atencion"/>
          <p:cNvPicPr>
            <a:picLocks noChangeAspect="1" noChangeArrowheads="1"/>
          </p:cNvPicPr>
          <p:nvPr/>
        </p:nvPicPr>
        <p:blipFill>
          <a:blip r:embed="rId3" cstate="print"/>
          <a:srcRect/>
          <a:stretch>
            <a:fillRect/>
          </a:stretch>
        </p:blipFill>
        <p:spPr bwMode="auto">
          <a:xfrm>
            <a:off x="251520" y="3212976"/>
            <a:ext cx="2401069" cy="2401069"/>
          </a:xfrm>
          <a:prstGeom prst="rect">
            <a:avLst/>
          </a:prstGeom>
          <a:noFill/>
        </p:spPr>
      </p:pic>
      <p:pic>
        <p:nvPicPr>
          <p:cNvPr id="4" name="3 Imagen"/>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563888" y="1628800"/>
            <a:ext cx="4896544" cy="489654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 xmlns:a14="http://schemas.microsoft.com/office/drawing/2010/main" val="0"/>
              </a:ext>
            </a:extLst>
          </a:blip>
          <a:srcRect b="5744"/>
          <a:stretch/>
        </p:blipFill>
        <p:spPr>
          <a:xfrm>
            <a:off x="904875" y="339997"/>
            <a:ext cx="7334250" cy="6329363"/>
          </a:xfrm>
          <a:prstGeom prst="rect">
            <a:avLst/>
          </a:prstGeom>
        </p:spPr>
      </p:pic>
    </p:spTree>
    <p:extLst>
      <p:ext uri="{BB962C8B-B14F-4D97-AF65-F5344CB8AC3E}">
        <p14:creationId xmlns="" xmlns:p14="http://schemas.microsoft.com/office/powerpoint/2010/main" val="55510620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 xmlns:p14="http://schemas.microsoft.com/office/powerpoint/2010/main" val="567736974"/>
              </p:ext>
            </p:extLst>
          </p:nvPr>
        </p:nvGraphicFramePr>
        <p:xfrm>
          <a:off x="395536" y="620688"/>
          <a:ext cx="8352927" cy="5675615"/>
        </p:xfrm>
        <a:graphic>
          <a:graphicData uri="http://schemas.openxmlformats.org/drawingml/2006/table">
            <a:tbl>
              <a:tblPr>
                <a:tableStyleId>{5C22544A-7EE6-4342-B048-85BDC9FD1C3A}</a:tableStyleId>
              </a:tblPr>
              <a:tblGrid>
                <a:gridCol w="3600400"/>
                <a:gridCol w="4752527"/>
              </a:tblGrid>
              <a:tr h="112660">
                <a:tc>
                  <a:txBody>
                    <a:bodyPr/>
                    <a:lstStyle/>
                    <a:p>
                      <a:pPr algn="ctr" fontAlgn="ctr"/>
                      <a:r>
                        <a:rPr lang="es-ES" sz="1600" b="1" i="0" u="none" strike="noStrike" dirty="0">
                          <a:effectLst/>
                          <a:latin typeface="Arial" panose="020B0604020202020204" pitchFamily="34" charset="0"/>
                          <a:cs typeface="Arial" panose="020B0604020202020204" pitchFamily="34" charset="0"/>
                        </a:rPr>
                        <a:t>GENERICO</a:t>
                      </a:r>
                      <a:endParaRPr lang="es-ES" sz="16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ctr" fontAlgn="ctr"/>
                      <a:r>
                        <a:rPr lang="es-ES" sz="1600" b="1" i="0" u="none" strike="noStrike" dirty="0">
                          <a:effectLst/>
                          <a:latin typeface="Arial" panose="020B0604020202020204" pitchFamily="34" charset="0"/>
                          <a:cs typeface="Arial" panose="020B0604020202020204" pitchFamily="34" charset="0"/>
                        </a:rPr>
                        <a:t>NOMBRE COMERCIAL</a:t>
                      </a:r>
                      <a:endParaRPr lang="es-ES" sz="16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ADRENALINA</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it-IT" sz="1400" u="none" strike="noStrike" dirty="0">
                          <a:effectLst/>
                          <a:latin typeface="Arial" panose="020B0604020202020204" pitchFamily="34" charset="0"/>
                          <a:cs typeface="Arial" panose="020B0604020202020204" pitchFamily="34" charset="0"/>
                        </a:rPr>
                        <a:t>ADRENALINA SINTETICA 1 MG/ML AMPOLLA 1 ML</a:t>
                      </a:r>
                      <a:endParaRPr lang="it-IT"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72600">
                <a:tc>
                  <a:txBody>
                    <a:bodyPr/>
                    <a:lstStyle/>
                    <a:p>
                      <a:pPr algn="l" fontAlgn="ctr"/>
                      <a:r>
                        <a:rPr lang="es-ES" sz="1400" u="none" strike="noStrike">
                          <a:effectLst/>
                          <a:latin typeface="Arial" panose="020B0604020202020204" pitchFamily="34" charset="0"/>
                          <a:cs typeface="Arial" panose="020B0604020202020204" pitchFamily="34" charset="0"/>
                        </a:rPr>
                        <a:t>ACIDO ASCORBICO (vitamina C)</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ACIDO ASCORBICO BAYER 1G/5ML AMPOLLAS</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72600">
                <a:tc>
                  <a:txBody>
                    <a:bodyPr/>
                    <a:lstStyle/>
                    <a:p>
                      <a:pPr algn="l" fontAlgn="ctr"/>
                      <a:r>
                        <a:rPr lang="es-ES" sz="1400" u="none" strike="noStrike" dirty="0">
                          <a:effectLst/>
                          <a:latin typeface="Arial" panose="020B0604020202020204" pitchFamily="34" charset="0"/>
                          <a:cs typeface="Arial" panose="020B0604020202020204" pitchFamily="34" charset="0"/>
                        </a:rPr>
                        <a:t>ANTICUERPOS ANTIDIGOXINA</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DIGIFAB 40 MG/VIAL</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ANTIOFIDICO, suero</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VIPERFAV 4 ML VIAL</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APOMORFINA</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pl-PL" sz="1400" u="none" strike="noStrike" dirty="0">
                          <a:effectLst/>
                          <a:latin typeface="Arial" panose="020B0604020202020204" pitchFamily="34" charset="0"/>
                          <a:cs typeface="Arial" panose="020B0604020202020204" pitchFamily="34" charset="0"/>
                        </a:rPr>
                        <a:t>APO GO PEN  PLUMA  30 MG/3ML</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ATROPINA</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ATROPINA 1MG / 1ML  AMP</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AZUL DE METILENO</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AZUL DE METILENO 1% VIAL 10 ML</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72600">
                <a:tc>
                  <a:txBody>
                    <a:bodyPr/>
                    <a:lstStyle/>
                    <a:p>
                      <a:pPr algn="l" fontAlgn="b"/>
                      <a:r>
                        <a:rPr lang="es-ES" sz="1400" u="none" strike="noStrike">
                          <a:effectLst/>
                          <a:latin typeface="Arial" panose="020B0604020202020204" pitchFamily="34" charset="0"/>
                          <a:cs typeface="Arial" panose="020B0604020202020204" pitchFamily="34" charset="0"/>
                        </a:rPr>
                        <a:t>AZUL PRUSIA (hexacianoferrato de hierro)</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b"/>
                </a:tc>
                <a:tc>
                  <a:txBody>
                    <a:bodyPr/>
                    <a:lstStyle/>
                    <a:p>
                      <a:pPr algn="r" fontAlgn="b"/>
                      <a:r>
                        <a:rPr lang="es-ES" sz="1400" u="none" strike="noStrike" dirty="0">
                          <a:effectLst/>
                          <a:latin typeface="Arial" panose="020B0604020202020204" pitchFamily="34" charset="0"/>
                          <a:cs typeface="Arial" panose="020B0604020202020204" pitchFamily="34" charset="0"/>
                        </a:rPr>
                        <a:t>THALLI-HEYL 0,5G CAPSULAS ENVASE 30 CAPSULAS</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b"/>
                </a:tc>
              </a:tr>
              <a:tr h="107296">
                <a:tc>
                  <a:txBody>
                    <a:bodyPr/>
                    <a:lstStyle/>
                    <a:p>
                      <a:pPr algn="l" fontAlgn="ctr"/>
                      <a:r>
                        <a:rPr lang="es-ES" sz="1400" u="none" strike="noStrike">
                          <a:effectLst/>
                          <a:latin typeface="Arial" panose="020B0604020202020204" pitchFamily="34" charset="0"/>
                          <a:cs typeface="Arial" panose="020B0604020202020204" pitchFamily="34" charset="0"/>
                        </a:rPr>
                        <a:t>BICARBONATO SODICO 1M</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it-IT" sz="1400" u="none" strike="noStrike" dirty="0">
                          <a:effectLst/>
                          <a:latin typeface="Arial" panose="020B0604020202020204" pitchFamily="34" charset="0"/>
                          <a:cs typeface="Arial" panose="020B0604020202020204" pitchFamily="34" charset="0"/>
                        </a:rPr>
                        <a:t>BICARBONATO SODICO 1M (8,4%) AMPOLLA 10ML</a:t>
                      </a:r>
                      <a:endParaRPr lang="it-IT"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BIPERIDENO</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AKINETON 5MG / 1ML AMP </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BOTULISMO ANTITOXINA</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it-IT" sz="1400" u="none" strike="noStrike" dirty="0">
                          <a:effectLst/>
                          <a:latin typeface="Arial" panose="020B0604020202020204" pitchFamily="34" charset="0"/>
                          <a:cs typeface="Arial" panose="020B0604020202020204" pitchFamily="34" charset="0"/>
                        </a:rPr>
                        <a:t>BOTULINUS ANTITOXIN 250 ML FRASCO</a:t>
                      </a:r>
                      <a:endParaRPr lang="it-IT"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dirty="0">
                          <a:effectLst/>
                          <a:latin typeface="Arial" panose="020B0604020202020204" pitchFamily="34" charset="0"/>
                          <a:cs typeface="Arial" panose="020B0604020202020204" pitchFamily="34" charset="0"/>
                        </a:rPr>
                        <a:t>BROMOCRIPTINA</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PARLODEL 2,5MG COMPRIMIDOS</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CALCIO GLUCONATO</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SUPLECAL 0,46mEQ/ML AMP 10ML</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b"/>
                      <a:r>
                        <a:rPr lang="es-ES" sz="1400" u="none" strike="noStrike">
                          <a:effectLst/>
                          <a:latin typeface="Arial" panose="020B0604020202020204" pitchFamily="34" charset="0"/>
                          <a:cs typeface="Arial" panose="020B0604020202020204" pitchFamily="34" charset="0"/>
                        </a:rPr>
                        <a:t>CALCIO CLORURO</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b"/>
                </a:tc>
                <a:tc>
                  <a:txBody>
                    <a:bodyPr/>
                    <a:lstStyle/>
                    <a:p>
                      <a:pPr algn="r" fontAlgn="b"/>
                      <a:r>
                        <a:rPr lang="es-ES" sz="1400" u="none" strike="noStrike" dirty="0">
                          <a:effectLst/>
                          <a:latin typeface="Arial" panose="020B0604020202020204" pitchFamily="34" charset="0"/>
                          <a:cs typeface="Arial" panose="020B0604020202020204" pitchFamily="34" charset="0"/>
                        </a:rPr>
                        <a:t>CLORURO CALCICO BRAUN 10% AMP 10ML</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b"/>
                </a:tc>
              </a:tr>
              <a:tr h="107296">
                <a:tc>
                  <a:txBody>
                    <a:bodyPr/>
                    <a:lstStyle/>
                    <a:p>
                      <a:pPr algn="l" fontAlgn="ctr"/>
                      <a:r>
                        <a:rPr lang="es-ES" sz="1400" u="none" strike="noStrike">
                          <a:effectLst/>
                          <a:latin typeface="Arial" panose="020B0604020202020204" pitchFamily="34" charset="0"/>
                          <a:cs typeface="Arial" panose="020B0604020202020204" pitchFamily="34" charset="0"/>
                        </a:rPr>
                        <a:t>CARBON ACTIVADO</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CARBON ACTIVADO LAINCO 25G FRASCO</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CIPROHEPTADINA</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PERIACTIN 4 MG COMPRIMIDOS</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DANTROLENO</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sv-SE" sz="1400" u="none" strike="noStrike" dirty="0">
                          <a:effectLst/>
                          <a:latin typeface="Arial" panose="020B0604020202020204" pitchFamily="34" charset="0"/>
                          <a:cs typeface="Arial" panose="020B0604020202020204" pitchFamily="34" charset="0"/>
                        </a:rPr>
                        <a:t>DANTROLEN 20 mg 60 ML VIAL</a:t>
                      </a:r>
                      <a:endParaRPr lang="sv-SE"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b"/>
                      <a:r>
                        <a:rPr lang="es-ES" sz="1400" u="none" strike="noStrike">
                          <a:effectLst/>
                          <a:latin typeface="Arial" panose="020B0604020202020204" pitchFamily="34" charset="0"/>
                          <a:cs typeface="Arial" panose="020B0604020202020204" pitchFamily="34" charset="0"/>
                        </a:rPr>
                        <a:t>DEFEROXAMINA, MESILATO</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b"/>
                </a:tc>
                <a:tc>
                  <a:txBody>
                    <a:bodyPr/>
                    <a:lstStyle/>
                    <a:p>
                      <a:pPr algn="r" fontAlgn="b"/>
                      <a:r>
                        <a:rPr lang="es-ES" sz="1400" u="none" strike="noStrike" dirty="0">
                          <a:effectLst/>
                          <a:latin typeface="Arial" panose="020B0604020202020204" pitchFamily="34" charset="0"/>
                          <a:cs typeface="Arial" panose="020B0604020202020204" pitchFamily="34" charset="0"/>
                        </a:rPr>
                        <a:t>DESFERIN 0,5G VIAL</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b"/>
                </a:tc>
              </a:tr>
              <a:tr h="107296">
                <a:tc>
                  <a:txBody>
                    <a:bodyPr/>
                    <a:lstStyle/>
                    <a:p>
                      <a:pPr algn="l" fontAlgn="ctr"/>
                      <a:r>
                        <a:rPr lang="es-ES" sz="1400" u="none" strike="noStrike">
                          <a:effectLst/>
                          <a:latin typeface="Arial" panose="020B0604020202020204" pitchFamily="34" charset="0"/>
                          <a:cs typeface="Arial" panose="020B0604020202020204" pitchFamily="34" charset="0"/>
                        </a:rPr>
                        <a:t>DIAZEPAM</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VALIUM 10 MG/2ML AMP</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DIMERCAPROL</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BAL 200 MG EN  AMPOLLA 2ML INTRAMUSCULAR</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72600">
                <a:tc>
                  <a:txBody>
                    <a:bodyPr/>
                    <a:lstStyle/>
                    <a:p>
                      <a:pPr algn="l" fontAlgn="ctr"/>
                      <a:r>
                        <a:rPr lang="es-ES" sz="1400" u="none" strike="noStrike">
                          <a:effectLst/>
                          <a:latin typeface="Arial" panose="020B0604020202020204" pitchFamily="34" charset="0"/>
                          <a:cs typeface="Arial" panose="020B0604020202020204" pitchFamily="34" charset="0"/>
                        </a:rPr>
                        <a:t>EDETATO DISODICO</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CALCIUM EDETATO SODICO SERB 5% AMP 500 MG AMPOLLA 10ML (antes COMPLECAL)</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72600">
                <a:tc>
                  <a:txBody>
                    <a:bodyPr/>
                    <a:lstStyle/>
                    <a:p>
                      <a:pPr algn="l" fontAlgn="b"/>
                      <a:r>
                        <a:rPr lang="es-ES" sz="1400" u="none" strike="noStrike">
                          <a:effectLst/>
                          <a:latin typeface="Arial" panose="020B0604020202020204" pitchFamily="34" charset="0"/>
                          <a:cs typeface="Arial" panose="020B0604020202020204" pitchFamily="34" charset="0"/>
                        </a:rPr>
                        <a:t>EMULSION LIPIDICA INTRAVENOSA</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b"/>
                </a:tc>
                <a:tc>
                  <a:txBody>
                    <a:bodyPr/>
                    <a:lstStyle/>
                    <a:p>
                      <a:pPr algn="r" fontAlgn="b"/>
                      <a:r>
                        <a:rPr lang="pt-BR" sz="1400" u="none" strike="noStrike" dirty="0">
                          <a:effectLst/>
                          <a:latin typeface="Arial" panose="020B0604020202020204" pitchFamily="34" charset="0"/>
                          <a:cs typeface="Arial" panose="020B0604020202020204" pitchFamily="34" charset="0"/>
                        </a:rPr>
                        <a:t>CLINOLEIC 20% BOLSA 100 ML </a:t>
                      </a:r>
                      <a:endParaRPr lang="pt-BR"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b"/>
                </a:tc>
              </a:tr>
              <a:tr h="107296">
                <a:tc>
                  <a:txBody>
                    <a:bodyPr/>
                    <a:lstStyle/>
                    <a:p>
                      <a:pPr algn="l" fontAlgn="ctr"/>
                      <a:r>
                        <a:rPr lang="es-ES" sz="1400" u="none" strike="noStrike">
                          <a:effectLst/>
                          <a:latin typeface="Arial" panose="020B0604020202020204" pitchFamily="34" charset="0"/>
                          <a:cs typeface="Arial" panose="020B0604020202020204" pitchFamily="34" charset="0"/>
                        </a:rPr>
                        <a:t>ETANOL</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pt-BR" sz="1400" u="none" strike="noStrike" dirty="0">
                          <a:effectLst/>
                          <a:latin typeface="Arial" panose="020B0604020202020204" pitchFamily="34" charset="0"/>
                          <a:cs typeface="Arial" panose="020B0604020202020204" pitchFamily="34" charset="0"/>
                        </a:rPr>
                        <a:t>ALCOHOL ABSOLUTO AMP 5 ML</a:t>
                      </a:r>
                      <a:endParaRPr lang="pt-BR"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FISOSTIGMINA</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ANTICHOLIUM  2MG / 5ML AMP </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bl>
          </a:graphicData>
        </a:graphic>
      </p:graphicFrame>
    </p:spTree>
    <p:extLst>
      <p:ext uri="{BB962C8B-B14F-4D97-AF65-F5344CB8AC3E}">
        <p14:creationId xmlns="" xmlns:p14="http://schemas.microsoft.com/office/powerpoint/2010/main" val="2768393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 xmlns:p14="http://schemas.microsoft.com/office/powerpoint/2010/main" val="4014780529"/>
              </p:ext>
            </p:extLst>
          </p:nvPr>
        </p:nvGraphicFramePr>
        <p:xfrm>
          <a:off x="395536" y="660274"/>
          <a:ext cx="8352927" cy="5679526"/>
        </p:xfrm>
        <a:graphic>
          <a:graphicData uri="http://schemas.openxmlformats.org/drawingml/2006/table">
            <a:tbl>
              <a:tblPr>
                <a:tableStyleId>{5C22544A-7EE6-4342-B048-85BDC9FD1C3A}</a:tableStyleId>
              </a:tblPr>
              <a:tblGrid>
                <a:gridCol w="3024336"/>
                <a:gridCol w="5328591"/>
              </a:tblGrid>
              <a:tr h="216024">
                <a:tc>
                  <a:txBody>
                    <a:bodyPr/>
                    <a:lstStyle/>
                    <a:p>
                      <a:pPr algn="ctr" fontAlgn="ctr"/>
                      <a:r>
                        <a:rPr lang="es-ES" sz="1600" b="1" u="none" strike="noStrike" dirty="0">
                          <a:effectLst/>
                          <a:latin typeface="Arial" panose="020B0604020202020204" pitchFamily="34" charset="0"/>
                          <a:cs typeface="Arial" panose="020B0604020202020204" pitchFamily="34" charset="0"/>
                        </a:rPr>
                        <a:t>GENERICO</a:t>
                      </a:r>
                      <a:endParaRPr lang="es-ES" sz="16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ctr" fontAlgn="ctr"/>
                      <a:r>
                        <a:rPr lang="es-ES" sz="1600" b="1" u="none" strike="noStrike" dirty="0">
                          <a:effectLst/>
                          <a:latin typeface="Arial" panose="020B0604020202020204" pitchFamily="34" charset="0"/>
                          <a:cs typeface="Arial" panose="020B0604020202020204" pitchFamily="34" charset="0"/>
                        </a:rPr>
                        <a:t>NOMBRE COMERCIAL</a:t>
                      </a:r>
                      <a:endParaRPr lang="es-ES" sz="16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72600">
                <a:tc>
                  <a:txBody>
                    <a:bodyPr/>
                    <a:lstStyle/>
                    <a:p>
                      <a:pPr algn="l" fontAlgn="ctr"/>
                      <a:r>
                        <a:rPr lang="es-ES" sz="1400" u="none" strike="noStrike" dirty="0">
                          <a:effectLst/>
                          <a:latin typeface="Arial" panose="020B0604020202020204" pitchFamily="34" charset="0"/>
                          <a:cs typeface="Arial" panose="020B0604020202020204" pitchFamily="34" charset="0"/>
                        </a:rPr>
                        <a:t>FITOMENADIONA (VITAMINA K)</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fi-FI" sz="1400" u="none" strike="noStrike" dirty="0">
                          <a:effectLst/>
                          <a:latin typeface="Arial" panose="020B0604020202020204" pitchFamily="34" charset="0"/>
                          <a:cs typeface="Arial" panose="020B0604020202020204" pitchFamily="34" charset="0"/>
                        </a:rPr>
                        <a:t>KONAKION 10 MG / 1ML AMP</a:t>
                      </a:r>
                      <a:endParaRPr lang="fi-FI"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FLUMAZENILO</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pt-BR" sz="1400" u="none" strike="noStrike" dirty="0">
                          <a:effectLst/>
                          <a:latin typeface="Arial" panose="020B0604020202020204" pitchFamily="34" charset="0"/>
                          <a:cs typeface="Arial" panose="020B0604020202020204" pitchFamily="34" charset="0"/>
                        </a:rPr>
                        <a:t>FLUMAZENIL COMPINOPHARM 0, 5MG AMP 5ML </a:t>
                      </a:r>
                      <a:endParaRPr lang="pt-BR"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FOLÍNICO ACIDO </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it-IT" sz="1400" u="none" strike="noStrike" dirty="0">
                          <a:effectLst/>
                          <a:latin typeface="Arial" panose="020B0604020202020204" pitchFamily="34" charset="0"/>
                          <a:cs typeface="Arial" panose="020B0604020202020204" pitchFamily="34" charset="0"/>
                        </a:rPr>
                        <a:t>FOLINATO CALCICO FERRER FARMA 50 MG AMP 5ML</a:t>
                      </a:r>
                      <a:endParaRPr lang="it-IT"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FOMEPIZOL</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FOMEPIZOL EUSA PHARMA 5 MG/ML AMPOLLA 20 ML</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GLUCAGON</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GLUCAGON-GEN HIPOKIT VIAL 1MG</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GLUCOSA HIPERTONICA</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pt-BR" sz="1400" u="none" strike="noStrike" dirty="0">
                          <a:effectLst/>
                          <a:latin typeface="Arial" panose="020B0604020202020204" pitchFamily="34" charset="0"/>
                          <a:cs typeface="Arial" panose="020B0604020202020204" pitchFamily="34" charset="0"/>
                        </a:rPr>
                        <a:t>GLUCOSA 50% 20 ML VIAL (antes </a:t>
                      </a:r>
                      <a:r>
                        <a:rPr lang="pt-BR" sz="1400" u="none" strike="noStrike" dirty="0" err="1">
                          <a:effectLst/>
                          <a:latin typeface="Arial" panose="020B0604020202020204" pitchFamily="34" charset="0"/>
                          <a:cs typeface="Arial" panose="020B0604020202020204" pitchFamily="34" charset="0"/>
                        </a:rPr>
                        <a:t>Glucosmon</a:t>
                      </a:r>
                      <a:r>
                        <a:rPr lang="pt-BR" sz="1400" u="none" strike="noStrike" dirty="0">
                          <a:effectLst/>
                          <a:latin typeface="Arial" panose="020B0604020202020204" pitchFamily="34" charset="0"/>
                          <a:cs typeface="Arial" panose="020B0604020202020204" pitchFamily="34" charset="0"/>
                        </a:rPr>
                        <a:t>)</a:t>
                      </a:r>
                      <a:endParaRPr lang="pt-BR"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HIDROXICOBALAMINA </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CYANOKIT 5 G VIAL </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IDARUCIZUMAB</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PRAXBIND 2,5 G VIAL 50 ML</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dirty="0" smtClean="0">
                          <a:effectLst/>
                          <a:latin typeface="Arial" panose="020B0604020202020204" pitchFamily="34" charset="0"/>
                          <a:cs typeface="Arial" panose="020B0604020202020204" pitchFamily="34" charset="0"/>
                        </a:rPr>
                        <a:t>IODURO </a:t>
                      </a:r>
                      <a:r>
                        <a:rPr lang="es-ES" sz="1400" u="none" strike="noStrike" dirty="0">
                          <a:effectLst/>
                          <a:latin typeface="Arial" panose="020B0604020202020204" pitchFamily="34" charset="0"/>
                          <a:cs typeface="Arial" panose="020B0604020202020204" pitchFamily="34" charset="0"/>
                        </a:rPr>
                        <a:t>POTASICO (130 mg)</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_____</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N-ACETILCISTEINA </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pt-BR" sz="1400" u="none" strike="noStrike" dirty="0">
                          <a:effectLst/>
                          <a:latin typeface="Arial" panose="020B0604020202020204" pitchFamily="34" charset="0"/>
                          <a:cs typeface="Arial" panose="020B0604020202020204" pitchFamily="34" charset="0"/>
                        </a:rPr>
                        <a:t>FLUMIL ANTÍDOTO 20%  2G /10ML VIAL</a:t>
                      </a:r>
                      <a:endParaRPr lang="pt-BR"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NALOXONA</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NALOXONA KERN PHARMA 0,4 MG /1 ML AMP </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b"/>
                      <a:r>
                        <a:rPr lang="es-ES" sz="1400" u="none" strike="noStrike">
                          <a:effectLst/>
                          <a:latin typeface="Arial" panose="020B0604020202020204" pitchFamily="34" charset="0"/>
                          <a:cs typeface="Arial" panose="020B0604020202020204" pitchFamily="34" charset="0"/>
                        </a:rPr>
                        <a:t>OCTREOTIDE</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b"/>
                </a:tc>
                <a:tc>
                  <a:txBody>
                    <a:bodyPr/>
                    <a:lstStyle/>
                    <a:p>
                      <a:pPr algn="r" fontAlgn="b"/>
                      <a:r>
                        <a:rPr lang="es-ES" sz="1400" u="none" strike="noStrike" dirty="0">
                          <a:effectLst/>
                          <a:latin typeface="Arial" panose="020B0604020202020204" pitchFamily="34" charset="0"/>
                          <a:cs typeface="Arial" panose="020B0604020202020204" pitchFamily="34" charset="0"/>
                        </a:rPr>
                        <a:t>SANDOSTATIN 1MG/5ML 1 VIAL MULTIDOSIS 5ML</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b"/>
                </a:tc>
              </a:tr>
              <a:tr h="107296">
                <a:tc>
                  <a:txBody>
                    <a:bodyPr/>
                    <a:lstStyle/>
                    <a:p>
                      <a:pPr algn="l" fontAlgn="ctr"/>
                      <a:r>
                        <a:rPr lang="es-ES" sz="1400" u="none" strike="noStrike">
                          <a:effectLst/>
                          <a:latin typeface="Arial" panose="020B0604020202020204" pitchFamily="34" charset="0"/>
                          <a:cs typeface="Arial" panose="020B0604020202020204" pitchFamily="34" charset="0"/>
                        </a:rPr>
                        <a:t>OXIGENO HIPERBARICO </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______</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OXIGENO NORMOBARICO</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_____</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PENICILAMINA</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CUPRIPEN (250MG CAPSULAS y 50 MG COMPRIMIDOS)</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PENICILINA G SODICA</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nn-NO" sz="1400" u="none" strike="noStrike" dirty="0">
                          <a:effectLst/>
                          <a:latin typeface="Arial" panose="020B0604020202020204" pitchFamily="34" charset="0"/>
                          <a:cs typeface="Arial" panose="020B0604020202020204" pitchFamily="34" charset="0"/>
                        </a:rPr>
                        <a:t>PENIBIOT 2 MILL UI VIAL</a:t>
                      </a:r>
                      <a:endParaRPr lang="nn-NO"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PIRIDOXINA (=VIT B6)</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BENADON 300 MG / 2ML  AMP</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PLASMA FRESCO </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_____</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POLIETILENGLICOL</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SOLUCION EVACUANTE BOHM SOBRES </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PRALIDOXIMA </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CONTRATHION  200 MG VIAL </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PROTAMINA SULFATO</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pt-BR" sz="1400" u="none" strike="noStrike" dirty="0">
                          <a:effectLst/>
                          <a:latin typeface="Arial" panose="020B0604020202020204" pitchFamily="34" charset="0"/>
                          <a:cs typeface="Arial" panose="020B0604020202020204" pitchFamily="34" charset="0"/>
                        </a:rPr>
                        <a:t>PROTAMINA HOSPIRA 50 MG / 5 ML VIAL</a:t>
                      </a:r>
                      <a:endParaRPr lang="pt-BR"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PROTROMBINA, COMPLEJO</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PROTHROMPLEX IMMUNO TIM 4 600UI INYECTABLE</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07296">
                <a:tc>
                  <a:txBody>
                    <a:bodyPr/>
                    <a:lstStyle/>
                    <a:p>
                      <a:pPr algn="l" fontAlgn="ctr"/>
                      <a:r>
                        <a:rPr lang="es-ES" sz="1400" u="none" strike="noStrike">
                          <a:effectLst/>
                          <a:latin typeface="Arial" panose="020B0604020202020204" pitchFamily="34" charset="0"/>
                          <a:cs typeface="Arial" panose="020B0604020202020204" pitchFamily="34" charset="0"/>
                        </a:rPr>
                        <a:t>SILIBININA</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LEGALON 350 MG VIAL</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72600">
                <a:tc>
                  <a:txBody>
                    <a:bodyPr/>
                    <a:lstStyle/>
                    <a:p>
                      <a:pPr algn="l" fontAlgn="ctr"/>
                      <a:r>
                        <a:rPr lang="es-ES" sz="1400" u="none" strike="noStrike">
                          <a:effectLst/>
                          <a:latin typeface="Arial" panose="020B0604020202020204" pitchFamily="34" charset="0"/>
                          <a:cs typeface="Arial" panose="020B0604020202020204" pitchFamily="34" charset="0"/>
                        </a:rPr>
                        <a:t>SULFATO DE MAGNESIO </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SULMETIN SIMPLE ENDOVENOSO 15% AMPOLLAS 10 ML C/5</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r h="112660">
                <a:tc>
                  <a:txBody>
                    <a:bodyPr/>
                    <a:lstStyle/>
                    <a:p>
                      <a:pPr algn="l" fontAlgn="ctr"/>
                      <a:r>
                        <a:rPr lang="es-ES" sz="1400" u="none" strike="noStrike">
                          <a:effectLst/>
                          <a:latin typeface="Arial" panose="020B0604020202020204" pitchFamily="34" charset="0"/>
                          <a:cs typeface="Arial" panose="020B0604020202020204" pitchFamily="34" charset="0"/>
                        </a:rPr>
                        <a:t>TIOSULFATO SODICO</a:t>
                      </a:r>
                      <a:endParaRPr lang="es-ES" sz="1400" b="1" i="0" u="none" strike="noStrike">
                        <a:solidFill>
                          <a:srgbClr val="000000"/>
                        </a:solidFill>
                        <a:effectLst/>
                        <a:latin typeface="Arial" panose="020B0604020202020204" pitchFamily="34" charset="0"/>
                        <a:cs typeface="Arial" panose="020B0604020202020204" pitchFamily="34" charset="0"/>
                      </a:endParaRPr>
                    </a:p>
                  </a:txBody>
                  <a:tcPr marL="3911" marR="3911" marT="3911" marB="0" anchor="ctr"/>
                </a:tc>
                <a:tc>
                  <a:txBody>
                    <a:bodyPr/>
                    <a:lstStyle/>
                    <a:p>
                      <a:pPr algn="r" fontAlgn="ctr"/>
                      <a:r>
                        <a:rPr lang="es-ES" sz="1400" u="none" strike="noStrike" dirty="0">
                          <a:effectLst/>
                          <a:latin typeface="Arial" panose="020B0604020202020204" pitchFamily="34" charset="0"/>
                          <a:cs typeface="Arial" panose="020B0604020202020204" pitchFamily="34" charset="0"/>
                        </a:rPr>
                        <a:t>TIOSULFATO SODICO 20% 50ML VIAL</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3911" marR="3911" marT="3911" marB="0" anchor="ctr"/>
                </a:tc>
              </a:tr>
            </a:tbl>
          </a:graphicData>
        </a:graphic>
      </p:graphicFrame>
    </p:spTree>
    <p:extLst>
      <p:ext uri="{BB962C8B-B14F-4D97-AF65-F5344CB8AC3E}">
        <p14:creationId xmlns="" xmlns:p14="http://schemas.microsoft.com/office/powerpoint/2010/main" val="13222552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p:cNvPicPr>
            <a:picLocks noChangeAspect="1" noChangeArrowheads="1"/>
          </p:cNvPicPr>
          <p:nvPr/>
        </p:nvPicPr>
        <p:blipFill>
          <a:blip r:embed="rId2" cstate="print"/>
          <a:srcRect l="13462" t="13960" r="17081" b="5401"/>
          <a:stretch>
            <a:fillRect/>
          </a:stretch>
        </p:blipFill>
        <p:spPr bwMode="auto">
          <a:xfrm>
            <a:off x="0" y="-171400"/>
            <a:ext cx="9144000" cy="5971592"/>
          </a:xfrm>
          <a:prstGeom prst="rect">
            <a:avLst/>
          </a:prstGeom>
          <a:noFill/>
          <a:ln w="9525">
            <a:noFill/>
            <a:miter lim="800000"/>
            <a:headEnd/>
            <a:tailEnd/>
          </a:ln>
        </p:spPr>
      </p:pic>
      <p:sp>
        <p:nvSpPr>
          <p:cNvPr id="6" name="Rectangle 8"/>
          <p:cNvSpPr>
            <a:spLocks noChangeArrowheads="1"/>
          </p:cNvSpPr>
          <p:nvPr/>
        </p:nvSpPr>
        <p:spPr bwMode="auto">
          <a:xfrm>
            <a:off x="971600" y="5517207"/>
            <a:ext cx="7272808" cy="1800225"/>
          </a:xfrm>
          <a:prstGeom prst="rect">
            <a:avLst/>
          </a:prstGeom>
          <a:noFill/>
          <a:ln w="9525">
            <a:noFill/>
            <a:miter lim="800000"/>
            <a:headEnd/>
            <a:tailEnd/>
          </a:ln>
        </p:spPr>
        <p:txBody>
          <a:bodyPr/>
          <a:lstStyle/>
          <a:p>
            <a:pPr marL="341313" indent="-341313" defTabSz="449263" eaLnBrk="1" hangingPunct="1">
              <a:spcBef>
                <a:spcPts val="800"/>
              </a:spcBef>
              <a:buClr>
                <a:srgbClr val="000000"/>
              </a:buClr>
              <a:buSzPct val="100000"/>
              <a:buFont typeface="Times New Roman" charset="0"/>
              <a:buNone/>
            </a:pPr>
            <a:r>
              <a:rPr lang="es-ES_tradnl" sz="2000" dirty="0">
                <a:solidFill>
                  <a:srgbClr val="000066"/>
                </a:solidFill>
                <a:latin typeface="Arial" charset="0"/>
              </a:rPr>
              <a:t>   </a:t>
            </a:r>
          </a:p>
          <a:p>
            <a:pPr marL="341313" indent="-341313" defTabSz="449263" eaLnBrk="1" hangingPunct="1">
              <a:spcBef>
                <a:spcPts val="800"/>
              </a:spcBef>
              <a:buClr>
                <a:srgbClr val="000000"/>
              </a:buClr>
              <a:buSzPct val="100000"/>
              <a:buFont typeface="Times New Roman" charset="0"/>
              <a:buNone/>
            </a:pPr>
            <a:r>
              <a:rPr lang="es-ES_tradnl" sz="2000" b="1" dirty="0" smtClean="0">
                <a:solidFill>
                  <a:srgbClr val="000066"/>
                </a:solidFill>
                <a:latin typeface="Arial" charset="0"/>
              </a:rPr>
              <a:t>American </a:t>
            </a:r>
            <a:r>
              <a:rPr lang="es-ES_tradnl" sz="2000" b="1" dirty="0" err="1" smtClean="0">
                <a:solidFill>
                  <a:srgbClr val="000066"/>
                </a:solidFill>
                <a:latin typeface="Arial" charset="0"/>
              </a:rPr>
              <a:t>College</a:t>
            </a:r>
            <a:r>
              <a:rPr lang="es-ES_tradnl" sz="2000" b="1" dirty="0" smtClean="0">
                <a:solidFill>
                  <a:srgbClr val="000066"/>
                </a:solidFill>
                <a:latin typeface="Arial" charset="0"/>
              </a:rPr>
              <a:t> of </a:t>
            </a:r>
            <a:r>
              <a:rPr lang="es-ES_tradnl" sz="2000" b="1" dirty="0" err="1" smtClean="0">
                <a:solidFill>
                  <a:srgbClr val="000066"/>
                </a:solidFill>
                <a:latin typeface="Arial" charset="0"/>
              </a:rPr>
              <a:t>Emergency</a:t>
            </a:r>
            <a:r>
              <a:rPr lang="es-ES_tradnl" sz="2000" b="1" dirty="0" smtClean="0">
                <a:solidFill>
                  <a:srgbClr val="000066"/>
                </a:solidFill>
                <a:latin typeface="Arial" charset="0"/>
              </a:rPr>
              <a:t> </a:t>
            </a:r>
            <a:r>
              <a:rPr lang="es-ES_tradnl" sz="2000" b="1" dirty="0" err="1" smtClean="0">
                <a:solidFill>
                  <a:srgbClr val="000066"/>
                </a:solidFill>
                <a:latin typeface="Arial" charset="0"/>
              </a:rPr>
              <a:t>Physicians</a:t>
            </a:r>
            <a:r>
              <a:rPr lang="es-ES_tradnl" sz="2000" b="1" dirty="0" smtClean="0">
                <a:solidFill>
                  <a:srgbClr val="000066"/>
                </a:solidFill>
                <a:latin typeface="Arial" charset="0"/>
              </a:rPr>
              <a:t> </a:t>
            </a:r>
          </a:p>
          <a:p>
            <a:pPr marL="341313" indent="-341313" defTabSz="449263" eaLnBrk="1" hangingPunct="1">
              <a:spcBef>
                <a:spcPts val="800"/>
              </a:spcBef>
              <a:buClr>
                <a:srgbClr val="000000"/>
              </a:buClr>
              <a:buSzPct val="100000"/>
              <a:buFont typeface="Times New Roman" charset="0"/>
              <a:buNone/>
            </a:pPr>
            <a:r>
              <a:rPr lang="es-ES_tradnl" sz="2000" b="1" dirty="0" smtClean="0">
                <a:solidFill>
                  <a:srgbClr val="000066"/>
                </a:solidFill>
                <a:latin typeface="Arial" charset="0"/>
              </a:rPr>
              <a:t>(noviembre 2016)</a:t>
            </a:r>
            <a:endParaRPr lang="es-ES" sz="2000" dirty="0">
              <a:solidFill>
                <a:srgbClr val="000066"/>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2" name="Picture 4" descr="tree"/>
          <p:cNvPicPr>
            <a:picLocks noChangeAspect="1" noChangeArrowheads="1"/>
          </p:cNvPicPr>
          <p:nvPr/>
        </p:nvPicPr>
        <p:blipFill>
          <a:blip r:embed="rId2" cstate="print"/>
          <a:srcRect/>
          <a:stretch>
            <a:fillRect/>
          </a:stretch>
        </p:blipFill>
        <p:spPr bwMode="auto">
          <a:xfrm>
            <a:off x="2362694" y="764704"/>
            <a:ext cx="4608739" cy="5963144"/>
          </a:xfrm>
          <a:prstGeom prst="rect">
            <a:avLst/>
          </a:prstGeom>
          <a:noFill/>
        </p:spPr>
      </p:pic>
      <p:sp>
        <p:nvSpPr>
          <p:cNvPr id="6" name="Rectangle 8"/>
          <p:cNvSpPr>
            <a:spLocks noChangeArrowheads="1"/>
          </p:cNvSpPr>
          <p:nvPr/>
        </p:nvSpPr>
        <p:spPr bwMode="auto">
          <a:xfrm>
            <a:off x="5292080" y="5517232"/>
            <a:ext cx="2088232" cy="576064"/>
          </a:xfrm>
          <a:prstGeom prst="rect">
            <a:avLst/>
          </a:prstGeom>
          <a:solidFill>
            <a:schemeClr val="bg1"/>
          </a:solidFill>
          <a:ln w="9525">
            <a:noFill/>
            <a:miter lim="800000"/>
            <a:headEnd/>
            <a:tailEnd/>
          </a:ln>
        </p:spPr>
        <p:txBody>
          <a:bodyPr/>
          <a:lstStyle/>
          <a:p>
            <a:pPr marL="341313" indent="-341313" algn="l" defTabSz="449263" eaLnBrk="1" hangingPunct="1">
              <a:lnSpc>
                <a:spcPct val="120000"/>
              </a:lnSpc>
              <a:spcBef>
                <a:spcPts val="800"/>
              </a:spcBef>
              <a:buClr>
                <a:srgbClr val="000000"/>
              </a:buClr>
              <a:buSzPct val="100000"/>
              <a:buFont typeface="Times New Roman" charset="0"/>
              <a:buNone/>
            </a:pPr>
            <a:r>
              <a:rPr lang="es-ES_tradnl" sz="1800" b="1" dirty="0" smtClean="0">
                <a:solidFill>
                  <a:srgbClr val="000066"/>
                </a:solidFill>
                <a:latin typeface="Arial" charset="0"/>
              </a:rPr>
              <a:t>Considera </a:t>
            </a:r>
            <a:r>
              <a:rPr lang="es-ES_tradnl" sz="1800" b="1" dirty="0" smtClean="0">
                <a:solidFill>
                  <a:srgbClr val="000066"/>
                </a:solidFill>
                <a:latin typeface="Arial" charset="0"/>
                <a:sym typeface="Wingdings" pitchFamily="2" charset="2"/>
              </a:rPr>
              <a:t> </a:t>
            </a:r>
            <a:r>
              <a:rPr lang="es-ES_tradnl" sz="1800" b="1" dirty="0" smtClean="0">
                <a:solidFill>
                  <a:srgbClr val="000066"/>
                </a:solidFill>
                <a:latin typeface="Arial" charset="0"/>
              </a:rPr>
              <a:t>45</a:t>
            </a:r>
          </a:p>
          <a:p>
            <a:pPr marL="342900" indent="-342900" defTabSz="449263" eaLnBrk="1" hangingPunct="1">
              <a:lnSpc>
                <a:spcPct val="120000"/>
              </a:lnSpc>
              <a:spcBef>
                <a:spcPts val="800"/>
              </a:spcBef>
              <a:buClr>
                <a:srgbClr val="000000"/>
              </a:buClr>
              <a:buSzPct val="100000"/>
              <a:buFontTx/>
              <a:buChar char="-"/>
            </a:pPr>
            <a:endParaRPr lang="es-ES" sz="1800" b="1" dirty="0">
              <a:solidFill>
                <a:srgbClr val="000066"/>
              </a:solidFill>
              <a:latin typeface="Arial" charset="0"/>
            </a:endParaRPr>
          </a:p>
        </p:txBody>
      </p:sp>
      <p:sp>
        <p:nvSpPr>
          <p:cNvPr id="7" name="Rectangle 8"/>
          <p:cNvSpPr>
            <a:spLocks noChangeArrowheads="1"/>
          </p:cNvSpPr>
          <p:nvPr/>
        </p:nvSpPr>
        <p:spPr bwMode="auto">
          <a:xfrm>
            <a:off x="4572000" y="3573016"/>
            <a:ext cx="2088232" cy="576064"/>
          </a:xfrm>
          <a:prstGeom prst="rect">
            <a:avLst/>
          </a:prstGeom>
          <a:solidFill>
            <a:schemeClr val="bg1"/>
          </a:solidFill>
          <a:ln w="9525">
            <a:noFill/>
            <a:miter lim="800000"/>
            <a:headEnd/>
            <a:tailEnd/>
          </a:ln>
        </p:spPr>
        <p:txBody>
          <a:bodyPr/>
          <a:lstStyle/>
          <a:p>
            <a:pPr marL="342900" indent="-342900" defTabSz="449263" eaLnBrk="1" hangingPunct="1">
              <a:lnSpc>
                <a:spcPct val="120000"/>
              </a:lnSpc>
              <a:spcBef>
                <a:spcPts val="800"/>
              </a:spcBef>
              <a:buClr>
                <a:srgbClr val="000000"/>
              </a:buClr>
              <a:buSzPct val="100000"/>
              <a:buFontTx/>
              <a:buChar char="-"/>
            </a:pPr>
            <a:endParaRPr lang="es-ES" sz="1800" b="1" dirty="0">
              <a:solidFill>
                <a:srgbClr val="000066"/>
              </a:solidFill>
              <a:latin typeface="Arial" charset="0"/>
            </a:endParaRPr>
          </a:p>
        </p:txBody>
      </p:sp>
      <p:sp>
        <p:nvSpPr>
          <p:cNvPr id="9" name="Rectangle 8"/>
          <p:cNvSpPr>
            <a:spLocks noChangeArrowheads="1"/>
          </p:cNvSpPr>
          <p:nvPr/>
        </p:nvSpPr>
        <p:spPr bwMode="auto">
          <a:xfrm>
            <a:off x="6300192" y="1844824"/>
            <a:ext cx="2592288" cy="576064"/>
          </a:xfrm>
          <a:prstGeom prst="rect">
            <a:avLst/>
          </a:prstGeom>
          <a:solidFill>
            <a:schemeClr val="bg1"/>
          </a:solidFill>
          <a:ln w="9525">
            <a:noFill/>
            <a:miter lim="800000"/>
            <a:headEnd/>
            <a:tailEnd/>
          </a:ln>
        </p:spPr>
        <p:txBody>
          <a:bodyPr/>
          <a:lstStyle/>
          <a:p>
            <a:pPr marL="341313" indent="-341313" defTabSz="449263" eaLnBrk="1" hangingPunct="1">
              <a:lnSpc>
                <a:spcPct val="120000"/>
              </a:lnSpc>
              <a:spcBef>
                <a:spcPts val="800"/>
              </a:spcBef>
              <a:buClr>
                <a:srgbClr val="000000"/>
              </a:buClr>
              <a:buSzPct val="100000"/>
              <a:buFont typeface="Times New Roman" charset="0"/>
              <a:buNone/>
            </a:pPr>
            <a:r>
              <a:rPr lang="es-ES_tradnl" sz="1800" b="1" dirty="0" smtClean="0">
                <a:solidFill>
                  <a:srgbClr val="000066"/>
                </a:solidFill>
                <a:latin typeface="Arial" charset="0"/>
              </a:rPr>
              <a:t>Disponibilidad inmediata </a:t>
            </a:r>
            <a:r>
              <a:rPr lang="es-ES_tradnl" sz="1800" b="1" dirty="0" smtClean="0">
                <a:solidFill>
                  <a:srgbClr val="000066"/>
                </a:solidFill>
                <a:latin typeface="Arial" charset="0"/>
                <a:sym typeface="Wingdings" pitchFamily="2" charset="2"/>
              </a:rPr>
              <a:t></a:t>
            </a:r>
            <a:r>
              <a:rPr lang="es-ES_tradnl" sz="1800" b="1" dirty="0" smtClean="0">
                <a:solidFill>
                  <a:srgbClr val="000066"/>
                </a:solidFill>
                <a:latin typeface="Arial" charset="0"/>
              </a:rPr>
              <a:t>23</a:t>
            </a:r>
          </a:p>
          <a:p>
            <a:pPr marL="342900" indent="-342900" defTabSz="449263" eaLnBrk="1" hangingPunct="1">
              <a:lnSpc>
                <a:spcPct val="120000"/>
              </a:lnSpc>
              <a:spcBef>
                <a:spcPts val="800"/>
              </a:spcBef>
              <a:buClr>
                <a:srgbClr val="000000"/>
              </a:buClr>
              <a:buSzPct val="100000"/>
              <a:buFontTx/>
              <a:buChar char="-"/>
            </a:pPr>
            <a:endParaRPr lang="es-ES" sz="1800" b="1" dirty="0">
              <a:solidFill>
                <a:srgbClr val="000066"/>
              </a:solidFill>
              <a:latin typeface="Arial" charset="0"/>
            </a:endParaRPr>
          </a:p>
        </p:txBody>
      </p:sp>
      <p:sp>
        <p:nvSpPr>
          <p:cNvPr id="10" name="Rectangle 8"/>
          <p:cNvSpPr>
            <a:spLocks noChangeArrowheads="1"/>
          </p:cNvSpPr>
          <p:nvPr/>
        </p:nvSpPr>
        <p:spPr bwMode="auto">
          <a:xfrm>
            <a:off x="3275856" y="332656"/>
            <a:ext cx="2592288" cy="432048"/>
          </a:xfrm>
          <a:prstGeom prst="rect">
            <a:avLst/>
          </a:prstGeom>
          <a:solidFill>
            <a:schemeClr val="bg1"/>
          </a:solidFill>
          <a:ln w="9525">
            <a:noFill/>
            <a:miter lim="800000"/>
            <a:headEnd/>
            <a:tailEnd/>
          </a:ln>
        </p:spPr>
        <p:txBody>
          <a:bodyPr/>
          <a:lstStyle/>
          <a:p>
            <a:pPr marL="341313" indent="-341313" algn="l" defTabSz="449263" eaLnBrk="1" hangingPunct="1">
              <a:lnSpc>
                <a:spcPct val="120000"/>
              </a:lnSpc>
              <a:spcBef>
                <a:spcPts val="800"/>
              </a:spcBef>
              <a:buClr>
                <a:srgbClr val="000000"/>
              </a:buClr>
              <a:buSzPct val="100000"/>
              <a:buFont typeface="Times New Roman" charset="0"/>
              <a:buNone/>
            </a:pPr>
            <a:r>
              <a:rPr lang="es-ES_tradnl" sz="1800" b="1" dirty="0" smtClean="0">
                <a:solidFill>
                  <a:srgbClr val="000066"/>
                </a:solidFill>
                <a:latin typeface="Arial" charset="0"/>
              </a:rPr>
              <a:t>Recomienda </a:t>
            </a:r>
            <a:r>
              <a:rPr lang="es-ES_tradnl" sz="1800" b="1" dirty="0" smtClean="0">
                <a:solidFill>
                  <a:srgbClr val="000066"/>
                </a:solidFill>
                <a:latin typeface="Arial" charset="0"/>
                <a:sym typeface="Wingdings" pitchFamily="2" charset="2"/>
              </a:rPr>
              <a:t></a:t>
            </a:r>
            <a:r>
              <a:rPr lang="es-ES_tradnl" sz="1800" b="1" dirty="0" smtClean="0">
                <a:solidFill>
                  <a:srgbClr val="000066"/>
                </a:solidFill>
                <a:latin typeface="Arial" charset="0"/>
              </a:rPr>
              <a:t> 44</a:t>
            </a:r>
          </a:p>
          <a:p>
            <a:pPr marL="342900" indent="-342900" defTabSz="449263" eaLnBrk="1" hangingPunct="1">
              <a:lnSpc>
                <a:spcPct val="120000"/>
              </a:lnSpc>
              <a:spcBef>
                <a:spcPts val="800"/>
              </a:spcBef>
              <a:buClr>
                <a:srgbClr val="000000"/>
              </a:buClr>
              <a:buSzPct val="100000"/>
              <a:buFontTx/>
              <a:buChar char="-"/>
            </a:pPr>
            <a:endParaRPr lang="es-ES" sz="1800" b="1" dirty="0">
              <a:solidFill>
                <a:srgbClr val="000066"/>
              </a:solidFill>
              <a:latin typeface="Arial" charset="0"/>
            </a:endParaRPr>
          </a:p>
        </p:txBody>
      </p:sp>
      <p:sp>
        <p:nvSpPr>
          <p:cNvPr id="11" name="Rectangle 8"/>
          <p:cNvSpPr>
            <a:spLocks noChangeArrowheads="1"/>
          </p:cNvSpPr>
          <p:nvPr/>
        </p:nvSpPr>
        <p:spPr bwMode="auto">
          <a:xfrm>
            <a:off x="251520" y="1412776"/>
            <a:ext cx="2088232" cy="576064"/>
          </a:xfrm>
          <a:prstGeom prst="rect">
            <a:avLst/>
          </a:prstGeom>
          <a:solidFill>
            <a:schemeClr val="bg1"/>
          </a:solidFill>
          <a:ln w="9525">
            <a:noFill/>
            <a:miter lim="800000"/>
            <a:headEnd/>
            <a:tailEnd/>
          </a:ln>
        </p:spPr>
        <p:txBody>
          <a:bodyPr/>
          <a:lstStyle/>
          <a:p>
            <a:pPr marL="341313" indent="-341313" algn="l" defTabSz="449263" eaLnBrk="1" hangingPunct="1">
              <a:lnSpc>
                <a:spcPct val="120000"/>
              </a:lnSpc>
              <a:spcBef>
                <a:spcPts val="800"/>
              </a:spcBef>
              <a:buClr>
                <a:srgbClr val="000000"/>
              </a:buClr>
              <a:buSzPct val="100000"/>
              <a:buFont typeface="Times New Roman" charset="0"/>
              <a:buNone/>
            </a:pPr>
            <a:r>
              <a:rPr lang="es-ES_tradnl" sz="1800" b="1" dirty="0" smtClean="0">
                <a:solidFill>
                  <a:srgbClr val="000066"/>
                </a:solidFill>
                <a:latin typeface="Arial" charset="0"/>
              </a:rPr>
              <a:t>Disponibilidad en </a:t>
            </a:r>
            <a:r>
              <a:rPr lang="es-ES_tradnl" sz="1800" b="1" dirty="0" smtClean="0">
                <a:solidFill>
                  <a:srgbClr val="000066"/>
                </a:solidFill>
                <a:latin typeface="Arial" charset="0"/>
              </a:rPr>
              <a:t>&lt; 60 </a:t>
            </a:r>
            <a:r>
              <a:rPr lang="es-ES_tradnl" sz="1800" b="1" dirty="0" smtClean="0">
                <a:solidFill>
                  <a:srgbClr val="000066"/>
                </a:solidFill>
                <a:latin typeface="Arial" charset="0"/>
              </a:rPr>
              <a:t>min </a:t>
            </a:r>
            <a:r>
              <a:rPr lang="es-ES_tradnl" sz="1800" b="1" dirty="0" smtClean="0">
                <a:solidFill>
                  <a:srgbClr val="000066"/>
                </a:solidFill>
                <a:latin typeface="Arial" charset="0"/>
                <a:sym typeface="Wingdings" pitchFamily="2" charset="2"/>
              </a:rPr>
              <a:t> 1</a:t>
            </a:r>
            <a:r>
              <a:rPr lang="es-ES_tradnl" sz="1800" b="1" dirty="0" smtClean="0">
                <a:solidFill>
                  <a:srgbClr val="000066"/>
                </a:solidFill>
                <a:latin typeface="Arial" charset="0"/>
              </a:rPr>
              <a:t>4</a:t>
            </a:r>
          </a:p>
          <a:p>
            <a:pPr marL="342900" indent="-342900" defTabSz="449263" eaLnBrk="1" hangingPunct="1">
              <a:lnSpc>
                <a:spcPct val="120000"/>
              </a:lnSpc>
              <a:spcBef>
                <a:spcPts val="800"/>
              </a:spcBef>
              <a:buClr>
                <a:srgbClr val="000000"/>
              </a:buClr>
              <a:buSzPct val="100000"/>
              <a:buFontTx/>
              <a:buChar char="-"/>
            </a:pPr>
            <a:endParaRPr lang="es-ES" sz="1800" b="1" dirty="0">
              <a:solidFill>
                <a:srgbClr val="000066"/>
              </a:solidFill>
              <a:latin typeface="Arial" charset="0"/>
            </a:endParaRPr>
          </a:p>
        </p:txBody>
      </p:sp>
      <p:sp>
        <p:nvSpPr>
          <p:cNvPr id="8" name="Rectangle 8"/>
          <p:cNvSpPr>
            <a:spLocks noChangeArrowheads="1"/>
          </p:cNvSpPr>
          <p:nvPr/>
        </p:nvSpPr>
        <p:spPr bwMode="auto">
          <a:xfrm>
            <a:off x="611560" y="2780928"/>
            <a:ext cx="2088232" cy="576064"/>
          </a:xfrm>
          <a:prstGeom prst="rect">
            <a:avLst/>
          </a:prstGeom>
          <a:solidFill>
            <a:schemeClr val="bg1"/>
          </a:solidFill>
          <a:ln w="9525">
            <a:noFill/>
            <a:miter lim="800000"/>
            <a:headEnd/>
            <a:tailEnd/>
          </a:ln>
        </p:spPr>
        <p:txBody>
          <a:bodyPr/>
          <a:lstStyle/>
          <a:p>
            <a:pPr marL="341313" indent="-341313" algn="l" defTabSz="449263" eaLnBrk="1" hangingPunct="1">
              <a:lnSpc>
                <a:spcPct val="120000"/>
              </a:lnSpc>
              <a:spcBef>
                <a:spcPts val="800"/>
              </a:spcBef>
              <a:buClr>
                <a:srgbClr val="000000"/>
              </a:buClr>
              <a:buSzPct val="100000"/>
              <a:buFont typeface="Times New Roman" charset="0"/>
              <a:buNone/>
            </a:pPr>
            <a:r>
              <a:rPr lang="es-ES_tradnl" sz="1800" b="1" dirty="0" smtClean="0">
                <a:solidFill>
                  <a:srgbClr val="000066"/>
                </a:solidFill>
                <a:latin typeface="Arial" charset="0"/>
              </a:rPr>
              <a:t>Disponibilidad en </a:t>
            </a:r>
            <a:r>
              <a:rPr lang="es-ES_tradnl" sz="1800" b="1" dirty="0" smtClean="0">
                <a:solidFill>
                  <a:srgbClr val="000066"/>
                </a:solidFill>
                <a:latin typeface="Arial" charset="0"/>
              </a:rPr>
              <a:t>&gt;</a:t>
            </a:r>
            <a:r>
              <a:rPr lang="es-ES_tradnl" sz="1800" b="1" dirty="0" smtClean="0">
                <a:solidFill>
                  <a:srgbClr val="000066"/>
                </a:solidFill>
                <a:latin typeface="Arial" charset="0"/>
              </a:rPr>
              <a:t> 60 </a:t>
            </a:r>
            <a:r>
              <a:rPr lang="es-ES_tradnl" sz="1800" b="1" dirty="0" smtClean="0">
                <a:solidFill>
                  <a:srgbClr val="000066"/>
                </a:solidFill>
                <a:latin typeface="Arial" charset="0"/>
              </a:rPr>
              <a:t>min </a:t>
            </a:r>
            <a:r>
              <a:rPr lang="es-ES_tradnl" sz="1800" b="1" dirty="0" smtClean="0">
                <a:solidFill>
                  <a:srgbClr val="000066"/>
                </a:solidFill>
                <a:latin typeface="Arial" charset="0"/>
                <a:sym typeface="Wingdings" pitchFamily="2" charset="2"/>
              </a:rPr>
              <a:t> </a:t>
            </a:r>
            <a:r>
              <a:rPr lang="es-ES_tradnl" sz="1800" b="1" dirty="0" smtClean="0">
                <a:solidFill>
                  <a:srgbClr val="000066"/>
                </a:solidFill>
                <a:latin typeface="Arial" charset="0"/>
                <a:sym typeface="Wingdings" pitchFamily="2" charset="2"/>
              </a:rPr>
              <a:t>8</a:t>
            </a:r>
            <a:endParaRPr lang="es-ES_tradnl" sz="1800" b="1" dirty="0" smtClean="0">
              <a:solidFill>
                <a:srgbClr val="000066"/>
              </a:solidFill>
              <a:latin typeface="Arial" charset="0"/>
            </a:endParaRPr>
          </a:p>
          <a:p>
            <a:pPr marL="342900" indent="-342900" defTabSz="449263" eaLnBrk="1" hangingPunct="1">
              <a:lnSpc>
                <a:spcPct val="120000"/>
              </a:lnSpc>
              <a:spcBef>
                <a:spcPts val="800"/>
              </a:spcBef>
              <a:buClr>
                <a:srgbClr val="000000"/>
              </a:buClr>
              <a:buSzPct val="100000"/>
              <a:buFontTx/>
              <a:buChar char="-"/>
            </a:pPr>
            <a:endParaRPr lang="es-ES" sz="1800" b="1" dirty="0">
              <a:solidFill>
                <a:srgbClr val="000066"/>
              </a:solidFill>
              <a:latin typeface="Arial" charset="0"/>
            </a:endParaRPr>
          </a:p>
        </p:txBody>
      </p:sp>
      <p:sp>
        <p:nvSpPr>
          <p:cNvPr id="12" name="11 Elipse"/>
          <p:cNvSpPr/>
          <p:nvPr/>
        </p:nvSpPr>
        <p:spPr bwMode="auto">
          <a:xfrm>
            <a:off x="6012160" y="1772816"/>
            <a:ext cx="936104" cy="216024"/>
          </a:xfrm>
          <a:prstGeom prst="ellipse">
            <a:avLst/>
          </a:prstGeom>
          <a:solidFill>
            <a:schemeClr val="bg1"/>
          </a:solidFill>
          <a:ln w="508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bg1"/>
              </a:solidFill>
              <a:effectLst/>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p:cNvPicPr>
            <a:picLocks noChangeAspect="1" noChangeArrowheads="1"/>
          </p:cNvPicPr>
          <p:nvPr/>
        </p:nvPicPr>
        <p:blipFill>
          <a:blip r:embed="rId2" cstate="print"/>
          <a:srcRect l="18188" t="9760" r="19916" b="13801"/>
          <a:stretch>
            <a:fillRect/>
          </a:stretch>
        </p:blipFill>
        <p:spPr bwMode="auto">
          <a:xfrm>
            <a:off x="-289048" y="0"/>
            <a:ext cx="9433048" cy="65527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6512" y="476672"/>
            <a:ext cx="9433048" cy="4752528"/>
            <a:chOff x="-180528" y="332656"/>
            <a:chExt cx="9433048" cy="4752528"/>
          </a:xfrm>
        </p:grpSpPr>
        <p:pic>
          <p:nvPicPr>
            <p:cNvPr id="343042" name="Picture 2"/>
            <p:cNvPicPr>
              <a:picLocks noChangeAspect="1" noChangeArrowheads="1"/>
            </p:cNvPicPr>
            <p:nvPr/>
          </p:nvPicPr>
          <p:blipFill>
            <a:blip r:embed="rId2" cstate="print"/>
            <a:srcRect l="18188" t="9760" r="20861" b="46560"/>
            <a:stretch>
              <a:fillRect/>
            </a:stretch>
          </p:blipFill>
          <p:spPr bwMode="auto">
            <a:xfrm>
              <a:off x="-180528" y="1340768"/>
              <a:ext cx="9289032" cy="3744416"/>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18188" t="9760" r="19916" b="77120"/>
            <a:stretch>
              <a:fillRect/>
            </a:stretch>
          </p:blipFill>
          <p:spPr bwMode="auto">
            <a:xfrm>
              <a:off x="-180528" y="332656"/>
              <a:ext cx="9433048" cy="112474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p:cNvPicPr>
            <a:picLocks noChangeAspect="1" noChangeArrowheads="1"/>
          </p:cNvPicPr>
          <p:nvPr/>
        </p:nvPicPr>
        <p:blipFill>
          <a:blip r:embed="rId2" cstate="print"/>
          <a:srcRect l="18188" t="9760" r="19916" b="13801"/>
          <a:stretch>
            <a:fillRect/>
          </a:stretch>
        </p:blipFill>
        <p:spPr bwMode="auto">
          <a:xfrm>
            <a:off x="-289048" y="0"/>
            <a:ext cx="9433048" cy="6552728"/>
          </a:xfrm>
          <a:prstGeom prst="rect">
            <a:avLst/>
          </a:prstGeom>
          <a:noFill/>
          <a:ln w="9525">
            <a:noFill/>
            <a:miter lim="800000"/>
            <a:headEnd/>
            <a:tailEnd/>
          </a:ln>
        </p:spPr>
      </p:pic>
      <p:cxnSp>
        <p:nvCxnSpPr>
          <p:cNvPr id="4" name="3 Conector recto de flecha"/>
          <p:cNvCxnSpPr/>
          <p:nvPr/>
        </p:nvCxnSpPr>
        <p:spPr bwMode="auto">
          <a:xfrm>
            <a:off x="0" y="1700808"/>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9" name="8 Conector recto de flecha"/>
          <p:cNvCxnSpPr/>
          <p:nvPr/>
        </p:nvCxnSpPr>
        <p:spPr bwMode="auto">
          <a:xfrm>
            <a:off x="0" y="1988840"/>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10" name="9 Conector recto de flecha"/>
          <p:cNvCxnSpPr/>
          <p:nvPr/>
        </p:nvCxnSpPr>
        <p:spPr bwMode="auto">
          <a:xfrm>
            <a:off x="0" y="2132856"/>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11" name="10 Conector recto de flecha"/>
          <p:cNvCxnSpPr/>
          <p:nvPr/>
        </p:nvCxnSpPr>
        <p:spPr bwMode="auto">
          <a:xfrm>
            <a:off x="0" y="3212976"/>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12" name="11 Conector recto de flecha"/>
          <p:cNvCxnSpPr/>
          <p:nvPr/>
        </p:nvCxnSpPr>
        <p:spPr bwMode="auto">
          <a:xfrm>
            <a:off x="0" y="3501008"/>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13" name="12 Conector recto de flecha"/>
          <p:cNvCxnSpPr/>
          <p:nvPr/>
        </p:nvCxnSpPr>
        <p:spPr bwMode="auto">
          <a:xfrm>
            <a:off x="0" y="3645024"/>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14" name="13 Conector recto de flecha"/>
          <p:cNvCxnSpPr/>
          <p:nvPr/>
        </p:nvCxnSpPr>
        <p:spPr bwMode="auto">
          <a:xfrm>
            <a:off x="0" y="4725144"/>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15" name="14 Conector recto de flecha"/>
          <p:cNvCxnSpPr/>
          <p:nvPr/>
        </p:nvCxnSpPr>
        <p:spPr bwMode="auto">
          <a:xfrm>
            <a:off x="0" y="4869160"/>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16" name="15 Conector recto de flecha"/>
          <p:cNvCxnSpPr/>
          <p:nvPr/>
        </p:nvCxnSpPr>
        <p:spPr bwMode="auto">
          <a:xfrm>
            <a:off x="0" y="5157192"/>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17" name="16 Conector recto de flecha"/>
          <p:cNvCxnSpPr/>
          <p:nvPr/>
        </p:nvCxnSpPr>
        <p:spPr bwMode="auto">
          <a:xfrm>
            <a:off x="0" y="5373216"/>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18" name="17 Conector recto de flecha"/>
          <p:cNvCxnSpPr/>
          <p:nvPr/>
        </p:nvCxnSpPr>
        <p:spPr bwMode="auto">
          <a:xfrm>
            <a:off x="0" y="5517232"/>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19" name="18 Conector recto de flecha"/>
          <p:cNvCxnSpPr/>
          <p:nvPr/>
        </p:nvCxnSpPr>
        <p:spPr bwMode="auto">
          <a:xfrm>
            <a:off x="0" y="5733256"/>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20" name="19 Conector recto de flecha"/>
          <p:cNvCxnSpPr/>
          <p:nvPr/>
        </p:nvCxnSpPr>
        <p:spPr bwMode="auto">
          <a:xfrm>
            <a:off x="0" y="5877272"/>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21" name="20 Conector recto de flecha"/>
          <p:cNvCxnSpPr/>
          <p:nvPr/>
        </p:nvCxnSpPr>
        <p:spPr bwMode="auto">
          <a:xfrm>
            <a:off x="0" y="6021288"/>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22" name="21 Conector recto de flecha"/>
          <p:cNvCxnSpPr/>
          <p:nvPr/>
        </p:nvCxnSpPr>
        <p:spPr bwMode="auto">
          <a:xfrm>
            <a:off x="0" y="6237312"/>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23" name="22 Conector recto de flecha"/>
          <p:cNvCxnSpPr/>
          <p:nvPr/>
        </p:nvCxnSpPr>
        <p:spPr bwMode="auto">
          <a:xfrm>
            <a:off x="0" y="6381328"/>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a:off x="-36512" y="476672"/>
            <a:ext cx="9433048" cy="4752528"/>
            <a:chOff x="-180528" y="332656"/>
            <a:chExt cx="9433048" cy="4752528"/>
          </a:xfrm>
        </p:grpSpPr>
        <p:pic>
          <p:nvPicPr>
            <p:cNvPr id="343042" name="Picture 2"/>
            <p:cNvPicPr>
              <a:picLocks noChangeAspect="1" noChangeArrowheads="1"/>
            </p:cNvPicPr>
            <p:nvPr/>
          </p:nvPicPr>
          <p:blipFill>
            <a:blip r:embed="rId2" cstate="print"/>
            <a:srcRect l="18188" t="9760" r="20861" b="46560"/>
            <a:stretch>
              <a:fillRect/>
            </a:stretch>
          </p:blipFill>
          <p:spPr bwMode="auto">
            <a:xfrm>
              <a:off x="-180528" y="1340768"/>
              <a:ext cx="9289032" cy="3744416"/>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18188" t="9760" r="19916" b="77120"/>
            <a:stretch>
              <a:fillRect/>
            </a:stretch>
          </p:blipFill>
          <p:spPr bwMode="auto">
            <a:xfrm>
              <a:off x="-180528" y="332656"/>
              <a:ext cx="9433048" cy="1124744"/>
            </a:xfrm>
            <a:prstGeom prst="rect">
              <a:avLst/>
            </a:prstGeom>
            <a:noFill/>
            <a:ln w="9525">
              <a:noFill/>
              <a:miter lim="800000"/>
              <a:headEnd/>
              <a:tailEnd/>
            </a:ln>
          </p:spPr>
        </p:pic>
      </p:grpSp>
      <p:cxnSp>
        <p:nvCxnSpPr>
          <p:cNvPr id="5" name="4 Conector recto de flecha"/>
          <p:cNvCxnSpPr/>
          <p:nvPr/>
        </p:nvCxnSpPr>
        <p:spPr bwMode="auto">
          <a:xfrm>
            <a:off x="179512" y="2564904"/>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6" name="5 Conector recto de flecha"/>
          <p:cNvCxnSpPr/>
          <p:nvPr/>
        </p:nvCxnSpPr>
        <p:spPr bwMode="auto">
          <a:xfrm>
            <a:off x="179512" y="3284984"/>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7" name="6 Conector recto de flecha"/>
          <p:cNvCxnSpPr/>
          <p:nvPr/>
        </p:nvCxnSpPr>
        <p:spPr bwMode="auto">
          <a:xfrm>
            <a:off x="179512" y="2060848"/>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8" name="7 Conector recto de flecha"/>
          <p:cNvCxnSpPr/>
          <p:nvPr/>
        </p:nvCxnSpPr>
        <p:spPr bwMode="auto">
          <a:xfrm>
            <a:off x="179512" y="3429000"/>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cxnSp>
        <p:nvCxnSpPr>
          <p:cNvPr id="9" name="8 Conector recto de flecha"/>
          <p:cNvCxnSpPr/>
          <p:nvPr/>
        </p:nvCxnSpPr>
        <p:spPr bwMode="auto">
          <a:xfrm>
            <a:off x="179512" y="3789040"/>
            <a:ext cx="360040" cy="0"/>
          </a:xfrm>
          <a:prstGeom prst="straightConnector1">
            <a:avLst/>
          </a:prstGeom>
          <a:solidFill>
            <a:srgbClr val="00B8FF"/>
          </a:solidFill>
          <a:ln w="25400" cap="flat" cmpd="sng" algn="ctr">
            <a:solidFill>
              <a:srgbClr val="6699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ANTIDOTES&#10;• According to WHO&#10;“Antidote was defined as a therapeutic substance used to counteract the toxic&#10;action(s) of a ..."/>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504" y="764704"/>
            <a:ext cx="8886195" cy="5400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280277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4494838"/>
            <a:ext cx="8075240" cy="2201628"/>
          </a:xfrm>
          <a:prstGeom prst="rect">
            <a:avLst/>
          </a:prstGeom>
        </p:spPr>
        <p:txBody>
          <a:bodyPr wrap="square">
            <a:spAutoFit/>
          </a:bodyPr>
          <a:lstStyle/>
          <a:p>
            <a:pPr marL="341313" indent="-341313" algn="l" defTabSz="449263" eaLnBrk="1" hangingPunct="1">
              <a:lnSpc>
                <a:spcPct val="120000"/>
              </a:lnSpc>
              <a:spcBef>
                <a:spcPts val="800"/>
              </a:spcBef>
              <a:buClr>
                <a:srgbClr val="000000"/>
              </a:buClr>
              <a:buSzPct val="100000"/>
              <a:buFont typeface="Times New Roman" charset="0"/>
              <a:buNone/>
            </a:pPr>
            <a:r>
              <a:rPr lang="es-ES" sz="2000" dirty="0" smtClean="0">
                <a:solidFill>
                  <a:srgbClr val="000066"/>
                </a:solidFill>
                <a:latin typeface="Arial" charset="0"/>
              </a:rPr>
              <a:t>El </a:t>
            </a:r>
            <a:r>
              <a:rPr lang="es-ES" sz="2000" dirty="0" smtClean="0">
                <a:solidFill>
                  <a:srgbClr val="000066"/>
                </a:solidFill>
                <a:latin typeface="Arial" charset="0"/>
              </a:rPr>
              <a:t>panel de expertos </a:t>
            </a:r>
            <a:r>
              <a:rPr lang="es-ES" sz="2000" b="1" dirty="0" smtClean="0">
                <a:solidFill>
                  <a:srgbClr val="000066"/>
                </a:solidFill>
                <a:latin typeface="Arial" charset="0"/>
              </a:rPr>
              <a:t>NO </a:t>
            </a:r>
            <a:r>
              <a:rPr lang="es-ES" sz="2000" b="1" dirty="0" smtClean="0">
                <a:solidFill>
                  <a:srgbClr val="000066"/>
                </a:solidFill>
                <a:latin typeface="Arial" charset="0"/>
              </a:rPr>
              <a:t>incl</a:t>
            </a:r>
            <a:r>
              <a:rPr lang="es-ES" sz="2000" dirty="0" smtClean="0">
                <a:solidFill>
                  <a:srgbClr val="000066"/>
                </a:solidFill>
                <a:latin typeface="Arial" charset="0"/>
              </a:rPr>
              <a:t>uye como </a:t>
            </a:r>
            <a:r>
              <a:rPr lang="es-ES" sz="2000" dirty="0" smtClean="0">
                <a:solidFill>
                  <a:srgbClr val="000066"/>
                </a:solidFill>
                <a:latin typeface="Arial" charset="0"/>
              </a:rPr>
              <a:t>antídoto</a:t>
            </a:r>
            <a:r>
              <a:rPr lang="es-ES" sz="2000" dirty="0" smtClean="0">
                <a:solidFill>
                  <a:srgbClr val="000066"/>
                </a:solidFill>
                <a:latin typeface="Arial" charset="0"/>
              </a:rPr>
              <a:t>: </a:t>
            </a:r>
            <a:endParaRPr lang="es-ES" sz="2000" dirty="0" smtClean="0">
              <a:solidFill>
                <a:srgbClr val="000066"/>
              </a:solidFill>
              <a:latin typeface="Arial" charset="0"/>
            </a:endParaRPr>
          </a:p>
          <a:p>
            <a:pPr indent="-341313" algn="l" defTabSz="449263" eaLnBrk="1" hangingPunct="1">
              <a:lnSpc>
                <a:spcPct val="120000"/>
              </a:lnSpc>
              <a:spcBef>
                <a:spcPts val="800"/>
              </a:spcBef>
              <a:buClr>
                <a:srgbClr val="000000"/>
              </a:buClr>
              <a:buSzPct val="100000"/>
              <a:buFontTx/>
              <a:buChar char="-"/>
            </a:pPr>
            <a:r>
              <a:rPr lang="es-ES" sz="1800" dirty="0" smtClean="0">
                <a:solidFill>
                  <a:srgbClr val="000066"/>
                </a:solidFill>
                <a:latin typeface="Arial" charset="0"/>
              </a:rPr>
              <a:t>a</a:t>
            </a:r>
            <a:r>
              <a:rPr lang="es-ES" sz="1800" dirty="0" smtClean="0">
                <a:solidFill>
                  <a:srgbClr val="000066"/>
                </a:solidFill>
                <a:latin typeface="Arial" charset="0"/>
              </a:rPr>
              <a:t>drenalina</a:t>
            </a:r>
          </a:p>
          <a:p>
            <a:pPr indent="-341313" algn="l" defTabSz="449263" eaLnBrk="1" hangingPunct="1">
              <a:lnSpc>
                <a:spcPct val="120000"/>
              </a:lnSpc>
              <a:spcBef>
                <a:spcPts val="800"/>
              </a:spcBef>
              <a:buClr>
                <a:srgbClr val="000000"/>
              </a:buClr>
              <a:buSzPct val="100000"/>
              <a:buFontTx/>
              <a:buChar char="-"/>
            </a:pPr>
            <a:r>
              <a:rPr lang="es-ES" sz="1800" dirty="0" smtClean="0">
                <a:solidFill>
                  <a:srgbClr val="000066"/>
                </a:solidFill>
                <a:latin typeface="Arial" charset="0"/>
              </a:rPr>
              <a:t>vitamina C </a:t>
            </a:r>
            <a:endParaRPr lang="es-ES" sz="1800" dirty="0" smtClean="0">
              <a:solidFill>
                <a:srgbClr val="000066"/>
              </a:solidFill>
              <a:latin typeface="Arial" charset="0"/>
            </a:endParaRPr>
          </a:p>
          <a:p>
            <a:pPr indent="-341313" algn="l" defTabSz="449263" eaLnBrk="1" hangingPunct="1">
              <a:lnSpc>
                <a:spcPct val="120000"/>
              </a:lnSpc>
              <a:spcBef>
                <a:spcPts val="800"/>
              </a:spcBef>
              <a:buClr>
                <a:srgbClr val="000000"/>
              </a:buClr>
              <a:buSzPct val="100000"/>
              <a:buFontTx/>
              <a:buChar char="-"/>
            </a:pPr>
            <a:r>
              <a:rPr lang="es-ES" sz="1800" dirty="0" smtClean="0">
                <a:solidFill>
                  <a:srgbClr val="000066"/>
                </a:solidFill>
                <a:latin typeface="Arial" charset="0"/>
              </a:rPr>
              <a:t>a</a:t>
            </a:r>
            <a:r>
              <a:rPr lang="es-ES" sz="1800" dirty="0" smtClean="0">
                <a:solidFill>
                  <a:srgbClr val="000066"/>
                </a:solidFill>
                <a:latin typeface="Arial" charset="0"/>
              </a:rPr>
              <a:t>pomorfina</a:t>
            </a:r>
          </a:p>
          <a:p>
            <a:pPr indent="-341313" algn="l" defTabSz="449263" eaLnBrk="1" hangingPunct="1">
              <a:lnSpc>
                <a:spcPct val="120000"/>
              </a:lnSpc>
              <a:spcBef>
                <a:spcPts val="800"/>
              </a:spcBef>
              <a:buClr>
                <a:srgbClr val="000000"/>
              </a:buClr>
              <a:buSzPct val="100000"/>
              <a:buFontTx/>
              <a:buChar char="-"/>
            </a:pPr>
            <a:r>
              <a:rPr lang="es-ES" sz="1800" dirty="0" err="1" smtClean="0">
                <a:solidFill>
                  <a:srgbClr val="000066"/>
                </a:solidFill>
                <a:latin typeface="Arial" charset="0"/>
              </a:rPr>
              <a:t>diazepam</a:t>
            </a:r>
            <a:endParaRPr lang="es-ES_tradnl" sz="1800" dirty="0">
              <a:solidFill>
                <a:srgbClr val="000066"/>
              </a:solidFill>
              <a:latin typeface="Arial" charset="0"/>
            </a:endParaRPr>
          </a:p>
        </p:txBody>
      </p:sp>
      <p:pic>
        <p:nvPicPr>
          <p:cNvPr id="411650" name="Picture 2" descr="Resultado de imagen de diferencias"/>
          <p:cNvPicPr>
            <a:picLocks noChangeAspect="1" noChangeArrowheads="1"/>
          </p:cNvPicPr>
          <p:nvPr/>
        </p:nvPicPr>
        <p:blipFill>
          <a:blip r:embed="rId3" cstate="print"/>
          <a:srcRect t="8571"/>
          <a:stretch>
            <a:fillRect/>
          </a:stretch>
        </p:blipFill>
        <p:spPr bwMode="auto">
          <a:xfrm>
            <a:off x="2339752" y="404664"/>
            <a:ext cx="4464496" cy="2304256"/>
          </a:xfrm>
          <a:prstGeom prst="rect">
            <a:avLst/>
          </a:prstGeom>
          <a:noFill/>
        </p:spPr>
      </p:pic>
      <p:pic>
        <p:nvPicPr>
          <p:cNvPr id="5" name="4 Imagen" descr="BOTIQUIN.jpg"/>
          <p:cNvPicPr>
            <a:picLocks noChangeAspect="1"/>
          </p:cNvPicPr>
          <p:nvPr/>
        </p:nvPicPr>
        <p:blipFill>
          <a:blip r:embed="rId4" cstate="print"/>
          <a:srcRect/>
          <a:stretch>
            <a:fillRect/>
          </a:stretch>
        </p:blipFill>
        <p:spPr bwMode="auto">
          <a:xfrm>
            <a:off x="3053434" y="2852936"/>
            <a:ext cx="942502" cy="697594"/>
          </a:xfrm>
          <a:prstGeom prst="rect">
            <a:avLst/>
          </a:prstGeom>
          <a:noFill/>
          <a:ln w="9525">
            <a:noFill/>
            <a:miter lim="800000"/>
            <a:headEnd/>
            <a:tailEnd/>
          </a:ln>
        </p:spPr>
      </p:pic>
      <p:pic>
        <p:nvPicPr>
          <p:cNvPr id="7" name="6 Imagen" descr="BOTIQUIN.jpg"/>
          <p:cNvPicPr>
            <a:picLocks noChangeAspect="1"/>
          </p:cNvPicPr>
          <p:nvPr/>
        </p:nvPicPr>
        <p:blipFill>
          <a:blip r:embed="rId4" cstate="print"/>
          <a:srcRect/>
          <a:stretch>
            <a:fillRect/>
          </a:stretch>
        </p:blipFill>
        <p:spPr bwMode="auto">
          <a:xfrm>
            <a:off x="4932040" y="2852936"/>
            <a:ext cx="942502" cy="697594"/>
          </a:xfrm>
          <a:prstGeom prst="rect">
            <a:avLst/>
          </a:prstGeom>
          <a:noFill/>
          <a:ln w="9525">
            <a:noFill/>
            <a:miter lim="800000"/>
            <a:headEnd/>
            <a:tailEnd/>
          </a:ln>
        </p:spPr>
      </p:pic>
      <p:sp>
        <p:nvSpPr>
          <p:cNvPr id="8" name="7 Rectángulo"/>
          <p:cNvSpPr/>
          <p:nvPr/>
        </p:nvSpPr>
        <p:spPr>
          <a:xfrm>
            <a:off x="2771800" y="3645024"/>
            <a:ext cx="1410715" cy="646331"/>
          </a:xfrm>
          <a:prstGeom prst="rect">
            <a:avLst/>
          </a:prstGeom>
        </p:spPr>
        <p:txBody>
          <a:bodyPr wrap="square">
            <a:spAutoFit/>
          </a:bodyPr>
          <a:lstStyle/>
          <a:p>
            <a:r>
              <a:rPr lang="es-ES" sz="1800" b="1" dirty="0" smtClean="0">
                <a:solidFill>
                  <a:srgbClr val="000066"/>
                </a:solidFill>
                <a:latin typeface="Arial" charset="0"/>
              </a:rPr>
              <a:t>Panel Expertos </a:t>
            </a:r>
            <a:endParaRPr lang="es-ES" sz="1800" b="1" dirty="0"/>
          </a:p>
        </p:txBody>
      </p:sp>
      <p:sp>
        <p:nvSpPr>
          <p:cNvPr id="9" name="8 Rectángulo"/>
          <p:cNvSpPr/>
          <p:nvPr/>
        </p:nvSpPr>
        <p:spPr>
          <a:xfrm>
            <a:off x="4716016" y="3861048"/>
            <a:ext cx="1410715" cy="369332"/>
          </a:xfrm>
          <a:prstGeom prst="rect">
            <a:avLst/>
          </a:prstGeom>
        </p:spPr>
        <p:txBody>
          <a:bodyPr wrap="square">
            <a:spAutoFit/>
          </a:bodyPr>
          <a:lstStyle/>
          <a:p>
            <a:r>
              <a:rPr lang="es-ES" sz="1800" b="1" dirty="0" smtClean="0">
                <a:solidFill>
                  <a:srgbClr val="000066"/>
                </a:solidFill>
                <a:latin typeface="Arial" charset="0"/>
              </a:rPr>
              <a:t>HUSE</a:t>
            </a:r>
            <a:endParaRPr lang="es-ES" sz="1800" b="1" dirty="0"/>
          </a:p>
        </p:txBody>
      </p:sp>
      <p:sp>
        <p:nvSpPr>
          <p:cNvPr id="11" name="10 Rectángulo"/>
          <p:cNvSpPr/>
          <p:nvPr/>
        </p:nvSpPr>
        <p:spPr>
          <a:xfrm>
            <a:off x="3131840" y="5013176"/>
            <a:ext cx="5040560" cy="1674305"/>
          </a:xfrm>
          <a:prstGeom prst="rect">
            <a:avLst/>
          </a:prstGeom>
        </p:spPr>
        <p:txBody>
          <a:bodyPr wrap="square">
            <a:spAutoFit/>
          </a:bodyPr>
          <a:lstStyle/>
          <a:p>
            <a:pPr algn="l">
              <a:buFontTx/>
              <a:buChar char="-"/>
            </a:pPr>
            <a:r>
              <a:rPr lang="es-ES" sz="1800" dirty="0" smtClean="0">
                <a:solidFill>
                  <a:srgbClr val="000066"/>
                </a:solidFill>
                <a:latin typeface="Arial" charset="0"/>
              </a:rPr>
              <a:t>   oxigeno (</a:t>
            </a:r>
            <a:r>
              <a:rPr lang="es-ES" sz="1800" dirty="0" err="1" smtClean="0">
                <a:solidFill>
                  <a:srgbClr val="000066"/>
                </a:solidFill>
                <a:latin typeface="Arial" charset="0"/>
              </a:rPr>
              <a:t>hiperbárico</a:t>
            </a:r>
            <a:r>
              <a:rPr lang="es-ES" sz="1800" dirty="0" smtClean="0">
                <a:solidFill>
                  <a:srgbClr val="000066"/>
                </a:solidFill>
                <a:latin typeface="Arial" charset="0"/>
              </a:rPr>
              <a:t> y </a:t>
            </a:r>
            <a:r>
              <a:rPr lang="es-ES" sz="1800" dirty="0" err="1" smtClean="0">
                <a:solidFill>
                  <a:srgbClr val="000066"/>
                </a:solidFill>
                <a:latin typeface="Arial" charset="0"/>
              </a:rPr>
              <a:t>normobárico</a:t>
            </a:r>
            <a:r>
              <a:rPr lang="es-ES" sz="1800" dirty="0" smtClean="0">
                <a:solidFill>
                  <a:srgbClr val="000066"/>
                </a:solidFill>
                <a:latin typeface="Arial" charset="0"/>
              </a:rPr>
              <a:t>)</a:t>
            </a:r>
            <a:endParaRPr lang="es-ES" sz="1800" dirty="0" smtClean="0">
              <a:solidFill>
                <a:srgbClr val="000066"/>
              </a:solidFill>
              <a:latin typeface="Arial" charset="0"/>
            </a:endParaRPr>
          </a:p>
          <a:p>
            <a:pPr indent="-341313" algn="l" defTabSz="449263" eaLnBrk="1" hangingPunct="1">
              <a:lnSpc>
                <a:spcPct val="120000"/>
              </a:lnSpc>
              <a:spcBef>
                <a:spcPts val="800"/>
              </a:spcBef>
              <a:buClr>
                <a:srgbClr val="000000"/>
              </a:buClr>
              <a:buSzPct val="100000"/>
              <a:buFontTx/>
              <a:buChar char="-"/>
            </a:pPr>
            <a:r>
              <a:rPr lang="es-ES" sz="1800" dirty="0" smtClean="0">
                <a:solidFill>
                  <a:srgbClr val="000066"/>
                </a:solidFill>
                <a:latin typeface="Arial" charset="0"/>
              </a:rPr>
              <a:t>plasma</a:t>
            </a:r>
            <a:endParaRPr lang="es-ES" sz="1800" dirty="0" smtClean="0">
              <a:solidFill>
                <a:srgbClr val="000066"/>
              </a:solidFill>
              <a:latin typeface="Arial" charset="0"/>
            </a:endParaRPr>
          </a:p>
          <a:p>
            <a:pPr indent="-341313" algn="l" defTabSz="449263" eaLnBrk="1" hangingPunct="1">
              <a:lnSpc>
                <a:spcPct val="120000"/>
              </a:lnSpc>
              <a:spcBef>
                <a:spcPts val="800"/>
              </a:spcBef>
              <a:buClr>
                <a:srgbClr val="000000"/>
              </a:buClr>
              <a:buSzPct val="100000"/>
              <a:buFontTx/>
              <a:buChar char="-"/>
            </a:pPr>
            <a:r>
              <a:rPr lang="es-ES" sz="1800" dirty="0" smtClean="0">
                <a:solidFill>
                  <a:srgbClr val="000066"/>
                </a:solidFill>
                <a:latin typeface="Arial" charset="0"/>
              </a:rPr>
              <a:t>a</a:t>
            </a:r>
            <a:r>
              <a:rPr lang="es-ES" sz="1800" dirty="0" smtClean="0">
                <a:solidFill>
                  <a:srgbClr val="000066"/>
                </a:solidFill>
                <a:latin typeface="Arial" charset="0"/>
              </a:rPr>
              <a:t>ntitoxina </a:t>
            </a:r>
            <a:r>
              <a:rPr lang="es-ES" sz="1800" dirty="0" err="1" smtClean="0">
                <a:solidFill>
                  <a:srgbClr val="000066"/>
                </a:solidFill>
                <a:latin typeface="Arial" charset="0"/>
              </a:rPr>
              <a:t>botulinica</a:t>
            </a:r>
            <a:r>
              <a:rPr lang="es-ES" sz="1800" dirty="0" smtClean="0">
                <a:solidFill>
                  <a:srgbClr val="000066"/>
                </a:solidFill>
                <a:latin typeface="Arial" charset="0"/>
              </a:rPr>
              <a:t> (stop comercialización)</a:t>
            </a:r>
          </a:p>
          <a:p>
            <a:pPr indent="-341313" algn="l" defTabSz="449263" eaLnBrk="1" hangingPunct="1">
              <a:lnSpc>
                <a:spcPct val="120000"/>
              </a:lnSpc>
              <a:spcBef>
                <a:spcPts val="800"/>
              </a:spcBef>
              <a:buClr>
                <a:srgbClr val="000000"/>
              </a:buClr>
              <a:buSzPct val="100000"/>
              <a:buFontTx/>
              <a:buChar char="-"/>
            </a:pPr>
            <a:r>
              <a:rPr lang="es-ES" sz="1800" dirty="0" smtClean="0">
                <a:solidFill>
                  <a:srgbClr val="000066"/>
                </a:solidFill>
                <a:latin typeface="Arial" charset="0"/>
              </a:rPr>
              <a:t>c</a:t>
            </a:r>
            <a:r>
              <a:rPr lang="es-ES" sz="1800" dirty="0" smtClean="0">
                <a:solidFill>
                  <a:srgbClr val="000066"/>
                </a:solidFill>
                <a:latin typeface="Arial" charset="0"/>
              </a:rPr>
              <a:t>arbón activado (por mecanismo </a:t>
            </a:r>
            <a:r>
              <a:rPr lang="es-ES" sz="1800" dirty="0" err="1" smtClean="0">
                <a:solidFill>
                  <a:srgbClr val="000066"/>
                </a:solidFill>
                <a:latin typeface="Arial" charset="0"/>
              </a:rPr>
              <a:t>accion</a:t>
            </a:r>
            <a:r>
              <a:rPr lang="es-ES" sz="1800" dirty="0" smtClean="0">
                <a:solidFill>
                  <a:srgbClr val="000066"/>
                </a:solidFill>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539552" y="4509120"/>
            <a:ext cx="8075240" cy="1766637"/>
          </a:xfrm>
          <a:prstGeom prst="rect">
            <a:avLst/>
          </a:prstGeom>
        </p:spPr>
        <p:txBody>
          <a:bodyPr wrap="square">
            <a:spAutoFit/>
          </a:bodyPr>
          <a:lstStyle/>
          <a:p>
            <a:pPr marL="341313" indent="-341313" algn="l" defTabSz="449263" eaLnBrk="1" hangingPunct="1">
              <a:lnSpc>
                <a:spcPct val="120000"/>
              </a:lnSpc>
              <a:spcBef>
                <a:spcPts val="800"/>
              </a:spcBef>
              <a:buClr>
                <a:srgbClr val="000000"/>
              </a:buClr>
              <a:buSzPct val="100000"/>
              <a:buFont typeface="Times New Roman" charset="0"/>
              <a:buNone/>
            </a:pPr>
            <a:r>
              <a:rPr lang="es-ES" sz="2000" dirty="0" smtClean="0">
                <a:solidFill>
                  <a:srgbClr val="000066"/>
                </a:solidFill>
                <a:latin typeface="Arial" charset="0"/>
              </a:rPr>
              <a:t>El </a:t>
            </a:r>
            <a:r>
              <a:rPr lang="es-ES" sz="2000" dirty="0" smtClean="0">
                <a:solidFill>
                  <a:srgbClr val="000066"/>
                </a:solidFill>
                <a:latin typeface="Arial" charset="0"/>
              </a:rPr>
              <a:t>panel de </a:t>
            </a:r>
            <a:r>
              <a:rPr lang="es-ES" sz="2000" dirty="0" smtClean="0">
                <a:solidFill>
                  <a:srgbClr val="000066"/>
                </a:solidFill>
                <a:latin typeface="Arial" charset="0"/>
              </a:rPr>
              <a:t>expertos </a:t>
            </a:r>
            <a:r>
              <a:rPr lang="es-ES" sz="2000" b="1" dirty="0" smtClean="0">
                <a:solidFill>
                  <a:srgbClr val="000066"/>
                </a:solidFill>
                <a:latin typeface="Arial" charset="0"/>
              </a:rPr>
              <a:t>SI</a:t>
            </a:r>
            <a:r>
              <a:rPr lang="es-ES" sz="2000" dirty="0" smtClean="0">
                <a:solidFill>
                  <a:srgbClr val="000066"/>
                </a:solidFill>
                <a:latin typeface="Arial" charset="0"/>
              </a:rPr>
              <a:t> </a:t>
            </a:r>
            <a:r>
              <a:rPr lang="es-ES" sz="2000" b="1" dirty="0" smtClean="0">
                <a:solidFill>
                  <a:srgbClr val="000066"/>
                </a:solidFill>
                <a:latin typeface="Arial" charset="0"/>
              </a:rPr>
              <a:t>incluye</a:t>
            </a:r>
            <a:r>
              <a:rPr lang="es-ES" sz="2000" dirty="0" smtClean="0">
                <a:solidFill>
                  <a:srgbClr val="000066"/>
                </a:solidFill>
                <a:latin typeface="Arial" charset="0"/>
              </a:rPr>
              <a:t> como </a:t>
            </a:r>
            <a:r>
              <a:rPr lang="es-ES" sz="2000" dirty="0" err="1" smtClean="0">
                <a:solidFill>
                  <a:srgbClr val="000066"/>
                </a:solidFill>
                <a:latin typeface="Arial" charset="0"/>
              </a:rPr>
              <a:t>antidoto</a:t>
            </a:r>
            <a:r>
              <a:rPr lang="es-ES" sz="2000" dirty="0" smtClean="0">
                <a:solidFill>
                  <a:srgbClr val="000066"/>
                </a:solidFill>
                <a:latin typeface="Arial" charset="0"/>
              </a:rPr>
              <a:t>: </a:t>
            </a:r>
            <a:endParaRPr lang="es-ES" sz="2000" dirty="0" smtClean="0">
              <a:solidFill>
                <a:srgbClr val="000066"/>
              </a:solidFill>
              <a:latin typeface="Arial" charset="0"/>
            </a:endParaRPr>
          </a:p>
          <a:p>
            <a:pPr marL="341313" indent="-341313" algn="l" defTabSz="449263" eaLnBrk="1" hangingPunct="1">
              <a:lnSpc>
                <a:spcPct val="120000"/>
              </a:lnSpc>
              <a:spcBef>
                <a:spcPts val="800"/>
              </a:spcBef>
              <a:buClr>
                <a:srgbClr val="000000"/>
              </a:buClr>
              <a:buSzPct val="100000"/>
              <a:buFontTx/>
              <a:buChar char="-"/>
            </a:pPr>
            <a:r>
              <a:rPr lang="es-ES" sz="1800" dirty="0" err="1" smtClean="0">
                <a:solidFill>
                  <a:srgbClr val="000066"/>
                </a:solidFill>
                <a:latin typeface="Arial" charset="0"/>
              </a:rPr>
              <a:t>g</a:t>
            </a:r>
            <a:r>
              <a:rPr lang="es-ES" sz="1800" dirty="0" err="1" smtClean="0">
                <a:solidFill>
                  <a:srgbClr val="000066"/>
                </a:solidFill>
                <a:latin typeface="Arial" charset="0"/>
              </a:rPr>
              <a:t>lucarpidasa</a:t>
            </a:r>
            <a:endParaRPr lang="es-ES" sz="1800" dirty="0" smtClean="0">
              <a:solidFill>
                <a:srgbClr val="000066"/>
              </a:solidFill>
              <a:latin typeface="Arial" charset="0"/>
            </a:endParaRPr>
          </a:p>
          <a:p>
            <a:pPr marL="341313" indent="-341313" algn="l" defTabSz="449263" eaLnBrk="1" hangingPunct="1">
              <a:lnSpc>
                <a:spcPct val="120000"/>
              </a:lnSpc>
              <a:spcBef>
                <a:spcPts val="800"/>
              </a:spcBef>
              <a:buClr>
                <a:srgbClr val="000000"/>
              </a:buClr>
              <a:buSzPct val="100000"/>
              <a:buFontTx/>
              <a:buChar char="-"/>
            </a:pPr>
            <a:r>
              <a:rPr lang="es-ES" sz="1800" dirty="0" err="1" smtClean="0">
                <a:solidFill>
                  <a:srgbClr val="000066"/>
                </a:solidFill>
                <a:latin typeface="Arial" charset="0"/>
              </a:rPr>
              <a:t>Levocarnitina</a:t>
            </a:r>
            <a:endParaRPr lang="es-ES" sz="1800" dirty="0" smtClean="0">
              <a:solidFill>
                <a:srgbClr val="000066"/>
              </a:solidFill>
              <a:latin typeface="Arial" charset="0"/>
            </a:endParaRPr>
          </a:p>
          <a:p>
            <a:pPr marL="341313" indent="-341313" algn="l" defTabSz="449263" eaLnBrk="1" hangingPunct="1">
              <a:lnSpc>
                <a:spcPct val="120000"/>
              </a:lnSpc>
              <a:spcBef>
                <a:spcPts val="800"/>
              </a:spcBef>
              <a:buClr>
                <a:srgbClr val="000000"/>
              </a:buClr>
              <a:buSzPct val="100000"/>
              <a:buFontTx/>
              <a:buChar char="-"/>
            </a:pPr>
            <a:r>
              <a:rPr lang="es-ES" sz="1800" dirty="0" err="1" smtClean="0">
                <a:solidFill>
                  <a:srgbClr val="000066"/>
                </a:solidFill>
                <a:latin typeface="Arial" charset="0"/>
              </a:rPr>
              <a:t>uridina</a:t>
            </a:r>
            <a:endParaRPr lang="es-ES_tradnl" sz="1800" dirty="0">
              <a:solidFill>
                <a:srgbClr val="000066"/>
              </a:solidFill>
              <a:latin typeface="Arial" charset="0"/>
            </a:endParaRPr>
          </a:p>
        </p:txBody>
      </p:sp>
      <p:pic>
        <p:nvPicPr>
          <p:cNvPr id="411650" name="Picture 2" descr="Resultado de imagen de diferencias"/>
          <p:cNvPicPr>
            <a:picLocks noChangeAspect="1" noChangeArrowheads="1"/>
          </p:cNvPicPr>
          <p:nvPr/>
        </p:nvPicPr>
        <p:blipFill>
          <a:blip r:embed="rId2" cstate="print"/>
          <a:srcRect t="8571"/>
          <a:stretch>
            <a:fillRect/>
          </a:stretch>
        </p:blipFill>
        <p:spPr bwMode="auto">
          <a:xfrm>
            <a:off x="2339752" y="404664"/>
            <a:ext cx="4464496" cy="2304256"/>
          </a:xfrm>
          <a:prstGeom prst="rect">
            <a:avLst/>
          </a:prstGeom>
          <a:noFill/>
        </p:spPr>
      </p:pic>
      <p:pic>
        <p:nvPicPr>
          <p:cNvPr id="5" name="4 Imagen" descr="BOTIQUIN.jpg"/>
          <p:cNvPicPr>
            <a:picLocks noChangeAspect="1"/>
          </p:cNvPicPr>
          <p:nvPr/>
        </p:nvPicPr>
        <p:blipFill>
          <a:blip r:embed="rId3" cstate="print"/>
          <a:srcRect/>
          <a:stretch>
            <a:fillRect/>
          </a:stretch>
        </p:blipFill>
        <p:spPr bwMode="auto">
          <a:xfrm>
            <a:off x="3053434" y="2852936"/>
            <a:ext cx="942502" cy="697594"/>
          </a:xfrm>
          <a:prstGeom prst="rect">
            <a:avLst/>
          </a:prstGeom>
          <a:noFill/>
          <a:ln w="9525">
            <a:noFill/>
            <a:miter lim="800000"/>
            <a:headEnd/>
            <a:tailEnd/>
          </a:ln>
        </p:spPr>
      </p:pic>
      <p:pic>
        <p:nvPicPr>
          <p:cNvPr id="7" name="6 Imagen" descr="BOTIQUIN.jpg"/>
          <p:cNvPicPr>
            <a:picLocks noChangeAspect="1"/>
          </p:cNvPicPr>
          <p:nvPr/>
        </p:nvPicPr>
        <p:blipFill>
          <a:blip r:embed="rId3" cstate="print"/>
          <a:srcRect/>
          <a:stretch>
            <a:fillRect/>
          </a:stretch>
        </p:blipFill>
        <p:spPr bwMode="auto">
          <a:xfrm>
            <a:off x="4932040" y="2852936"/>
            <a:ext cx="942502" cy="697594"/>
          </a:xfrm>
          <a:prstGeom prst="rect">
            <a:avLst/>
          </a:prstGeom>
          <a:noFill/>
          <a:ln w="9525">
            <a:noFill/>
            <a:miter lim="800000"/>
            <a:headEnd/>
            <a:tailEnd/>
          </a:ln>
        </p:spPr>
      </p:pic>
      <p:sp>
        <p:nvSpPr>
          <p:cNvPr id="8" name="7 Rectángulo"/>
          <p:cNvSpPr/>
          <p:nvPr/>
        </p:nvSpPr>
        <p:spPr>
          <a:xfrm>
            <a:off x="2771800" y="3645024"/>
            <a:ext cx="1410715" cy="646331"/>
          </a:xfrm>
          <a:prstGeom prst="rect">
            <a:avLst/>
          </a:prstGeom>
        </p:spPr>
        <p:txBody>
          <a:bodyPr wrap="square">
            <a:spAutoFit/>
          </a:bodyPr>
          <a:lstStyle/>
          <a:p>
            <a:r>
              <a:rPr lang="es-ES" sz="1800" b="1" dirty="0" smtClean="0">
                <a:solidFill>
                  <a:srgbClr val="000066"/>
                </a:solidFill>
                <a:latin typeface="Arial" charset="0"/>
              </a:rPr>
              <a:t>Panel Expertos </a:t>
            </a:r>
            <a:endParaRPr lang="es-ES" sz="1800" b="1" dirty="0"/>
          </a:p>
        </p:txBody>
      </p:sp>
      <p:sp>
        <p:nvSpPr>
          <p:cNvPr id="9" name="8 Rectángulo"/>
          <p:cNvSpPr/>
          <p:nvPr/>
        </p:nvSpPr>
        <p:spPr>
          <a:xfrm>
            <a:off x="4716016" y="3861048"/>
            <a:ext cx="1410715" cy="369332"/>
          </a:xfrm>
          <a:prstGeom prst="rect">
            <a:avLst/>
          </a:prstGeom>
        </p:spPr>
        <p:txBody>
          <a:bodyPr wrap="square">
            <a:spAutoFit/>
          </a:bodyPr>
          <a:lstStyle/>
          <a:p>
            <a:r>
              <a:rPr lang="es-ES" sz="1800" b="1" dirty="0" smtClean="0">
                <a:solidFill>
                  <a:srgbClr val="000066"/>
                </a:solidFill>
                <a:latin typeface="Arial" charset="0"/>
              </a:rPr>
              <a:t>HUSE</a:t>
            </a:r>
            <a:endParaRPr lang="es-ES" sz="1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Picture 2"/>
          <p:cNvPicPr>
            <a:picLocks noChangeAspect="1" noChangeArrowheads="1"/>
          </p:cNvPicPr>
          <p:nvPr/>
        </p:nvPicPr>
        <p:blipFill>
          <a:blip r:embed="rId2" cstate="print"/>
          <a:srcRect l="26220" t="16480" r="27476" b="20000"/>
          <a:stretch>
            <a:fillRect/>
          </a:stretch>
        </p:blipFill>
        <p:spPr bwMode="auto">
          <a:xfrm>
            <a:off x="467544" y="188640"/>
            <a:ext cx="8136904" cy="6278677"/>
          </a:xfrm>
          <a:prstGeom prst="rect">
            <a:avLst/>
          </a:prstGeom>
          <a:noFill/>
          <a:ln w="9525">
            <a:noFill/>
            <a:miter lim="800000"/>
            <a:headEnd/>
            <a:tailEnd/>
          </a:ln>
        </p:spPr>
      </p:pic>
      <p:sp>
        <p:nvSpPr>
          <p:cNvPr id="4" name="3 Elipse"/>
          <p:cNvSpPr/>
          <p:nvPr/>
        </p:nvSpPr>
        <p:spPr bwMode="auto">
          <a:xfrm>
            <a:off x="4860032" y="2924944"/>
            <a:ext cx="1944216" cy="432048"/>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bg1"/>
              </a:solidFill>
              <a:effectLst/>
              <a:latin typeface="Times New Roman" charset="0"/>
            </a:endParaRPr>
          </a:p>
        </p:txBody>
      </p:sp>
      <p:sp>
        <p:nvSpPr>
          <p:cNvPr id="5" name="4 Elipse"/>
          <p:cNvSpPr/>
          <p:nvPr/>
        </p:nvSpPr>
        <p:spPr bwMode="auto">
          <a:xfrm>
            <a:off x="4932040" y="3645024"/>
            <a:ext cx="1944216" cy="432048"/>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bg1"/>
              </a:solidFill>
              <a:effectLst/>
              <a:latin typeface="Times New Roman"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p:cNvPicPr>
            <a:picLocks noChangeAspect="1" noChangeArrowheads="1"/>
          </p:cNvPicPr>
          <p:nvPr/>
        </p:nvPicPr>
        <p:blipFill>
          <a:blip r:embed="rId2" cstate="print"/>
          <a:srcRect l="18188" t="13120" r="40000" b="15481"/>
          <a:stretch>
            <a:fillRect/>
          </a:stretch>
        </p:blipFill>
        <p:spPr bwMode="auto">
          <a:xfrm>
            <a:off x="1368152" y="476672"/>
            <a:ext cx="6372200" cy="6120680"/>
          </a:xfrm>
          <a:prstGeom prst="rect">
            <a:avLst/>
          </a:prstGeom>
          <a:noFill/>
          <a:ln w="9525">
            <a:noFill/>
            <a:miter lim="800000"/>
            <a:headEnd/>
            <a:tailEnd/>
          </a:ln>
        </p:spPr>
      </p:pic>
      <p:sp>
        <p:nvSpPr>
          <p:cNvPr id="3" name="2 Elipse"/>
          <p:cNvSpPr/>
          <p:nvPr/>
        </p:nvSpPr>
        <p:spPr bwMode="auto">
          <a:xfrm>
            <a:off x="3131840" y="1124744"/>
            <a:ext cx="1944216" cy="432048"/>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bg1"/>
              </a:solidFill>
              <a:effectLst/>
              <a:latin typeface="Times New Roman" charset="0"/>
            </a:endParaRPr>
          </a:p>
        </p:txBody>
      </p:sp>
      <p:sp>
        <p:nvSpPr>
          <p:cNvPr id="4" name="3 Elipse"/>
          <p:cNvSpPr/>
          <p:nvPr/>
        </p:nvSpPr>
        <p:spPr bwMode="auto">
          <a:xfrm>
            <a:off x="5292080" y="2204864"/>
            <a:ext cx="2088232" cy="576064"/>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bg1"/>
              </a:solidFill>
              <a:effectLst/>
              <a:latin typeface="Times New Roman"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p:cNvPicPr>
            <a:picLocks noChangeAspect="1" noChangeArrowheads="1"/>
          </p:cNvPicPr>
          <p:nvPr/>
        </p:nvPicPr>
        <p:blipFill>
          <a:blip r:embed="rId2" cstate="print"/>
          <a:srcRect l="28583" t="9760" r="27475" b="5401"/>
          <a:stretch>
            <a:fillRect/>
          </a:stretch>
        </p:blipFill>
        <p:spPr bwMode="auto">
          <a:xfrm>
            <a:off x="683568" y="87984"/>
            <a:ext cx="6192688" cy="6725392"/>
          </a:xfrm>
          <a:prstGeom prst="rect">
            <a:avLst/>
          </a:prstGeom>
          <a:noFill/>
          <a:ln w="9525">
            <a:noFill/>
            <a:miter lim="800000"/>
            <a:headEnd/>
            <a:tailEnd/>
          </a:ln>
        </p:spPr>
      </p:pic>
      <p:sp>
        <p:nvSpPr>
          <p:cNvPr id="3" name="2 Elipse"/>
          <p:cNvSpPr/>
          <p:nvPr/>
        </p:nvSpPr>
        <p:spPr bwMode="auto">
          <a:xfrm>
            <a:off x="2771800" y="1052736"/>
            <a:ext cx="1944216" cy="432048"/>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bg1"/>
              </a:solidFill>
              <a:effectLst/>
              <a:latin typeface="Times New Roman" charset="0"/>
            </a:endParaRPr>
          </a:p>
        </p:txBody>
      </p:sp>
      <p:sp>
        <p:nvSpPr>
          <p:cNvPr id="4" name="3 Elipse"/>
          <p:cNvSpPr/>
          <p:nvPr/>
        </p:nvSpPr>
        <p:spPr bwMode="auto">
          <a:xfrm>
            <a:off x="395536" y="5805264"/>
            <a:ext cx="6120680" cy="720080"/>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bg1"/>
              </a:solidFill>
              <a:effectLst/>
              <a:latin typeface="Times New Roman" charset="0"/>
            </a:endParaRPr>
          </a:p>
        </p:txBody>
      </p:sp>
      <p:sp>
        <p:nvSpPr>
          <p:cNvPr id="5" name="4 Rectángulo"/>
          <p:cNvSpPr/>
          <p:nvPr/>
        </p:nvSpPr>
        <p:spPr>
          <a:xfrm>
            <a:off x="4355976" y="2996952"/>
            <a:ext cx="4536504" cy="2308324"/>
          </a:xfrm>
          <a:prstGeom prst="rect">
            <a:avLst/>
          </a:prstGeom>
          <a:solidFill>
            <a:schemeClr val="accent2">
              <a:lumMod val="20000"/>
              <a:lumOff val="80000"/>
            </a:schemeClr>
          </a:solidFill>
        </p:spPr>
        <p:txBody>
          <a:bodyPr wrap="square">
            <a:spAutoFit/>
          </a:bodyPr>
          <a:lstStyle/>
          <a:p>
            <a:pPr algn="just">
              <a:buFont typeface="Arial" pitchFamily="34" charset="0"/>
              <a:buChar char="•"/>
            </a:pPr>
            <a:r>
              <a:rPr lang="es-ES" sz="1600" dirty="0" smtClean="0">
                <a:solidFill>
                  <a:srgbClr val="002060"/>
                </a:solidFill>
                <a:latin typeface="Arial" pitchFamily="34" charset="0"/>
                <a:cs typeface="Arial" pitchFamily="34" charset="0"/>
              </a:rPr>
              <a:t>Tratamiento encefalopatía </a:t>
            </a:r>
            <a:r>
              <a:rPr lang="es-ES" sz="1600" dirty="0" err="1" smtClean="0">
                <a:solidFill>
                  <a:srgbClr val="002060"/>
                </a:solidFill>
                <a:latin typeface="Arial" pitchFamily="34" charset="0"/>
                <a:cs typeface="Arial" pitchFamily="34" charset="0"/>
              </a:rPr>
              <a:t>hiperamonémica</a:t>
            </a:r>
            <a:r>
              <a:rPr lang="es-ES" sz="1600" dirty="0" smtClean="0">
                <a:solidFill>
                  <a:srgbClr val="002060"/>
                </a:solidFill>
                <a:latin typeface="Arial" pitchFamily="34" charset="0"/>
                <a:cs typeface="Arial" pitchFamily="34" charset="0"/>
              </a:rPr>
              <a:t> y/o alteraciones hepáticas debidas a sobredosis/toxicidad por ácido </a:t>
            </a:r>
            <a:r>
              <a:rPr lang="es-ES" sz="1600" dirty="0" err="1" smtClean="0">
                <a:solidFill>
                  <a:srgbClr val="002060"/>
                </a:solidFill>
                <a:latin typeface="Arial" pitchFamily="34" charset="0"/>
                <a:cs typeface="Arial" pitchFamily="34" charset="0"/>
              </a:rPr>
              <a:t>valproico</a:t>
            </a:r>
            <a:r>
              <a:rPr lang="es-ES" sz="1600" dirty="0" smtClean="0">
                <a:solidFill>
                  <a:srgbClr val="002060"/>
                </a:solidFill>
                <a:latin typeface="Arial" pitchFamily="34" charset="0"/>
                <a:cs typeface="Arial" pitchFamily="34" charset="0"/>
              </a:rPr>
              <a:t>: 100 mg/kg/día divididas en 3-4 dosis</a:t>
            </a:r>
          </a:p>
          <a:p>
            <a:pPr algn="just">
              <a:buFont typeface="Arial" pitchFamily="34" charset="0"/>
              <a:buChar char="•"/>
            </a:pPr>
            <a:endParaRPr lang="es-ES" sz="1600" dirty="0" smtClean="0">
              <a:solidFill>
                <a:srgbClr val="002060"/>
              </a:solidFill>
              <a:latin typeface="Arial" pitchFamily="34" charset="0"/>
              <a:cs typeface="Arial" pitchFamily="34" charset="0"/>
            </a:endParaRPr>
          </a:p>
          <a:p>
            <a:pPr algn="just">
              <a:buFont typeface="Arial" pitchFamily="34" charset="0"/>
              <a:buChar char="•"/>
            </a:pPr>
            <a:r>
              <a:rPr lang="es-ES" sz="1600" dirty="0" smtClean="0">
                <a:solidFill>
                  <a:srgbClr val="002060"/>
                </a:solidFill>
                <a:latin typeface="Arial" pitchFamily="34" charset="0"/>
                <a:cs typeface="Arial" pitchFamily="34" charset="0"/>
              </a:rPr>
              <a:t>Tratamiento profiláctico en pacientes que reciben ácido </a:t>
            </a:r>
            <a:r>
              <a:rPr lang="es-ES" sz="1600" dirty="0" err="1" smtClean="0">
                <a:solidFill>
                  <a:srgbClr val="002060"/>
                </a:solidFill>
                <a:latin typeface="Arial" pitchFamily="34" charset="0"/>
                <a:cs typeface="Arial" pitchFamily="34" charset="0"/>
              </a:rPr>
              <a:t>valproico</a:t>
            </a:r>
            <a:r>
              <a:rPr lang="es-ES" sz="1600" dirty="0" smtClean="0">
                <a:solidFill>
                  <a:srgbClr val="002060"/>
                </a:solidFill>
                <a:latin typeface="Arial" pitchFamily="34" charset="0"/>
                <a:cs typeface="Arial" pitchFamily="34" charset="0"/>
              </a:rPr>
              <a:t> con riesgo incrementado de </a:t>
            </a:r>
            <a:r>
              <a:rPr lang="es-ES" sz="1600" dirty="0" err="1" smtClean="0">
                <a:solidFill>
                  <a:srgbClr val="002060"/>
                </a:solidFill>
                <a:latin typeface="Arial" pitchFamily="34" charset="0"/>
                <a:cs typeface="Arial" pitchFamily="34" charset="0"/>
              </a:rPr>
              <a:t>hepatotoxicidad</a:t>
            </a:r>
            <a:r>
              <a:rPr lang="es-ES" sz="1600" dirty="0" smtClean="0">
                <a:solidFill>
                  <a:srgbClr val="002060"/>
                </a:solidFill>
                <a:latin typeface="Arial" pitchFamily="34" charset="0"/>
                <a:cs typeface="Arial" pitchFamily="34" charset="0"/>
              </a:rPr>
              <a:t>: 50-100 mg/kg/día repartido en 2 ó 3 tomas.</a:t>
            </a:r>
            <a:endParaRPr lang="es-ES" sz="1600"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71600" y="3861048"/>
            <a:ext cx="2238794" cy="2376264"/>
          </a:xfrm>
          <a:prstGeom prst="rect">
            <a:avLst/>
          </a:prstGeom>
          <a:scene3d>
            <a:camera prst="orthographicFront"/>
            <a:lightRig rig="threePt" dir="t"/>
          </a:scene3d>
          <a:sp3d prstMaterial="matte">
            <a:bevelT/>
          </a:sp3d>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Resultado de imagen de carbon monoxide poisoni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6124" y="1124744"/>
            <a:ext cx="8203768" cy="468052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1 Rectángulo"/>
          <p:cNvSpPr/>
          <p:nvPr/>
        </p:nvSpPr>
        <p:spPr bwMode="auto">
          <a:xfrm>
            <a:off x="323528" y="1340768"/>
            <a:ext cx="2376264" cy="2880320"/>
          </a:xfrm>
          <a:prstGeom prst="rect">
            <a:avLst/>
          </a:prstGeom>
          <a:solidFill>
            <a:srgbClr val="CEE0FE"/>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bg1"/>
              </a:solidFill>
              <a:effectLst/>
              <a:latin typeface="Times New Roman" charset="0"/>
            </a:endParaRPr>
          </a:p>
        </p:txBody>
      </p:sp>
    </p:spTree>
    <p:extLst>
      <p:ext uri="{BB962C8B-B14F-4D97-AF65-F5344CB8AC3E}">
        <p14:creationId xmlns="" xmlns:p14="http://schemas.microsoft.com/office/powerpoint/2010/main" val="28862063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Line 1026"/>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32771" name="Text Box 1027"/>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a:solidFill>
                  <a:srgbClr val="008000"/>
                </a:solidFill>
                <a:latin typeface="Arial" charset="0"/>
                <a:sym typeface="Symbol" pitchFamily="18" charset="2"/>
              </a:rPr>
              <a:t>Intoxicación por humo</a:t>
            </a:r>
            <a:endParaRPr lang="en-GB" b="1" i="1">
              <a:solidFill>
                <a:srgbClr val="008000"/>
              </a:solidFill>
              <a:latin typeface="Arial" charset="0"/>
            </a:endParaRPr>
          </a:p>
        </p:txBody>
      </p:sp>
      <p:sp>
        <p:nvSpPr>
          <p:cNvPr id="32772" name="Text Box 1028"/>
          <p:cNvSpPr txBox="1">
            <a:spLocks noChangeArrowheads="1"/>
          </p:cNvSpPr>
          <p:nvPr/>
        </p:nvSpPr>
        <p:spPr bwMode="auto">
          <a:xfrm>
            <a:off x="324272" y="981075"/>
            <a:ext cx="1295400" cy="560388"/>
          </a:xfrm>
          <a:prstGeom prst="rect">
            <a:avLst/>
          </a:prstGeom>
          <a:noFill/>
          <a:ln w="9525">
            <a:noFill/>
            <a:miter lim="800000"/>
            <a:headEnd/>
            <a:tailEnd/>
          </a:ln>
        </p:spPr>
        <p:txBody>
          <a:bodyPr lIns="90000" tIns="46800" rIns="90000" bIns="46800">
            <a:spAutoFit/>
          </a:bodyPr>
          <a:lstStyle/>
          <a:p>
            <a:pPr marL="174625" algn="l" eaLnBrk="1" hangingPunct="1">
              <a:lnSpc>
                <a:spcPct val="140000"/>
              </a:lnSpc>
              <a:spcBef>
                <a:spcPts val="450"/>
              </a:spcBef>
              <a:buClr>
                <a:srgbClr val="000066"/>
              </a:buClr>
              <a:buSzPct val="100000"/>
              <a:buFont typeface="Verdana" pitchFamily="34" charset="0"/>
              <a:buNone/>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200" b="1" dirty="0">
                <a:solidFill>
                  <a:srgbClr val="000066"/>
                </a:solidFill>
                <a:latin typeface="Arial" charset="0"/>
                <a:sym typeface="Symbol" pitchFamily="18" charset="2"/>
              </a:rPr>
              <a:t>HUMO</a:t>
            </a:r>
          </a:p>
        </p:txBody>
      </p:sp>
      <p:sp>
        <p:nvSpPr>
          <p:cNvPr id="32773" name="Text Box 1029"/>
          <p:cNvSpPr txBox="1">
            <a:spLocks noChangeArrowheads="1"/>
          </p:cNvSpPr>
          <p:nvPr/>
        </p:nvSpPr>
        <p:spPr bwMode="auto">
          <a:xfrm>
            <a:off x="323528" y="1484784"/>
            <a:ext cx="6096000" cy="1487488"/>
          </a:xfrm>
          <a:prstGeom prst="rect">
            <a:avLst/>
          </a:prstGeom>
          <a:noFill/>
          <a:ln w="9525">
            <a:noFill/>
            <a:miter lim="800000"/>
            <a:headEnd/>
            <a:tailEnd/>
          </a:ln>
        </p:spPr>
        <p:txBody>
          <a:bodyPr lIns="90000" tIns="46800" rIns="90000" bIns="46800">
            <a:spAutoFit/>
          </a:bodyPr>
          <a:lstStyle/>
          <a:p>
            <a:pPr marL="174625" algn="l" eaLnBrk="1" hangingPunct="1">
              <a:lnSpc>
                <a:spcPct val="140000"/>
              </a:lnSpc>
              <a:spcBef>
                <a:spcPts val="450"/>
              </a:spcBef>
              <a:buClr>
                <a:srgbClr val="000066"/>
              </a:buClr>
              <a:buSzPct val="100000"/>
              <a:buFontTx/>
              <a:buChar char="-"/>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a:solidFill>
                  <a:srgbClr val="000066"/>
                </a:solidFill>
                <a:latin typeface="Arial" charset="0"/>
                <a:sym typeface="Symbol" pitchFamily="18" charset="2"/>
              </a:rPr>
              <a:t> Vapor de agua</a:t>
            </a:r>
          </a:p>
          <a:p>
            <a:pPr marL="174625" algn="l" eaLnBrk="1" hangingPunct="1">
              <a:lnSpc>
                <a:spcPct val="140000"/>
              </a:lnSpc>
              <a:spcBef>
                <a:spcPts val="450"/>
              </a:spcBef>
              <a:buClr>
                <a:srgbClr val="000066"/>
              </a:buClr>
              <a:buSzPct val="100000"/>
              <a:buFontTx/>
              <a:buChar char="-"/>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a:solidFill>
                  <a:srgbClr val="000066"/>
                </a:solidFill>
                <a:latin typeface="Arial" charset="0"/>
                <a:sym typeface="Symbol" pitchFamily="18" charset="2"/>
              </a:rPr>
              <a:t> Partículas sólidas (hollín, metales en suspensión)</a:t>
            </a:r>
          </a:p>
          <a:p>
            <a:pPr marL="174625" algn="l" eaLnBrk="1" hangingPunct="1">
              <a:lnSpc>
                <a:spcPct val="140000"/>
              </a:lnSpc>
              <a:spcBef>
                <a:spcPts val="450"/>
              </a:spcBef>
              <a:buClr>
                <a:srgbClr val="000066"/>
              </a:buClr>
              <a:buSzPct val="100000"/>
              <a:buFontTx/>
              <a:buChar char="-"/>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a:solidFill>
                  <a:srgbClr val="000066"/>
                </a:solidFill>
                <a:latin typeface="Arial" charset="0"/>
                <a:sym typeface="Symbol" pitchFamily="18" charset="2"/>
              </a:rPr>
              <a:t> Gases:     </a:t>
            </a:r>
            <a:r>
              <a:rPr lang="en-GB" sz="2000" b="1">
                <a:solidFill>
                  <a:srgbClr val="000066"/>
                </a:solidFill>
                <a:latin typeface="Arial" charset="0"/>
                <a:sym typeface="Symbol" pitchFamily="18" charset="2"/>
              </a:rPr>
              <a:t>CO</a:t>
            </a:r>
            <a:r>
              <a:rPr lang="en-GB" sz="2000">
                <a:solidFill>
                  <a:srgbClr val="000066"/>
                </a:solidFill>
                <a:latin typeface="Arial" charset="0"/>
                <a:sym typeface="Symbol" pitchFamily="18" charset="2"/>
              </a:rPr>
              <a:t>    y    </a:t>
            </a:r>
            <a:r>
              <a:rPr lang="en-GB" sz="2000" b="1">
                <a:solidFill>
                  <a:srgbClr val="000066"/>
                </a:solidFill>
                <a:latin typeface="Arial" charset="0"/>
                <a:sym typeface="Symbol" pitchFamily="18" charset="2"/>
              </a:rPr>
              <a:t>CIANURO</a:t>
            </a:r>
          </a:p>
        </p:txBody>
      </p:sp>
      <p:pic>
        <p:nvPicPr>
          <p:cNvPr id="32774" name="Picture 1036" descr="humo"/>
          <p:cNvPicPr>
            <a:picLocks noChangeAspect="1" noChangeArrowheads="1"/>
          </p:cNvPicPr>
          <p:nvPr/>
        </p:nvPicPr>
        <p:blipFill>
          <a:blip r:embed="rId3" cstate="print"/>
          <a:srcRect/>
          <a:stretch>
            <a:fillRect/>
          </a:stretch>
        </p:blipFill>
        <p:spPr bwMode="auto">
          <a:xfrm>
            <a:off x="6588125" y="866775"/>
            <a:ext cx="2057400" cy="2057400"/>
          </a:xfrm>
          <a:prstGeom prst="rect">
            <a:avLst/>
          </a:prstGeom>
          <a:noFill/>
          <a:ln w="9525">
            <a:noFill/>
            <a:miter lim="800000"/>
            <a:headEnd/>
            <a:tailEnd/>
          </a:ln>
        </p:spPr>
      </p:pic>
      <p:sp>
        <p:nvSpPr>
          <p:cNvPr id="490509" name="Rectangle 1037"/>
          <p:cNvSpPr>
            <a:spLocks noChangeArrowheads="1"/>
          </p:cNvSpPr>
          <p:nvPr/>
        </p:nvSpPr>
        <p:spPr bwMode="auto">
          <a:xfrm>
            <a:off x="275146" y="3877023"/>
            <a:ext cx="2971800" cy="1006475"/>
          </a:xfrm>
          <a:prstGeom prst="rect">
            <a:avLst/>
          </a:prstGeom>
          <a:noFill/>
          <a:ln w="50800">
            <a:noFill/>
            <a:miter lim="800000"/>
            <a:headEnd/>
            <a:tailEnd/>
          </a:ln>
        </p:spPr>
        <p:txBody>
          <a:bodyPr>
            <a:spAutoFit/>
          </a:bodyPr>
          <a:lstStyle/>
          <a:p>
            <a:r>
              <a:rPr lang="en-GB" sz="2000" dirty="0">
                <a:solidFill>
                  <a:srgbClr val="000066"/>
                </a:solidFill>
                <a:latin typeface="Arial" charset="0"/>
                <a:sym typeface="Wingdings" pitchFamily="2" charset="2"/>
              </a:rPr>
              <a:t>se </a:t>
            </a:r>
            <a:r>
              <a:rPr lang="en-GB" sz="2000" dirty="0" err="1">
                <a:solidFill>
                  <a:srgbClr val="000066"/>
                </a:solidFill>
                <a:latin typeface="Arial" charset="0"/>
                <a:sym typeface="Wingdings" pitchFamily="2" charset="2"/>
              </a:rPr>
              <a:t>une</a:t>
            </a:r>
            <a:r>
              <a:rPr lang="en-GB" sz="2000" dirty="0">
                <a:solidFill>
                  <a:srgbClr val="000066"/>
                </a:solidFill>
                <a:latin typeface="Arial" charset="0"/>
                <a:sym typeface="Wingdings" pitchFamily="2" charset="2"/>
              </a:rPr>
              <a:t> a la </a:t>
            </a:r>
            <a:r>
              <a:rPr lang="en-GB" sz="2000" dirty="0" err="1">
                <a:solidFill>
                  <a:srgbClr val="000066"/>
                </a:solidFill>
                <a:latin typeface="Arial" charset="0"/>
                <a:sym typeface="Wingdings" pitchFamily="2" charset="2"/>
              </a:rPr>
              <a:t>Hb</a:t>
            </a:r>
            <a:r>
              <a:rPr lang="en-GB" sz="2000" dirty="0">
                <a:solidFill>
                  <a:srgbClr val="000066"/>
                </a:solidFill>
                <a:latin typeface="Arial" charset="0"/>
                <a:sym typeface="Wingdings" pitchFamily="2" charset="2"/>
              </a:rPr>
              <a:t> </a:t>
            </a:r>
            <a:r>
              <a:rPr lang="en-GB" sz="2000" dirty="0" err="1">
                <a:solidFill>
                  <a:srgbClr val="000066"/>
                </a:solidFill>
                <a:latin typeface="Arial" charset="0"/>
                <a:sym typeface="Wingdings" pitchFamily="2" charset="2"/>
              </a:rPr>
              <a:t>formando</a:t>
            </a:r>
            <a:r>
              <a:rPr lang="en-GB" sz="2000" dirty="0">
                <a:solidFill>
                  <a:srgbClr val="000066"/>
                </a:solidFill>
                <a:latin typeface="Arial" charset="0"/>
                <a:sym typeface="Wingdings" pitchFamily="2" charset="2"/>
              </a:rPr>
              <a:t> </a:t>
            </a:r>
            <a:r>
              <a:rPr lang="en-GB" sz="2000" dirty="0" err="1">
                <a:solidFill>
                  <a:srgbClr val="000066"/>
                </a:solidFill>
                <a:latin typeface="Arial" charset="0"/>
                <a:sym typeface="Wingdings" pitchFamily="2" charset="2"/>
              </a:rPr>
              <a:t>carboxihemoglobina</a:t>
            </a:r>
            <a:r>
              <a:rPr lang="en-GB" sz="2000" dirty="0">
                <a:solidFill>
                  <a:srgbClr val="000066"/>
                </a:solidFill>
                <a:latin typeface="Arial" charset="0"/>
                <a:sym typeface="Wingdings" pitchFamily="2" charset="2"/>
              </a:rPr>
              <a:t>      </a:t>
            </a:r>
            <a:r>
              <a:rPr lang="en-GB" sz="1800" dirty="0">
                <a:solidFill>
                  <a:srgbClr val="000066"/>
                </a:solidFill>
                <a:latin typeface="Arial" charset="0"/>
                <a:sym typeface="Wingdings" pitchFamily="2" charset="2"/>
              </a:rPr>
              <a:t>no </a:t>
            </a:r>
            <a:r>
              <a:rPr lang="en-GB" sz="1800" dirty="0" err="1">
                <a:solidFill>
                  <a:srgbClr val="000066"/>
                </a:solidFill>
                <a:latin typeface="Arial" charset="0"/>
                <a:sym typeface="Wingdings" pitchFamily="2" charset="2"/>
              </a:rPr>
              <a:t>transporta</a:t>
            </a:r>
            <a:r>
              <a:rPr lang="en-GB" sz="1800" dirty="0">
                <a:solidFill>
                  <a:srgbClr val="000066"/>
                </a:solidFill>
                <a:latin typeface="Arial" charset="0"/>
                <a:sym typeface="Wingdings" pitchFamily="2" charset="2"/>
              </a:rPr>
              <a:t> O</a:t>
            </a:r>
            <a:r>
              <a:rPr lang="en-GB" sz="1800" baseline="-25000" dirty="0">
                <a:solidFill>
                  <a:srgbClr val="000066"/>
                </a:solidFill>
                <a:latin typeface="Arial" charset="0"/>
                <a:sym typeface="Wingdings" pitchFamily="2" charset="2"/>
              </a:rPr>
              <a:t>2</a:t>
            </a:r>
            <a:endParaRPr lang="en-GB" sz="1800" dirty="0">
              <a:solidFill>
                <a:srgbClr val="000066"/>
              </a:solidFill>
              <a:latin typeface="Arial" charset="0"/>
              <a:sym typeface="Wingdings" pitchFamily="2" charset="2"/>
            </a:endParaRPr>
          </a:p>
        </p:txBody>
      </p:sp>
      <p:sp>
        <p:nvSpPr>
          <p:cNvPr id="32776" name="AutoShape 1039"/>
          <p:cNvSpPr>
            <a:spLocks noChangeArrowheads="1"/>
          </p:cNvSpPr>
          <p:nvPr/>
        </p:nvSpPr>
        <p:spPr bwMode="auto">
          <a:xfrm rot="1669106">
            <a:off x="1532446" y="2981499"/>
            <a:ext cx="457200" cy="838200"/>
          </a:xfrm>
          <a:prstGeom prst="downArrow">
            <a:avLst>
              <a:gd name="adj1" fmla="val 50000"/>
              <a:gd name="adj2" fmla="val 45833"/>
            </a:avLst>
          </a:prstGeom>
          <a:solidFill>
            <a:srgbClr val="DCFFB9"/>
          </a:solidFill>
          <a:ln w="50800">
            <a:solidFill>
              <a:srgbClr val="669900"/>
            </a:solidFill>
            <a:miter lim="800000"/>
            <a:headEnd/>
            <a:tailEnd/>
          </a:ln>
        </p:spPr>
        <p:txBody>
          <a:bodyPr wrap="none" anchor="ctr"/>
          <a:lstStyle/>
          <a:p>
            <a:endParaRPr lang="es-ES"/>
          </a:p>
        </p:txBody>
      </p:sp>
      <p:sp>
        <p:nvSpPr>
          <p:cNvPr id="490512" name="Rectangle 1040"/>
          <p:cNvSpPr>
            <a:spLocks noChangeArrowheads="1"/>
          </p:cNvSpPr>
          <p:nvPr/>
        </p:nvSpPr>
        <p:spPr bwMode="auto">
          <a:xfrm>
            <a:off x="5148064" y="3349396"/>
            <a:ext cx="2286000" cy="701675"/>
          </a:xfrm>
          <a:prstGeom prst="rect">
            <a:avLst/>
          </a:prstGeom>
          <a:noFill/>
          <a:ln w="50800">
            <a:noFill/>
            <a:miter lim="800000"/>
            <a:headEnd/>
            <a:tailEnd/>
          </a:ln>
        </p:spPr>
        <p:txBody>
          <a:bodyPr>
            <a:spAutoFit/>
          </a:bodyPr>
          <a:lstStyle/>
          <a:p>
            <a:pPr algn="l"/>
            <a:r>
              <a:rPr lang="en-GB" sz="2000" dirty="0" err="1">
                <a:solidFill>
                  <a:srgbClr val="000066"/>
                </a:solidFill>
                <a:latin typeface="Arial" charset="0"/>
                <a:sym typeface="Wingdings" pitchFamily="2" charset="2"/>
              </a:rPr>
              <a:t>bloquea</a:t>
            </a:r>
            <a:r>
              <a:rPr lang="en-GB" sz="2000" dirty="0">
                <a:solidFill>
                  <a:srgbClr val="000066"/>
                </a:solidFill>
                <a:latin typeface="Arial" charset="0"/>
                <a:sym typeface="Wingdings" pitchFamily="2" charset="2"/>
              </a:rPr>
              <a:t> la </a:t>
            </a:r>
            <a:r>
              <a:rPr lang="en-GB" sz="2000" dirty="0" err="1">
                <a:solidFill>
                  <a:srgbClr val="000066"/>
                </a:solidFill>
                <a:latin typeface="Arial" charset="0"/>
                <a:sym typeface="Wingdings" pitchFamily="2" charset="2"/>
              </a:rPr>
              <a:t>cadena</a:t>
            </a:r>
            <a:r>
              <a:rPr lang="en-GB" sz="2000" dirty="0">
                <a:solidFill>
                  <a:srgbClr val="000066"/>
                </a:solidFill>
                <a:latin typeface="Arial" charset="0"/>
                <a:sym typeface="Wingdings" pitchFamily="2" charset="2"/>
              </a:rPr>
              <a:t> </a:t>
            </a:r>
            <a:r>
              <a:rPr lang="en-GB" sz="2000" dirty="0" err="1">
                <a:solidFill>
                  <a:srgbClr val="000066"/>
                </a:solidFill>
                <a:latin typeface="Arial" charset="0"/>
                <a:sym typeface="Wingdings" pitchFamily="2" charset="2"/>
              </a:rPr>
              <a:t>respiratoria</a:t>
            </a:r>
            <a:r>
              <a:rPr lang="en-GB" sz="2000" dirty="0">
                <a:solidFill>
                  <a:srgbClr val="000066"/>
                </a:solidFill>
                <a:latin typeface="Arial" charset="0"/>
                <a:sym typeface="Wingdings" pitchFamily="2" charset="2"/>
              </a:rPr>
              <a:t> </a:t>
            </a:r>
            <a:r>
              <a:rPr lang="en-GB" sz="2000" dirty="0" err="1">
                <a:solidFill>
                  <a:srgbClr val="000066"/>
                </a:solidFill>
                <a:latin typeface="Arial" charset="0"/>
                <a:sym typeface="Wingdings" pitchFamily="2" charset="2"/>
              </a:rPr>
              <a:t>celular</a:t>
            </a:r>
            <a:endParaRPr lang="es-ES" sz="2000" dirty="0">
              <a:solidFill>
                <a:srgbClr val="000066"/>
              </a:solidFill>
              <a:latin typeface="Arial" charset="0"/>
              <a:sym typeface="Wingdings" pitchFamily="2" charset="2"/>
            </a:endParaRPr>
          </a:p>
        </p:txBody>
      </p:sp>
      <p:sp>
        <p:nvSpPr>
          <p:cNvPr id="32778" name="AutoShape 1041"/>
          <p:cNvSpPr>
            <a:spLocks noChangeArrowheads="1"/>
          </p:cNvSpPr>
          <p:nvPr/>
        </p:nvSpPr>
        <p:spPr bwMode="auto">
          <a:xfrm rot="18608252">
            <a:off x="4375998" y="2836207"/>
            <a:ext cx="457200" cy="838200"/>
          </a:xfrm>
          <a:prstGeom prst="downArrow">
            <a:avLst>
              <a:gd name="adj1" fmla="val 50000"/>
              <a:gd name="adj2" fmla="val 45833"/>
            </a:avLst>
          </a:prstGeom>
          <a:solidFill>
            <a:srgbClr val="DCFFB9"/>
          </a:solidFill>
          <a:ln w="50800">
            <a:solidFill>
              <a:srgbClr val="669900"/>
            </a:solidFill>
            <a:miter lim="800000"/>
            <a:headEnd/>
            <a:tailEnd/>
          </a:ln>
        </p:spPr>
        <p:txBody>
          <a:bodyPr wrap="none" anchor="ctr"/>
          <a:lstStyle/>
          <a:p>
            <a:endParaRPr lang="es-ES"/>
          </a:p>
        </p:txBody>
      </p:sp>
      <p:sp>
        <p:nvSpPr>
          <p:cNvPr id="12" name="Rectangle 40"/>
          <p:cNvSpPr>
            <a:spLocks noChangeArrowheads="1"/>
          </p:cNvSpPr>
          <p:nvPr/>
        </p:nvSpPr>
        <p:spPr bwMode="auto">
          <a:xfrm>
            <a:off x="4572000" y="4855901"/>
            <a:ext cx="3121490" cy="707886"/>
          </a:xfrm>
          <a:prstGeom prst="rect">
            <a:avLst/>
          </a:prstGeom>
          <a:solidFill>
            <a:srgbClr val="DCFFB9"/>
          </a:solidFill>
          <a:ln w="12700">
            <a:solidFill>
              <a:srgbClr val="000066"/>
            </a:solidFill>
            <a:miter lim="800000"/>
            <a:headEnd/>
            <a:tailEnd/>
          </a:ln>
          <a:effectLst/>
        </p:spPr>
        <p:txBody>
          <a:bodyPr wrap="square">
            <a:spAutoFit/>
          </a:bodyPr>
          <a:lstStyle/>
          <a:p>
            <a:r>
              <a:rPr lang="en-GB" sz="2000" dirty="0" err="1">
                <a:solidFill>
                  <a:srgbClr val="000066"/>
                </a:solidFill>
                <a:latin typeface="Arial" charset="0"/>
                <a:sym typeface="Symbol" pitchFamily="18" charset="2"/>
              </a:rPr>
              <a:t>Tratamiento</a:t>
            </a:r>
            <a:r>
              <a:rPr lang="en-GB" sz="2000" dirty="0">
                <a:solidFill>
                  <a:srgbClr val="000066"/>
                </a:solidFill>
                <a:latin typeface="Arial" charset="0"/>
                <a:sym typeface="Symbol" pitchFamily="18" charset="2"/>
              </a:rPr>
              <a:t>: </a:t>
            </a:r>
            <a:r>
              <a:rPr lang="en-GB" sz="2000" b="1" dirty="0">
                <a:solidFill>
                  <a:srgbClr val="000066"/>
                </a:solidFill>
                <a:latin typeface="Arial" charset="0"/>
                <a:sym typeface="Symbol" pitchFamily="18" charset="2"/>
              </a:rPr>
              <a:t>OXIGENO… </a:t>
            </a:r>
          </a:p>
          <a:p>
            <a:r>
              <a:rPr lang="en-GB" sz="2000" dirty="0">
                <a:solidFill>
                  <a:srgbClr val="000066"/>
                </a:solidFill>
                <a:effectLst>
                  <a:outerShdw blurRad="38100" dist="38100" dir="2700000" algn="tl">
                    <a:srgbClr val="000000"/>
                  </a:outerShdw>
                </a:effectLst>
                <a:latin typeface="Arial" charset="0"/>
                <a:sym typeface="Symbol" pitchFamily="18" charset="2"/>
              </a:rPr>
              <a:t>¿ </a:t>
            </a:r>
            <a:r>
              <a:rPr lang="en-GB" sz="2000" dirty="0" err="1">
                <a:solidFill>
                  <a:srgbClr val="000066"/>
                </a:solidFill>
                <a:effectLst>
                  <a:outerShdw blurRad="38100" dist="38100" dir="2700000" algn="tl">
                    <a:srgbClr val="000000"/>
                  </a:outerShdw>
                </a:effectLst>
                <a:latin typeface="Arial" charset="0"/>
                <a:sym typeface="Symbol" pitchFamily="18" charset="2"/>
              </a:rPr>
              <a:t>Existen</a:t>
            </a:r>
            <a:r>
              <a:rPr lang="en-GB" sz="2000" dirty="0">
                <a:solidFill>
                  <a:srgbClr val="000066"/>
                </a:solidFill>
                <a:effectLst>
                  <a:outerShdw blurRad="38100" dist="38100" dir="2700000" algn="tl">
                    <a:srgbClr val="000000"/>
                  </a:outerShdw>
                </a:effectLst>
                <a:latin typeface="Arial" charset="0"/>
                <a:sym typeface="Symbol" pitchFamily="18" charset="2"/>
              </a:rPr>
              <a:t> </a:t>
            </a:r>
            <a:r>
              <a:rPr lang="en-GB" sz="2000" dirty="0" err="1">
                <a:solidFill>
                  <a:srgbClr val="000066"/>
                </a:solidFill>
                <a:effectLst>
                  <a:outerShdw blurRad="38100" dist="38100" dir="2700000" algn="tl">
                    <a:srgbClr val="000000"/>
                  </a:outerShdw>
                </a:effectLst>
                <a:latin typeface="Arial" charset="0"/>
                <a:sym typeface="Symbol" pitchFamily="18" charset="2"/>
              </a:rPr>
              <a:t>antídotos</a:t>
            </a:r>
            <a:r>
              <a:rPr lang="en-GB" sz="2000" dirty="0">
                <a:solidFill>
                  <a:srgbClr val="000066"/>
                </a:solidFill>
                <a:effectLst>
                  <a:outerShdw blurRad="38100" dist="38100" dir="2700000" algn="tl">
                    <a:srgbClr val="000000"/>
                  </a:outerShdw>
                </a:effectLst>
                <a:latin typeface="Arial" charset="0"/>
                <a:sym typeface="Symbol" pitchFamily="18" charset="2"/>
              </a:rPr>
              <a:t> </a:t>
            </a:r>
            <a:r>
              <a:rPr lang="en-GB" sz="2000" dirty="0" smtClean="0">
                <a:solidFill>
                  <a:srgbClr val="000066"/>
                </a:solidFill>
                <a:effectLst>
                  <a:outerShdw blurRad="38100" dist="38100" dir="2700000" algn="tl">
                    <a:srgbClr val="000000"/>
                  </a:outerShdw>
                </a:effectLst>
                <a:latin typeface="Arial" charset="0"/>
                <a:sym typeface="Symbol" pitchFamily="18" charset="2"/>
              </a:rPr>
              <a:t>?</a:t>
            </a:r>
            <a:endParaRPr lang="es-ES" sz="2000" b="1" dirty="0">
              <a:solidFill>
                <a:srgbClr val="000066"/>
              </a:solidFill>
              <a:effectLst>
                <a:outerShdw blurRad="38100" dist="38100" dir="2700000" algn="tl">
                  <a:srgbClr val="000000"/>
                </a:outerShdw>
              </a:effectLst>
              <a:latin typeface="Arial" charset="0"/>
              <a:sym typeface="Symbol" pitchFamily="18" charset="2"/>
            </a:endParaRPr>
          </a:p>
        </p:txBody>
      </p:sp>
    </p:spTree>
    <p:extLst>
      <p:ext uri="{BB962C8B-B14F-4D97-AF65-F5344CB8AC3E}">
        <p14:creationId xmlns="" xmlns:p14="http://schemas.microsoft.com/office/powerpoint/2010/main" val="1506418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0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05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9" grpId="0" autoUpdateAnimBg="0"/>
      <p:bldP spid="490512"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Line 1026"/>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34819" name="Text Box 1028"/>
          <p:cNvSpPr txBox="1">
            <a:spLocks noChangeArrowheads="1"/>
          </p:cNvSpPr>
          <p:nvPr/>
        </p:nvSpPr>
        <p:spPr bwMode="auto">
          <a:xfrm>
            <a:off x="239713" y="914400"/>
            <a:ext cx="3396183" cy="1515416"/>
          </a:xfrm>
          <a:prstGeom prst="rect">
            <a:avLst/>
          </a:prstGeom>
          <a:noFill/>
          <a:ln w="9525">
            <a:noFill/>
            <a:miter lim="800000"/>
            <a:headEnd/>
            <a:tailEnd/>
          </a:ln>
        </p:spPr>
        <p:txBody>
          <a:bodyPr wrap="square" lIns="90000" tIns="46800" rIns="90000" bIns="46800">
            <a:spAutoFit/>
          </a:bodyPr>
          <a:lstStyle/>
          <a:p>
            <a:pPr marL="174625" eaLnBrk="1" hangingPunct="1">
              <a:lnSpc>
                <a:spcPct val="140000"/>
              </a:lnSpc>
              <a:spcBef>
                <a:spcPts val="450"/>
              </a:spcBef>
              <a:buClr>
                <a:srgbClr val="000066"/>
              </a:buClr>
              <a:buSzPct val="100000"/>
              <a:buFontTx/>
              <a:buChar char="•"/>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b="1" dirty="0">
                <a:solidFill>
                  <a:srgbClr val="000066"/>
                </a:solidFill>
                <a:latin typeface="Arial" charset="0"/>
                <a:sym typeface="Symbol" pitchFamily="18" charset="2"/>
              </a:rPr>
              <a:t> Kit </a:t>
            </a:r>
            <a:r>
              <a:rPr lang="en-GB" sz="2000" b="1" dirty="0" err="1">
                <a:solidFill>
                  <a:srgbClr val="000066"/>
                </a:solidFill>
                <a:latin typeface="Arial" charset="0"/>
                <a:sym typeface="Symbol" pitchFamily="18" charset="2"/>
              </a:rPr>
              <a:t>antídoto</a:t>
            </a:r>
            <a:r>
              <a:rPr lang="en-GB" sz="2000" b="1" dirty="0">
                <a:solidFill>
                  <a:srgbClr val="000066"/>
                </a:solidFill>
                <a:latin typeface="Arial" charset="0"/>
                <a:sym typeface="Symbol" pitchFamily="18" charset="2"/>
              </a:rPr>
              <a:t> </a:t>
            </a:r>
            <a:r>
              <a:rPr lang="en-GB" sz="2000" b="1" dirty="0" err="1">
                <a:solidFill>
                  <a:srgbClr val="000066"/>
                </a:solidFill>
                <a:latin typeface="Arial" charset="0"/>
                <a:sym typeface="Symbol" pitchFamily="18" charset="2"/>
              </a:rPr>
              <a:t>cianuro</a:t>
            </a:r>
            <a:r>
              <a:rPr lang="en-GB" sz="2000" b="1" dirty="0">
                <a:solidFill>
                  <a:srgbClr val="000066"/>
                </a:solidFill>
                <a:latin typeface="Arial" charset="0"/>
                <a:sym typeface="Symbol" pitchFamily="18" charset="2"/>
              </a:rPr>
              <a:t>  </a:t>
            </a:r>
            <a:endParaRPr lang="en-GB" sz="2000" b="1" dirty="0" smtClean="0">
              <a:solidFill>
                <a:srgbClr val="000066"/>
              </a:solidFill>
              <a:latin typeface="Arial" charset="0"/>
              <a:sym typeface="Symbol" pitchFamily="18" charset="2"/>
            </a:endParaRPr>
          </a:p>
          <a:p>
            <a:pPr marL="174625" eaLnBrk="1" hangingPunct="1">
              <a:lnSpc>
                <a:spcPct val="140000"/>
              </a:lnSpc>
              <a:spcBef>
                <a:spcPts val="450"/>
              </a:spcBef>
              <a:buClr>
                <a:srgbClr val="000066"/>
              </a:buClr>
              <a:buSzPct val="100000"/>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b="1" dirty="0" smtClean="0">
                <a:solidFill>
                  <a:srgbClr val="000066"/>
                </a:solidFill>
                <a:latin typeface="Arial" charset="0"/>
                <a:sym typeface="Symbol" pitchFamily="18" charset="2"/>
              </a:rPr>
              <a:t>(</a:t>
            </a:r>
            <a:r>
              <a:rPr lang="en-GB" sz="2000" b="1" dirty="0">
                <a:solidFill>
                  <a:srgbClr val="000066"/>
                </a:solidFill>
                <a:latin typeface="Arial" charset="0"/>
                <a:sym typeface="Symbol" pitchFamily="18" charset="2"/>
              </a:rPr>
              <a:t>3 </a:t>
            </a:r>
            <a:r>
              <a:rPr lang="en-GB" sz="2000" b="1" dirty="0" err="1" smtClean="0">
                <a:solidFill>
                  <a:srgbClr val="000066"/>
                </a:solidFill>
                <a:latin typeface="Arial" charset="0"/>
                <a:sym typeface="Symbol" pitchFamily="18" charset="2"/>
              </a:rPr>
              <a:t>componentes</a:t>
            </a:r>
            <a:r>
              <a:rPr lang="en-GB" sz="2000" b="1" dirty="0" smtClean="0">
                <a:solidFill>
                  <a:srgbClr val="000066"/>
                </a:solidFill>
                <a:latin typeface="Arial" charset="0"/>
                <a:sym typeface="Symbol" pitchFamily="18" charset="2"/>
              </a:rPr>
              <a:t>: </a:t>
            </a:r>
          </a:p>
          <a:p>
            <a:pPr marL="174625" eaLnBrk="1" hangingPunct="1">
              <a:lnSpc>
                <a:spcPct val="140000"/>
              </a:lnSpc>
              <a:spcBef>
                <a:spcPts val="450"/>
              </a:spcBef>
              <a:buClr>
                <a:srgbClr val="000066"/>
              </a:buClr>
              <a:buSzPct val="100000"/>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b="1" dirty="0" err="1" smtClean="0">
                <a:solidFill>
                  <a:srgbClr val="000066"/>
                </a:solidFill>
                <a:latin typeface="Arial" charset="0"/>
                <a:sym typeface="Symbol" pitchFamily="18" charset="2"/>
              </a:rPr>
              <a:t>nitritos</a:t>
            </a:r>
            <a:r>
              <a:rPr lang="en-GB" sz="2000" b="1" dirty="0" smtClean="0">
                <a:solidFill>
                  <a:srgbClr val="000066"/>
                </a:solidFill>
                <a:latin typeface="Arial" charset="0"/>
                <a:sym typeface="Symbol" pitchFamily="18" charset="2"/>
              </a:rPr>
              <a:t> + </a:t>
            </a:r>
            <a:r>
              <a:rPr lang="en-GB" sz="2000" b="1" dirty="0" err="1" smtClean="0">
                <a:solidFill>
                  <a:srgbClr val="000066"/>
                </a:solidFill>
                <a:latin typeface="Arial" charset="0"/>
                <a:sym typeface="Symbol" pitchFamily="18" charset="2"/>
              </a:rPr>
              <a:t>sulfatos</a:t>
            </a:r>
            <a:r>
              <a:rPr lang="en-GB" sz="2000" b="1" dirty="0" smtClean="0">
                <a:solidFill>
                  <a:srgbClr val="000066"/>
                </a:solidFill>
                <a:latin typeface="Arial" charset="0"/>
                <a:sym typeface="Symbol" pitchFamily="18" charset="2"/>
              </a:rPr>
              <a:t> )</a:t>
            </a:r>
            <a:endParaRPr lang="en-GB" sz="2000" dirty="0">
              <a:solidFill>
                <a:srgbClr val="000066"/>
              </a:solidFill>
              <a:latin typeface="Arial" charset="0"/>
              <a:sym typeface="Symbol" pitchFamily="18" charset="2"/>
            </a:endParaRPr>
          </a:p>
        </p:txBody>
      </p:sp>
      <p:pic>
        <p:nvPicPr>
          <p:cNvPr id="34820" name="Picture 1029" descr="cianuro antidote kit"/>
          <p:cNvPicPr>
            <a:picLocks noChangeAspect="1" noChangeArrowheads="1"/>
          </p:cNvPicPr>
          <p:nvPr/>
        </p:nvPicPr>
        <p:blipFill>
          <a:blip r:embed="rId3" cstate="print"/>
          <a:srcRect t="36879"/>
          <a:stretch>
            <a:fillRect/>
          </a:stretch>
        </p:blipFill>
        <p:spPr bwMode="auto">
          <a:xfrm>
            <a:off x="1015703" y="2564904"/>
            <a:ext cx="2116137" cy="1454150"/>
          </a:xfrm>
          <a:prstGeom prst="rect">
            <a:avLst/>
          </a:prstGeom>
          <a:noFill/>
          <a:ln w="9525">
            <a:noFill/>
            <a:miter lim="800000"/>
            <a:headEnd/>
            <a:tailEnd/>
          </a:ln>
        </p:spPr>
      </p:pic>
      <p:pic>
        <p:nvPicPr>
          <p:cNvPr id="34821" name="Picture 1045" descr="KELOCYANOR"/>
          <p:cNvPicPr>
            <a:picLocks noChangeAspect="1" noChangeArrowheads="1"/>
          </p:cNvPicPr>
          <p:nvPr/>
        </p:nvPicPr>
        <p:blipFill>
          <a:blip r:embed="rId4" cstate="print">
            <a:lum bright="-6000"/>
          </a:blip>
          <a:srcRect/>
          <a:stretch>
            <a:fillRect/>
          </a:stretch>
        </p:blipFill>
        <p:spPr bwMode="auto">
          <a:xfrm>
            <a:off x="990600" y="4869135"/>
            <a:ext cx="1454150" cy="1800225"/>
          </a:xfrm>
          <a:prstGeom prst="rect">
            <a:avLst/>
          </a:prstGeom>
          <a:noFill/>
          <a:ln w="9525">
            <a:noFill/>
            <a:miter lim="800000"/>
            <a:headEnd/>
            <a:tailEnd/>
          </a:ln>
        </p:spPr>
      </p:pic>
      <p:sp>
        <p:nvSpPr>
          <p:cNvPr id="34823" name="Text Box 1048"/>
          <p:cNvSpPr txBox="1">
            <a:spLocks noChangeArrowheads="1"/>
          </p:cNvSpPr>
          <p:nvPr/>
        </p:nvSpPr>
        <p:spPr bwMode="auto">
          <a:xfrm>
            <a:off x="5292725" y="908050"/>
            <a:ext cx="3059113" cy="519113"/>
          </a:xfrm>
          <a:prstGeom prst="rect">
            <a:avLst/>
          </a:prstGeom>
          <a:noFill/>
          <a:ln w="9525">
            <a:noFill/>
            <a:miter lim="800000"/>
            <a:headEnd/>
            <a:tailEnd/>
          </a:ln>
        </p:spPr>
        <p:txBody>
          <a:bodyPr lIns="90000" tIns="46800" rIns="90000" bIns="46800">
            <a:spAutoFit/>
          </a:bodyPr>
          <a:lstStyle/>
          <a:p>
            <a:pPr marL="174625" algn="l" eaLnBrk="1" hangingPunct="1">
              <a:lnSpc>
                <a:spcPct val="140000"/>
              </a:lnSpc>
              <a:spcBef>
                <a:spcPts val="450"/>
              </a:spcBef>
              <a:buClr>
                <a:srgbClr val="000066"/>
              </a:buClr>
              <a:buSzPct val="100000"/>
              <a:buFont typeface="Verdana" pitchFamily="34" charset="0"/>
              <a:buNone/>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b="1">
                <a:solidFill>
                  <a:srgbClr val="000066"/>
                </a:solidFill>
                <a:latin typeface="Arial" charset="0"/>
                <a:sym typeface="Symbol" pitchFamily="18" charset="2"/>
              </a:rPr>
              <a:t>• Hidroxocobalamina</a:t>
            </a:r>
            <a:endParaRPr lang="en-GB" sz="2000" b="1" u="sng">
              <a:solidFill>
                <a:srgbClr val="000066"/>
              </a:solidFill>
              <a:latin typeface="Arial" charset="0"/>
              <a:sym typeface="Symbol" pitchFamily="18" charset="2"/>
            </a:endParaRPr>
          </a:p>
        </p:txBody>
      </p:sp>
      <p:sp>
        <p:nvSpPr>
          <p:cNvPr id="34824" name="Text Box 1049"/>
          <p:cNvSpPr txBox="1">
            <a:spLocks noChangeArrowheads="1"/>
          </p:cNvSpPr>
          <p:nvPr/>
        </p:nvSpPr>
        <p:spPr bwMode="auto">
          <a:xfrm>
            <a:off x="467544" y="4206031"/>
            <a:ext cx="3059113" cy="519113"/>
          </a:xfrm>
          <a:prstGeom prst="rect">
            <a:avLst/>
          </a:prstGeom>
          <a:noFill/>
          <a:ln w="9525">
            <a:noFill/>
            <a:miter lim="800000"/>
            <a:headEnd/>
            <a:tailEnd/>
          </a:ln>
        </p:spPr>
        <p:txBody>
          <a:bodyPr lIns="90000" tIns="46800" rIns="90000" bIns="46800">
            <a:spAutoFit/>
          </a:bodyPr>
          <a:lstStyle/>
          <a:p>
            <a:pPr marL="174625" algn="l" eaLnBrk="1" hangingPunct="1">
              <a:lnSpc>
                <a:spcPct val="140000"/>
              </a:lnSpc>
              <a:spcBef>
                <a:spcPts val="450"/>
              </a:spcBef>
              <a:buClr>
                <a:srgbClr val="000066"/>
              </a:buClr>
              <a:buSzPct val="100000"/>
              <a:buFont typeface="Verdana" pitchFamily="34" charset="0"/>
              <a:buNone/>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b="1" dirty="0">
                <a:solidFill>
                  <a:srgbClr val="000066"/>
                </a:solidFill>
                <a:latin typeface="Arial" charset="0"/>
                <a:sym typeface="Symbol" pitchFamily="18" charset="2"/>
              </a:rPr>
              <a:t>• EDTA di </a:t>
            </a:r>
            <a:r>
              <a:rPr lang="en-GB" sz="2000" b="1" dirty="0" err="1">
                <a:solidFill>
                  <a:srgbClr val="000066"/>
                </a:solidFill>
                <a:latin typeface="Arial" charset="0"/>
                <a:sym typeface="Symbol" pitchFamily="18" charset="2"/>
              </a:rPr>
              <a:t>cobalto</a:t>
            </a:r>
            <a:endParaRPr lang="en-GB" sz="2000" b="1" u="sng" dirty="0">
              <a:solidFill>
                <a:srgbClr val="000066"/>
              </a:solidFill>
              <a:latin typeface="Arial" charset="0"/>
              <a:sym typeface="Symbol" pitchFamily="18" charset="2"/>
            </a:endParaRPr>
          </a:p>
        </p:txBody>
      </p:sp>
      <p:sp>
        <p:nvSpPr>
          <p:cNvPr id="34825" name="Text Box 1050"/>
          <p:cNvSpPr txBox="1">
            <a:spLocks noChangeArrowheads="1"/>
          </p:cNvSpPr>
          <p:nvPr/>
        </p:nvSpPr>
        <p:spPr bwMode="auto">
          <a:xfrm>
            <a:off x="5257800" y="3810000"/>
            <a:ext cx="2698750" cy="519113"/>
          </a:xfrm>
          <a:prstGeom prst="rect">
            <a:avLst/>
          </a:prstGeom>
          <a:noFill/>
          <a:ln w="9525">
            <a:noFill/>
            <a:miter lim="800000"/>
            <a:headEnd/>
            <a:tailEnd/>
          </a:ln>
        </p:spPr>
        <p:txBody>
          <a:bodyPr lIns="90000" tIns="46800" rIns="90000" bIns="46800">
            <a:spAutoFit/>
          </a:bodyPr>
          <a:lstStyle/>
          <a:p>
            <a:pPr marL="174625" algn="l" eaLnBrk="1" hangingPunct="1">
              <a:lnSpc>
                <a:spcPct val="140000"/>
              </a:lnSpc>
              <a:spcBef>
                <a:spcPts val="450"/>
              </a:spcBef>
              <a:buClr>
                <a:srgbClr val="000066"/>
              </a:buClr>
              <a:buSzPct val="100000"/>
              <a:buFont typeface="Verdana" pitchFamily="34" charset="0"/>
              <a:buNone/>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b="1" dirty="0">
                <a:solidFill>
                  <a:srgbClr val="000066"/>
                </a:solidFill>
                <a:latin typeface="Arial" charset="0"/>
                <a:sym typeface="Symbol" pitchFamily="18" charset="2"/>
              </a:rPr>
              <a:t>• </a:t>
            </a:r>
            <a:r>
              <a:rPr lang="en-GB" sz="2000" b="1" dirty="0" err="1">
                <a:solidFill>
                  <a:srgbClr val="000066"/>
                </a:solidFill>
                <a:latin typeface="Arial" charset="0"/>
                <a:sym typeface="Symbol" pitchFamily="18" charset="2"/>
              </a:rPr>
              <a:t>Tiosulfato</a:t>
            </a:r>
            <a:r>
              <a:rPr lang="en-GB" sz="2000" b="1" dirty="0">
                <a:solidFill>
                  <a:srgbClr val="000066"/>
                </a:solidFill>
                <a:latin typeface="Arial" charset="0"/>
                <a:sym typeface="Symbol" pitchFamily="18" charset="2"/>
              </a:rPr>
              <a:t> </a:t>
            </a:r>
            <a:r>
              <a:rPr lang="en-GB" sz="2000" b="1" dirty="0" err="1">
                <a:solidFill>
                  <a:srgbClr val="000066"/>
                </a:solidFill>
                <a:latin typeface="Arial" charset="0"/>
                <a:sym typeface="Symbol" pitchFamily="18" charset="2"/>
              </a:rPr>
              <a:t>sódico</a:t>
            </a:r>
            <a:endParaRPr lang="en-GB" sz="2000" b="1" u="sng" dirty="0">
              <a:solidFill>
                <a:srgbClr val="000066"/>
              </a:solidFill>
              <a:latin typeface="Arial" charset="0"/>
              <a:sym typeface="Symbol" pitchFamily="18" charset="2"/>
            </a:endParaRPr>
          </a:p>
        </p:txBody>
      </p:sp>
      <p:sp>
        <p:nvSpPr>
          <p:cNvPr id="34826" name="Rectangle 1052"/>
          <p:cNvSpPr>
            <a:spLocks noChangeArrowheads="1"/>
          </p:cNvSpPr>
          <p:nvPr/>
        </p:nvSpPr>
        <p:spPr bwMode="auto">
          <a:xfrm>
            <a:off x="5776913" y="4673600"/>
            <a:ext cx="184150" cy="457200"/>
          </a:xfrm>
          <a:prstGeom prst="rect">
            <a:avLst/>
          </a:prstGeom>
          <a:noFill/>
          <a:ln w="50800">
            <a:noFill/>
            <a:miter lim="800000"/>
            <a:headEnd/>
            <a:tailEnd/>
          </a:ln>
        </p:spPr>
        <p:txBody>
          <a:bodyPr wrap="none">
            <a:spAutoFit/>
          </a:bodyPr>
          <a:lstStyle/>
          <a:p>
            <a:pPr algn="l">
              <a:spcBef>
                <a:spcPct val="50000"/>
              </a:spcBef>
            </a:pPr>
            <a:endParaRPr lang="es-ES"/>
          </a:p>
        </p:txBody>
      </p:sp>
      <p:pic>
        <p:nvPicPr>
          <p:cNvPr id="34827" name="Picture 1054" descr="Tiosulfato sodico"/>
          <p:cNvPicPr>
            <a:picLocks noChangeAspect="1" noChangeArrowheads="1"/>
          </p:cNvPicPr>
          <p:nvPr/>
        </p:nvPicPr>
        <p:blipFill>
          <a:blip r:embed="rId5" cstate="print"/>
          <a:srcRect l="52660" t="38028" r="30908" b="30281"/>
          <a:stretch>
            <a:fillRect/>
          </a:stretch>
        </p:blipFill>
        <p:spPr bwMode="auto">
          <a:xfrm>
            <a:off x="6380163" y="4459560"/>
            <a:ext cx="858837" cy="2209800"/>
          </a:xfrm>
          <a:prstGeom prst="rect">
            <a:avLst/>
          </a:prstGeom>
          <a:noFill/>
          <a:ln w="9525">
            <a:noFill/>
            <a:miter lim="800000"/>
            <a:headEnd/>
            <a:tailEnd/>
          </a:ln>
        </p:spPr>
      </p:pic>
      <p:sp>
        <p:nvSpPr>
          <p:cNvPr id="34828" name="Text Box 1056"/>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a:solidFill>
                  <a:srgbClr val="008000"/>
                </a:solidFill>
                <a:latin typeface="Arial" charset="0"/>
                <a:sym typeface="Symbol" pitchFamily="18" charset="2"/>
              </a:rPr>
              <a:t>Intoxicación por cianuro: antídotos</a:t>
            </a:r>
            <a:endParaRPr lang="en-GB" b="1" i="1">
              <a:solidFill>
                <a:srgbClr val="008000"/>
              </a:solidFill>
              <a:latin typeface="Arial" charset="0"/>
            </a:endParaRPr>
          </a:p>
        </p:txBody>
      </p:sp>
      <p:pic>
        <p:nvPicPr>
          <p:cNvPr id="13" name="Picture 2" descr="CYANOKIT 5 G"/>
          <p:cNvPicPr>
            <a:picLocks noChangeAspect="1" noChangeArrowheads="1"/>
          </p:cNvPicPr>
          <p:nvPr/>
        </p:nvPicPr>
        <p:blipFill>
          <a:blip r:embed="rId6" cstate="print"/>
          <a:srcRect/>
          <a:stretch>
            <a:fillRect/>
          </a:stretch>
        </p:blipFill>
        <p:spPr bwMode="auto">
          <a:xfrm>
            <a:off x="6016451" y="1450405"/>
            <a:ext cx="1939925" cy="1906587"/>
          </a:xfrm>
          <a:prstGeom prst="rect">
            <a:avLst/>
          </a:prstGeom>
          <a:noFill/>
          <a:ln w="9525">
            <a:noFill/>
            <a:miter lim="800000"/>
            <a:headEnd/>
            <a:tailEnd/>
          </a:ln>
        </p:spPr>
      </p:pic>
      <p:sp>
        <p:nvSpPr>
          <p:cNvPr id="14" name="Text Box 22"/>
          <p:cNvSpPr txBox="1">
            <a:spLocks noChangeArrowheads="1"/>
          </p:cNvSpPr>
          <p:nvPr/>
        </p:nvSpPr>
        <p:spPr bwMode="auto">
          <a:xfrm rot="19173109">
            <a:off x="131367" y="2181849"/>
            <a:ext cx="4190764" cy="769441"/>
          </a:xfrm>
          <a:prstGeom prst="rect">
            <a:avLst/>
          </a:prstGeom>
          <a:solidFill>
            <a:srgbClr val="DCFFB9"/>
          </a:solidFill>
          <a:ln w="50800">
            <a:noFill/>
            <a:miter lim="800000"/>
            <a:headEnd/>
            <a:tailEnd/>
          </a:ln>
        </p:spPr>
        <p:txBody>
          <a:bodyPr wrap="square">
            <a:spAutoFit/>
          </a:bodyPr>
          <a:lstStyle/>
          <a:p>
            <a:pPr>
              <a:spcBef>
                <a:spcPct val="50000"/>
              </a:spcBef>
            </a:pPr>
            <a:r>
              <a:rPr lang="es-ES" sz="2200" b="1" dirty="0">
                <a:solidFill>
                  <a:srgbClr val="000066"/>
                </a:solidFill>
                <a:latin typeface="Arial" charset="0"/>
              </a:rPr>
              <a:t>CONSIDERADO OBSOLETO EN EUROPA</a:t>
            </a:r>
          </a:p>
        </p:txBody>
      </p:sp>
    </p:spTree>
    <p:extLst>
      <p:ext uri="{BB962C8B-B14F-4D97-AF65-F5344CB8AC3E}">
        <p14:creationId xmlns="" xmlns:p14="http://schemas.microsoft.com/office/powerpoint/2010/main" val="4228928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2"/>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37902" name="Text Box 9"/>
          <p:cNvSpPr txBox="1">
            <a:spLocks noChangeArrowheads="1"/>
          </p:cNvSpPr>
          <p:nvPr/>
        </p:nvSpPr>
        <p:spPr bwMode="auto">
          <a:xfrm>
            <a:off x="239713" y="1066800"/>
            <a:ext cx="8294688" cy="2505430"/>
          </a:xfrm>
          <a:prstGeom prst="rect">
            <a:avLst/>
          </a:prstGeom>
          <a:noFill/>
          <a:ln w="9525">
            <a:noFill/>
            <a:miter lim="800000"/>
            <a:headEnd/>
            <a:tailEnd/>
          </a:ln>
        </p:spPr>
        <p:txBody>
          <a:bodyPr lIns="90000" tIns="46800" rIns="90000" bIns="46800">
            <a:spAutoFit/>
          </a:bodyPr>
          <a:lstStyle/>
          <a:p>
            <a:pPr marL="174625" algn="l" eaLnBrk="1" hangingPunct="1">
              <a:lnSpc>
                <a:spcPct val="140000"/>
              </a:lnSpc>
              <a:spcBef>
                <a:spcPts val="450"/>
              </a:spcBef>
              <a:buClr>
                <a:srgbClr val="000066"/>
              </a:buClr>
              <a:buSzPct val="100000"/>
              <a:buFont typeface="Verdana" pitchFamily="34" charset="0"/>
              <a:buNone/>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b="1" dirty="0">
                <a:solidFill>
                  <a:srgbClr val="000066"/>
                </a:solidFill>
                <a:latin typeface="Arial" charset="0"/>
                <a:sym typeface="Symbol" pitchFamily="18" charset="2"/>
              </a:rPr>
              <a:t>• </a:t>
            </a:r>
            <a:r>
              <a:rPr lang="en-GB" sz="2000" b="1" dirty="0" err="1" smtClean="0">
                <a:solidFill>
                  <a:srgbClr val="000066"/>
                </a:solidFill>
                <a:latin typeface="Arial" charset="0"/>
                <a:sym typeface="Symbol" pitchFamily="18" charset="2"/>
              </a:rPr>
              <a:t>Hidroxocobalamina</a:t>
            </a:r>
            <a:r>
              <a:rPr lang="en-GB" sz="2000" b="1" dirty="0" smtClean="0">
                <a:solidFill>
                  <a:srgbClr val="000066"/>
                </a:solidFill>
                <a:latin typeface="Arial" charset="0"/>
                <a:sym typeface="Symbol" pitchFamily="18" charset="2"/>
              </a:rPr>
              <a:t> (= </a:t>
            </a:r>
            <a:r>
              <a:rPr lang="en-GB" sz="2000" b="1" dirty="0" err="1" smtClean="0">
                <a:solidFill>
                  <a:srgbClr val="000066"/>
                </a:solidFill>
                <a:latin typeface="Arial" charset="0"/>
                <a:sym typeface="Symbol" pitchFamily="18" charset="2"/>
              </a:rPr>
              <a:t>vitamina</a:t>
            </a:r>
            <a:r>
              <a:rPr lang="en-GB" sz="2000" b="1" dirty="0" smtClean="0">
                <a:solidFill>
                  <a:srgbClr val="000066"/>
                </a:solidFill>
                <a:latin typeface="Arial" charset="0"/>
                <a:sym typeface="Symbol" pitchFamily="18" charset="2"/>
              </a:rPr>
              <a:t> B12)</a:t>
            </a:r>
            <a:endParaRPr lang="en-GB" sz="2000" b="1" dirty="0">
              <a:solidFill>
                <a:srgbClr val="000066"/>
              </a:solidFill>
              <a:latin typeface="Arial" charset="0"/>
              <a:sym typeface="Symbol" pitchFamily="18" charset="2"/>
            </a:endParaRPr>
          </a:p>
          <a:p>
            <a:pPr marL="174625" algn="l" eaLnBrk="1" hangingPunct="1">
              <a:lnSpc>
                <a:spcPct val="140000"/>
              </a:lnSpc>
              <a:spcBef>
                <a:spcPts val="450"/>
              </a:spcBef>
              <a:buClr>
                <a:srgbClr val="000066"/>
              </a:buClr>
              <a:buSzPct val="100000"/>
              <a:buFont typeface="Verdana" pitchFamily="34" charset="0"/>
              <a:buNone/>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Reconocido</a:t>
            </a: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como</a:t>
            </a: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antídoto</a:t>
            </a: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para</a:t>
            </a:r>
            <a:r>
              <a:rPr lang="en-GB" sz="2000" dirty="0">
                <a:solidFill>
                  <a:srgbClr val="000066"/>
                </a:solidFill>
                <a:latin typeface="Arial" charset="0"/>
                <a:sym typeface="Symbol" pitchFamily="18" charset="2"/>
              </a:rPr>
              <a:t> el </a:t>
            </a:r>
            <a:r>
              <a:rPr lang="en-GB" sz="2000" dirty="0" err="1">
                <a:solidFill>
                  <a:srgbClr val="000066"/>
                </a:solidFill>
                <a:latin typeface="Arial" charset="0"/>
                <a:sym typeface="Symbol" pitchFamily="18" charset="2"/>
              </a:rPr>
              <a:t>cianuro</a:t>
            </a:r>
            <a:r>
              <a:rPr lang="en-GB" sz="2000" dirty="0">
                <a:solidFill>
                  <a:srgbClr val="000066"/>
                </a:solidFill>
                <a:latin typeface="Arial" charset="0"/>
                <a:sym typeface="Symbol" pitchFamily="18" charset="2"/>
              </a:rPr>
              <a:t> en 1950</a:t>
            </a:r>
          </a:p>
          <a:p>
            <a:pPr marL="174625" algn="l" eaLnBrk="1" hangingPunct="1">
              <a:lnSpc>
                <a:spcPct val="140000"/>
              </a:lnSpc>
              <a:spcBef>
                <a:spcPts val="450"/>
              </a:spcBef>
              <a:buClr>
                <a:srgbClr val="000066"/>
              </a:buClr>
              <a:buSzPct val="100000"/>
              <a:buFont typeface="Verdana" pitchFamily="34" charset="0"/>
              <a:buNone/>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dirty="0">
                <a:solidFill>
                  <a:srgbClr val="000066"/>
                </a:solidFill>
                <a:latin typeface="Arial" charset="0"/>
                <a:sym typeface="Symbol" pitchFamily="18" charset="2"/>
              </a:rPr>
              <a:t>– FDA lo </a:t>
            </a:r>
            <a:r>
              <a:rPr lang="en-GB" sz="2000" dirty="0" err="1">
                <a:solidFill>
                  <a:srgbClr val="000066"/>
                </a:solidFill>
                <a:latin typeface="Arial" charset="0"/>
                <a:sym typeface="Symbol" pitchFamily="18" charset="2"/>
              </a:rPr>
              <a:t>declara</a:t>
            </a: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medicamento</a:t>
            </a: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huérfano</a:t>
            </a:r>
            <a:r>
              <a:rPr lang="en-GB" sz="2000" dirty="0">
                <a:solidFill>
                  <a:srgbClr val="000066"/>
                </a:solidFill>
                <a:latin typeface="Arial" charset="0"/>
                <a:sym typeface="Symbol" pitchFamily="18" charset="2"/>
              </a:rPr>
              <a:t> en 1985</a:t>
            </a:r>
          </a:p>
          <a:p>
            <a:pPr marL="174625" algn="l" eaLnBrk="1" hangingPunct="1">
              <a:lnSpc>
                <a:spcPct val="140000"/>
              </a:lnSpc>
              <a:spcBef>
                <a:spcPts val="450"/>
              </a:spcBef>
              <a:buClr>
                <a:srgbClr val="000066"/>
              </a:buClr>
              <a:buSzPct val="100000"/>
              <a:buFont typeface="Verdana" pitchFamily="34" charset="0"/>
              <a:buNone/>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dirty="0">
                <a:solidFill>
                  <a:srgbClr val="000066"/>
                </a:solidFill>
                <a:latin typeface="Arial" charset="0"/>
                <a:sym typeface="Symbol" pitchFamily="18" charset="2"/>
              </a:rPr>
              <a:t>– FDA </a:t>
            </a:r>
            <a:r>
              <a:rPr lang="en-GB" sz="2000" dirty="0" err="1">
                <a:solidFill>
                  <a:srgbClr val="000066"/>
                </a:solidFill>
                <a:latin typeface="Arial" charset="0"/>
                <a:sym typeface="Symbol" pitchFamily="18" charset="2"/>
              </a:rPr>
              <a:t>aprobado</a:t>
            </a:r>
            <a:r>
              <a:rPr lang="en-GB" sz="2000" dirty="0">
                <a:solidFill>
                  <a:srgbClr val="000066"/>
                </a:solidFill>
                <a:latin typeface="Arial" charset="0"/>
                <a:sym typeface="Symbol" pitchFamily="18" charset="2"/>
              </a:rPr>
              <a:t> en </a:t>
            </a:r>
            <a:r>
              <a:rPr lang="en-GB" sz="2000" dirty="0" err="1">
                <a:solidFill>
                  <a:srgbClr val="000066"/>
                </a:solidFill>
                <a:latin typeface="Arial" charset="0"/>
                <a:sym typeface="Symbol" pitchFamily="18" charset="2"/>
              </a:rPr>
              <a:t>diciembre</a:t>
            </a:r>
            <a:r>
              <a:rPr lang="en-GB" sz="2000" dirty="0">
                <a:solidFill>
                  <a:srgbClr val="000066"/>
                </a:solidFill>
                <a:latin typeface="Arial" charset="0"/>
                <a:sym typeface="Symbol" pitchFamily="18" charset="2"/>
              </a:rPr>
              <a:t> de 2006</a:t>
            </a:r>
          </a:p>
          <a:p>
            <a:pPr marL="174625" algn="just" eaLnBrk="1" hangingPunct="1">
              <a:lnSpc>
                <a:spcPct val="140000"/>
              </a:lnSpc>
              <a:spcBef>
                <a:spcPts val="450"/>
              </a:spcBef>
              <a:buClr>
                <a:srgbClr val="000066"/>
              </a:buClr>
              <a:buSzPct val="100000"/>
              <a:buFont typeface="Verdana" pitchFamily="34" charset="0"/>
              <a:buNone/>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sz="2000" b="1" u="sng" dirty="0">
              <a:solidFill>
                <a:srgbClr val="000066"/>
              </a:solidFill>
              <a:latin typeface="Arial" charset="0"/>
              <a:sym typeface="Symbol" pitchFamily="18" charset="2"/>
            </a:endParaRPr>
          </a:p>
        </p:txBody>
      </p:sp>
      <p:grpSp>
        <p:nvGrpSpPr>
          <p:cNvPr id="37892" name="Group 14"/>
          <p:cNvGrpSpPr>
            <a:grpSpLocks/>
          </p:cNvGrpSpPr>
          <p:nvPr/>
        </p:nvGrpSpPr>
        <p:grpSpPr bwMode="auto">
          <a:xfrm>
            <a:off x="381000" y="4175128"/>
            <a:ext cx="8305800" cy="1997076"/>
            <a:chOff x="960" y="2880"/>
            <a:chExt cx="4512" cy="1258"/>
          </a:xfrm>
        </p:grpSpPr>
        <p:pic>
          <p:nvPicPr>
            <p:cNvPr id="37899" name="Picture 16"/>
            <p:cNvPicPr>
              <a:picLocks noChangeAspect="1" noChangeArrowheads="1"/>
            </p:cNvPicPr>
            <p:nvPr/>
          </p:nvPicPr>
          <p:blipFill>
            <a:blip r:embed="rId3" cstate="print"/>
            <a:srcRect t="14861" r="4509"/>
            <a:stretch>
              <a:fillRect/>
            </a:stretch>
          </p:blipFill>
          <p:spPr bwMode="auto">
            <a:xfrm>
              <a:off x="1152" y="2880"/>
              <a:ext cx="3360" cy="804"/>
            </a:xfrm>
            <a:prstGeom prst="rect">
              <a:avLst/>
            </a:prstGeom>
            <a:noFill/>
            <a:ln w="50800">
              <a:noFill/>
              <a:miter lim="800000"/>
              <a:headEnd/>
              <a:tailEnd/>
            </a:ln>
          </p:spPr>
        </p:pic>
        <p:sp>
          <p:nvSpPr>
            <p:cNvPr id="37895" name="Text Box 18"/>
            <p:cNvSpPr txBox="1">
              <a:spLocks noChangeArrowheads="1"/>
            </p:cNvSpPr>
            <p:nvPr/>
          </p:nvSpPr>
          <p:spPr bwMode="auto">
            <a:xfrm>
              <a:off x="960" y="3552"/>
              <a:ext cx="1248" cy="250"/>
            </a:xfrm>
            <a:prstGeom prst="rect">
              <a:avLst/>
            </a:prstGeom>
            <a:noFill/>
            <a:ln w="50800">
              <a:noFill/>
              <a:miter lim="800000"/>
              <a:headEnd/>
              <a:tailEnd/>
            </a:ln>
          </p:spPr>
          <p:txBody>
            <a:bodyPr>
              <a:spAutoFit/>
            </a:bodyPr>
            <a:lstStyle/>
            <a:p>
              <a:pPr algn="l">
                <a:spcBef>
                  <a:spcPct val="50000"/>
                </a:spcBef>
              </a:pPr>
              <a:r>
                <a:rPr lang="es-ES" sz="2000">
                  <a:solidFill>
                    <a:srgbClr val="000066"/>
                  </a:solidFill>
                  <a:latin typeface="Arial" charset="0"/>
                </a:rPr>
                <a:t>Hidroxicobalamina</a:t>
              </a:r>
            </a:p>
          </p:txBody>
        </p:sp>
        <p:sp>
          <p:nvSpPr>
            <p:cNvPr id="37896" name="Text Box 19"/>
            <p:cNvSpPr txBox="1">
              <a:spLocks noChangeArrowheads="1"/>
            </p:cNvSpPr>
            <p:nvPr/>
          </p:nvSpPr>
          <p:spPr bwMode="auto">
            <a:xfrm>
              <a:off x="2928" y="3552"/>
              <a:ext cx="1200" cy="250"/>
            </a:xfrm>
            <a:prstGeom prst="rect">
              <a:avLst/>
            </a:prstGeom>
            <a:noFill/>
            <a:ln w="50800">
              <a:noFill/>
              <a:miter lim="800000"/>
              <a:headEnd/>
              <a:tailEnd/>
            </a:ln>
          </p:spPr>
          <p:txBody>
            <a:bodyPr>
              <a:spAutoFit/>
            </a:bodyPr>
            <a:lstStyle/>
            <a:p>
              <a:pPr algn="l">
                <a:spcBef>
                  <a:spcPct val="50000"/>
                </a:spcBef>
              </a:pPr>
              <a:r>
                <a:rPr lang="es-ES" sz="2000">
                  <a:solidFill>
                    <a:srgbClr val="000066"/>
                  </a:solidFill>
                  <a:latin typeface="Arial" charset="0"/>
                </a:rPr>
                <a:t>Cianocobalamina</a:t>
              </a:r>
            </a:p>
          </p:txBody>
        </p:sp>
        <p:sp>
          <p:nvSpPr>
            <p:cNvPr id="37897" name="Line 20"/>
            <p:cNvSpPr>
              <a:spLocks noChangeShapeType="1"/>
            </p:cNvSpPr>
            <p:nvPr/>
          </p:nvSpPr>
          <p:spPr bwMode="auto">
            <a:xfrm>
              <a:off x="4032" y="3744"/>
              <a:ext cx="672" cy="144"/>
            </a:xfrm>
            <a:prstGeom prst="line">
              <a:avLst/>
            </a:prstGeom>
            <a:noFill/>
            <a:ln w="50800">
              <a:solidFill>
                <a:srgbClr val="669900"/>
              </a:solidFill>
              <a:round/>
              <a:headEnd/>
              <a:tailEnd type="triangle" w="med" len="med"/>
            </a:ln>
          </p:spPr>
          <p:txBody>
            <a:bodyPr/>
            <a:lstStyle/>
            <a:p>
              <a:endParaRPr lang="es-ES"/>
            </a:p>
          </p:txBody>
        </p:sp>
        <p:sp>
          <p:nvSpPr>
            <p:cNvPr id="37898" name="Text Box 21"/>
            <p:cNvSpPr txBox="1">
              <a:spLocks noChangeArrowheads="1"/>
            </p:cNvSpPr>
            <p:nvPr/>
          </p:nvSpPr>
          <p:spPr bwMode="auto">
            <a:xfrm>
              <a:off x="4752" y="3696"/>
              <a:ext cx="720" cy="442"/>
            </a:xfrm>
            <a:prstGeom prst="rect">
              <a:avLst/>
            </a:prstGeom>
            <a:noFill/>
            <a:ln w="50800">
              <a:noFill/>
              <a:miter lim="800000"/>
              <a:headEnd/>
              <a:tailEnd/>
            </a:ln>
          </p:spPr>
          <p:txBody>
            <a:bodyPr>
              <a:spAutoFit/>
            </a:bodyPr>
            <a:lstStyle/>
            <a:p>
              <a:pPr algn="l">
                <a:spcBef>
                  <a:spcPct val="50000"/>
                </a:spcBef>
              </a:pPr>
              <a:r>
                <a:rPr lang="es-ES" sz="2000">
                  <a:solidFill>
                    <a:srgbClr val="000066"/>
                  </a:solidFill>
                  <a:latin typeface="Arial" charset="0"/>
                </a:rPr>
                <a:t>Eliminado en orina</a:t>
              </a:r>
            </a:p>
          </p:txBody>
        </p:sp>
      </p:grpSp>
      <p:sp>
        <p:nvSpPr>
          <p:cNvPr id="37893" name="Text Box 23"/>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a:solidFill>
                  <a:srgbClr val="008000"/>
                </a:solidFill>
                <a:latin typeface="Arial" charset="0"/>
                <a:sym typeface="Symbol" pitchFamily="18" charset="2"/>
              </a:rPr>
              <a:t>Hidroxicobalamina</a:t>
            </a:r>
            <a:endParaRPr lang="en-GB" b="1" i="1">
              <a:solidFill>
                <a:srgbClr val="008000"/>
              </a:solidFill>
              <a:latin typeface="Arial" charset="0"/>
            </a:endParaRPr>
          </a:p>
        </p:txBody>
      </p:sp>
      <p:pic>
        <p:nvPicPr>
          <p:cNvPr id="15" name="Picture 2" descr="CYANOKIT 5 G"/>
          <p:cNvPicPr>
            <a:picLocks noChangeAspect="1" noChangeArrowheads="1"/>
          </p:cNvPicPr>
          <p:nvPr/>
        </p:nvPicPr>
        <p:blipFill>
          <a:blip r:embed="rId4" cstate="print"/>
          <a:srcRect/>
          <a:stretch>
            <a:fillRect/>
          </a:stretch>
        </p:blipFill>
        <p:spPr bwMode="auto">
          <a:xfrm>
            <a:off x="6876256" y="1988840"/>
            <a:ext cx="1939925" cy="1906587"/>
          </a:xfrm>
          <a:prstGeom prst="rect">
            <a:avLst/>
          </a:prstGeom>
          <a:noFill/>
          <a:ln w="9525">
            <a:noFill/>
            <a:miter lim="800000"/>
            <a:headEnd/>
            <a:tailEnd/>
          </a:ln>
        </p:spPr>
      </p:pic>
    </p:spTree>
    <p:extLst>
      <p:ext uri="{BB962C8B-B14F-4D97-AF65-F5344CB8AC3E}">
        <p14:creationId xmlns="" xmlns:p14="http://schemas.microsoft.com/office/powerpoint/2010/main" val="1530658376"/>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1547664" y="1566358"/>
            <a:ext cx="6477000" cy="1569660"/>
          </a:xfrm>
          <a:prstGeom prst="rect">
            <a:avLst/>
          </a:prstGeom>
          <a:noFill/>
          <a:ln w="50800">
            <a:noFill/>
            <a:miter lim="800000"/>
            <a:headEnd/>
            <a:tailEnd/>
          </a:ln>
          <a:effectLst/>
        </p:spPr>
        <p:txBody>
          <a:bodyPr>
            <a:spAutoFit/>
          </a:bodyPr>
          <a:lstStyle/>
          <a:p>
            <a:pPr>
              <a:lnSpc>
                <a:spcPct val="150000"/>
              </a:lnSpc>
              <a:defRPr/>
            </a:pPr>
            <a:r>
              <a:rPr lang="ca-ES" sz="3200" b="1" i="1" dirty="0" err="1" smtClean="0">
                <a:solidFill>
                  <a:srgbClr val="000066"/>
                </a:solidFill>
                <a:effectLst>
                  <a:outerShdw blurRad="38100" dist="38100" dir="2700000" algn="tl">
                    <a:srgbClr val="C0C0C0"/>
                  </a:outerShdw>
                </a:effectLst>
                <a:latin typeface="Arial" charset="0"/>
                <a:cs typeface="Times New Roman" charset="0"/>
              </a:rPr>
              <a:t>Clasificación</a:t>
            </a:r>
            <a:r>
              <a:rPr lang="ca-ES" sz="3200" b="1" i="1" dirty="0" smtClean="0">
                <a:solidFill>
                  <a:srgbClr val="000066"/>
                </a:solidFill>
                <a:effectLst>
                  <a:outerShdw blurRad="38100" dist="38100" dir="2700000" algn="tl">
                    <a:srgbClr val="C0C0C0"/>
                  </a:outerShdw>
                </a:effectLst>
                <a:latin typeface="Arial" charset="0"/>
                <a:cs typeface="Times New Roman" charset="0"/>
              </a:rPr>
              <a:t> de los </a:t>
            </a:r>
            <a:r>
              <a:rPr lang="ca-ES" sz="3200" b="1" i="1" dirty="0" err="1" smtClean="0">
                <a:solidFill>
                  <a:srgbClr val="000066"/>
                </a:solidFill>
                <a:effectLst>
                  <a:outerShdw blurRad="38100" dist="38100" dir="2700000" algn="tl">
                    <a:srgbClr val="C0C0C0"/>
                  </a:outerShdw>
                </a:effectLst>
                <a:latin typeface="Arial" charset="0"/>
                <a:cs typeface="Times New Roman" charset="0"/>
              </a:rPr>
              <a:t>antídotos</a:t>
            </a:r>
            <a:r>
              <a:rPr lang="ca-ES" sz="3200" b="1" i="1" dirty="0" smtClean="0">
                <a:solidFill>
                  <a:srgbClr val="000066"/>
                </a:solidFill>
                <a:effectLst>
                  <a:outerShdw blurRad="38100" dist="38100" dir="2700000" algn="tl">
                    <a:srgbClr val="C0C0C0"/>
                  </a:outerShdw>
                </a:effectLst>
                <a:latin typeface="Arial" charset="0"/>
                <a:cs typeface="Times New Roman" charset="0"/>
              </a:rPr>
              <a:t> </a:t>
            </a:r>
            <a:r>
              <a:rPr lang="ca-ES" sz="3200" b="1" i="1" dirty="0" err="1" smtClean="0">
                <a:solidFill>
                  <a:srgbClr val="000066"/>
                </a:solidFill>
                <a:effectLst>
                  <a:outerShdw blurRad="38100" dist="38100" dir="2700000" algn="tl">
                    <a:srgbClr val="C0C0C0"/>
                  </a:outerShdw>
                </a:effectLst>
                <a:latin typeface="Arial" charset="0"/>
                <a:cs typeface="Times New Roman" charset="0"/>
              </a:rPr>
              <a:t>según</a:t>
            </a:r>
            <a:r>
              <a:rPr lang="ca-ES" sz="3200" b="1" i="1" dirty="0" smtClean="0">
                <a:solidFill>
                  <a:srgbClr val="000066"/>
                </a:solidFill>
                <a:effectLst>
                  <a:outerShdw blurRad="38100" dist="38100" dir="2700000" algn="tl">
                    <a:srgbClr val="C0C0C0"/>
                  </a:outerShdw>
                </a:effectLst>
                <a:latin typeface="Arial" charset="0"/>
                <a:cs typeface="Times New Roman" charset="0"/>
              </a:rPr>
              <a:t> el </a:t>
            </a:r>
            <a:r>
              <a:rPr lang="ca-ES" sz="3200" b="1" i="1" dirty="0" err="1" smtClean="0">
                <a:solidFill>
                  <a:srgbClr val="000066"/>
                </a:solidFill>
                <a:effectLst>
                  <a:outerShdw blurRad="38100" dist="38100" dir="2700000" algn="tl">
                    <a:srgbClr val="C0C0C0"/>
                  </a:outerShdw>
                </a:effectLst>
                <a:latin typeface="Arial" charset="0"/>
                <a:cs typeface="Times New Roman" charset="0"/>
              </a:rPr>
              <a:t>mecanismo</a:t>
            </a:r>
            <a:r>
              <a:rPr lang="ca-ES" sz="3200" b="1" i="1" dirty="0" smtClean="0">
                <a:solidFill>
                  <a:srgbClr val="000066"/>
                </a:solidFill>
                <a:effectLst>
                  <a:outerShdw blurRad="38100" dist="38100" dir="2700000" algn="tl">
                    <a:srgbClr val="C0C0C0"/>
                  </a:outerShdw>
                </a:effectLst>
                <a:latin typeface="Arial" charset="0"/>
                <a:cs typeface="Times New Roman" charset="0"/>
              </a:rPr>
              <a:t> de </a:t>
            </a:r>
            <a:r>
              <a:rPr lang="ca-ES" sz="3200" b="1" i="1" dirty="0" err="1" smtClean="0">
                <a:solidFill>
                  <a:srgbClr val="000066"/>
                </a:solidFill>
                <a:effectLst>
                  <a:outerShdw blurRad="38100" dist="38100" dir="2700000" algn="tl">
                    <a:srgbClr val="C0C0C0"/>
                  </a:outerShdw>
                </a:effectLst>
                <a:latin typeface="Arial" charset="0"/>
                <a:cs typeface="Times New Roman" charset="0"/>
              </a:rPr>
              <a:t>acción</a:t>
            </a:r>
            <a:endParaRPr lang="es-ES" sz="3200" i="1" dirty="0">
              <a:solidFill>
                <a:srgbClr val="000066"/>
              </a:solidFill>
              <a:cs typeface="+mn-cs"/>
            </a:endParaRPr>
          </a:p>
        </p:txBody>
      </p:sp>
      <p:pic>
        <p:nvPicPr>
          <p:cNvPr id="6" name="5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1520" y="4228036"/>
            <a:ext cx="2232248" cy="2369316"/>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381000" y="3263900"/>
            <a:ext cx="8210550" cy="867930"/>
          </a:xfrm>
          <a:prstGeom prst="rect">
            <a:avLst/>
          </a:prstGeom>
          <a:noFill/>
          <a:ln w="9525">
            <a:noFill/>
            <a:miter lim="800000"/>
            <a:headEnd/>
            <a:tailEnd/>
          </a:ln>
        </p:spPr>
        <p:txBody>
          <a:bodyPr>
            <a:spAutoFit/>
          </a:bodyPr>
          <a:lstStyle/>
          <a:p>
            <a:pPr algn="just" eaLnBrk="1" hangingPunct="1">
              <a:lnSpc>
                <a:spcPct val="140000"/>
              </a:lnSpc>
              <a:spcBef>
                <a:spcPct val="20000"/>
              </a:spcBef>
              <a:spcAft>
                <a:spcPct val="20000"/>
              </a:spcAft>
              <a:buFont typeface="Wingdings 2" pitchFamily="18" charset="2"/>
              <a:buChar char="P"/>
            </a:pPr>
            <a:r>
              <a:rPr lang="es-ES" sz="1800" b="1" dirty="0">
                <a:solidFill>
                  <a:srgbClr val="000066"/>
                </a:solidFill>
                <a:latin typeface="Arial" charset="0"/>
                <a:sym typeface="Symbol" pitchFamily="18" charset="2"/>
              </a:rPr>
              <a:t>Administración: EV</a:t>
            </a:r>
            <a:r>
              <a:rPr lang="es-ES" sz="1800" dirty="0">
                <a:solidFill>
                  <a:srgbClr val="000066"/>
                </a:solidFill>
                <a:latin typeface="Arial" charset="0"/>
              </a:rPr>
              <a:t>. Proteger de la luz. Reconstituir </a:t>
            </a:r>
            <a:r>
              <a:rPr lang="es-ES" sz="1800" dirty="0" smtClean="0">
                <a:solidFill>
                  <a:srgbClr val="000066"/>
                </a:solidFill>
                <a:latin typeface="Arial" charset="0"/>
              </a:rPr>
              <a:t>el frasco </a:t>
            </a:r>
            <a:r>
              <a:rPr lang="es-ES" sz="1800" dirty="0">
                <a:solidFill>
                  <a:srgbClr val="000066"/>
                </a:solidFill>
                <a:latin typeface="Arial" charset="0"/>
              </a:rPr>
              <a:t>con </a:t>
            </a:r>
            <a:r>
              <a:rPr lang="es-ES" sz="1800" dirty="0" smtClean="0">
                <a:solidFill>
                  <a:srgbClr val="000066"/>
                </a:solidFill>
                <a:latin typeface="Arial" charset="0"/>
              </a:rPr>
              <a:t>200 </a:t>
            </a:r>
            <a:r>
              <a:rPr lang="es-ES" sz="1800" dirty="0" err="1" smtClean="0">
                <a:solidFill>
                  <a:srgbClr val="000066"/>
                </a:solidFill>
                <a:latin typeface="Arial" charset="0"/>
              </a:rPr>
              <a:t>mL</a:t>
            </a:r>
            <a:r>
              <a:rPr lang="es-ES" sz="1800" dirty="0" smtClean="0">
                <a:solidFill>
                  <a:srgbClr val="000066"/>
                </a:solidFill>
                <a:latin typeface="Arial" charset="0"/>
              </a:rPr>
              <a:t> de </a:t>
            </a:r>
            <a:r>
              <a:rPr lang="es-ES" sz="1800" dirty="0">
                <a:solidFill>
                  <a:srgbClr val="000066"/>
                </a:solidFill>
                <a:latin typeface="Arial" charset="0"/>
              </a:rPr>
              <a:t>SF. Agitar enérgicamente.</a:t>
            </a:r>
          </a:p>
        </p:txBody>
      </p:sp>
      <p:sp>
        <p:nvSpPr>
          <p:cNvPr id="38916" name="Line 11"/>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38917" name="Text Box 12"/>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a:solidFill>
                  <a:srgbClr val="008000"/>
                </a:solidFill>
                <a:latin typeface="Arial" charset="0"/>
                <a:sym typeface="Symbol" pitchFamily="18" charset="2"/>
              </a:rPr>
              <a:t>Hidroxicobalamina (medicamento extranjero)</a:t>
            </a:r>
            <a:endParaRPr lang="en-GB" b="1" i="1">
              <a:solidFill>
                <a:srgbClr val="008000"/>
              </a:solidFill>
              <a:latin typeface="Arial" charset="0"/>
            </a:endParaRPr>
          </a:p>
        </p:txBody>
      </p:sp>
      <p:sp>
        <p:nvSpPr>
          <p:cNvPr id="38918" name="Rectangle 13"/>
          <p:cNvSpPr>
            <a:spLocks noChangeArrowheads="1"/>
          </p:cNvSpPr>
          <p:nvPr/>
        </p:nvSpPr>
        <p:spPr bwMode="auto">
          <a:xfrm>
            <a:off x="3132138" y="1557338"/>
            <a:ext cx="6553200" cy="480131"/>
          </a:xfrm>
          <a:prstGeom prst="rect">
            <a:avLst/>
          </a:prstGeom>
          <a:noFill/>
          <a:ln w="50800">
            <a:noFill/>
            <a:miter lim="800000"/>
            <a:headEnd/>
            <a:tailEnd/>
          </a:ln>
        </p:spPr>
        <p:txBody>
          <a:bodyPr>
            <a:spAutoFit/>
          </a:bodyPr>
          <a:lstStyle/>
          <a:p>
            <a:pPr algn="l" eaLnBrk="1" hangingPunct="1">
              <a:lnSpc>
                <a:spcPct val="140000"/>
              </a:lnSpc>
              <a:spcBef>
                <a:spcPct val="20000"/>
              </a:spcBef>
              <a:spcAft>
                <a:spcPct val="20000"/>
              </a:spcAft>
              <a:buFont typeface="Wingdings" pitchFamily="2" charset="2"/>
              <a:buChar char="ü"/>
            </a:pPr>
            <a:r>
              <a:rPr lang="es-ES" sz="1800" b="1" dirty="0">
                <a:solidFill>
                  <a:srgbClr val="000066"/>
                </a:solidFill>
                <a:latin typeface="Arial" charset="0"/>
              </a:rPr>
              <a:t> Presentación:</a:t>
            </a:r>
            <a:r>
              <a:rPr lang="es-ES" sz="1800" dirty="0">
                <a:solidFill>
                  <a:srgbClr val="000066"/>
                </a:solidFill>
                <a:latin typeface="Arial" charset="0"/>
              </a:rPr>
              <a:t> Cyanokit</a:t>
            </a:r>
            <a:r>
              <a:rPr lang="es-ES" sz="1800" baseline="30000" dirty="0">
                <a:solidFill>
                  <a:srgbClr val="000066"/>
                </a:solidFill>
                <a:latin typeface="Arial" charset="0"/>
              </a:rPr>
              <a:t>®  </a:t>
            </a:r>
            <a:r>
              <a:rPr lang="es-ES" sz="1800" dirty="0" smtClean="0">
                <a:solidFill>
                  <a:srgbClr val="000066"/>
                </a:solidFill>
                <a:latin typeface="Arial" charset="0"/>
              </a:rPr>
              <a:t>frasco 5 </a:t>
            </a:r>
            <a:r>
              <a:rPr lang="es-ES" sz="1800" dirty="0">
                <a:solidFill>
                  <a:srgbClr val="000066"/>
                </a:solidFill>
                <a:latin typeface="Arial" charset="0"/>
              </a:rPr>
              <a:t>g polvo liofilizado </a:t>
            </a:r>
          </a:p>
        </p:txBody>
      </p:sp>
      <p:sp>
        <p:nvSpPr>
          <p:cNvPr id="38919" name="Text Box 14"/>
          <p:cNvSpPr txBox="1">
            <a:spLocks noChangeArrowheads="1"/>
          </p:cNvSpPr>
          <p:nvPr/>
        </p:nvSpPr>
        <p:spPr bwMode="auto">
          <a:xfrm>
            <a:off x="171450" y="4276725"/>
            <a:ext cx="8515350" cy="1743075"/>
          </a:xfrm>
          <a:prstGeom prst="rect">
            <a:avLst/>
          </a:prstGeom>
          <a:noFill/>
          <a:ln w="9525">
            <a:noFill/>
            <a:miter lim="800000"/>
            <a:headEnd/>
            <a:tailEnd/>
          </a:ln>
        </p:spPr>
        <p:txBody>
          <a:bodyPr lIns="90000" tIns="46800" rIns="90000" bIns="46800">
            <a:spAutoFit/>
          </a:bodyPr>
          <a:lstStyle/>
          <a:p>
            <a:pPr marL="174625" algn="l" eaLnBrk="1" hangingPunct="1">
              <a:lnSpc>
                <a:spcPct val="140000"/>
              </a:lnSpc>
              <a:spcBef>
                <a:spcPts val="450"/>
              </a:spcBef>
              <a:buClr>
                <a:srgbClr val="000066"/>
              </a:buClr>
              <a:buSzPct val="100000"/>
              <a:buFont typeface="Wingdings" pitchFamily="2" charset="2"/>
              <a:buChar char="ü"/>
              <a:tabLst>
                <a:tab pos="0" algn="l"/>
                <a:tab pos="571500" algn="l"/>
                <a:tab pos="1371600" algn="l"/>
                <a:tab pos="2286000" algn="l"/>
                <a:tab pos="3200400" algn="l"/>
                <a:tab pos="4114800" algn="l"/>
                <a:tab pos="5029200" algn="l"/>
                <a:tab pos="5943600" algn="l"/>
                <a:tab pos="6858000" algn="l"/>
                <a:tab pos="7772400" algn="l"/>
                <a:tab pos="8686800" algn="l"/>
                <a:tab pos="9601200" algn="l"/>
                <a:tab pos="10515600" algn="l"/>
              </a:tabLst>
            </a:pPr>
            <a:r>
              <a:rPr lang="es-ES" sz="1800" b="1" dirty="0">
                <a:solidFill>
                  <a:srgbClr val="000066"/>
                </a:solidFill>
                <a:latin typeface="Arial" charset="0"/>
                <a:sym typeface="Symbol" pitchFamily="18" charset="2"/>
              </a:rPr>
              <a:t> Posología:</a:t>
            </a:r>
          </a:p>
          <a:p>
            <a:pPr marL="673100" lvl="1" indent="-292100" algn="l" eaLnBrk="1" hangingPunct="1">
              <a:lnSpc>
                <a:spcPct val="140000"/>
              </a:lnSpc>
              <a:spcBef>
                <a:spcPts val="450"/>
              </a:spcBef>
              <a:buClr>
                <a:srgbClr val="000066"/>
              </a:buClr>
              <a:buSzPct val="100000"/>
              <a:buFont typeface="Wingdings" pitchFamily="2" charset="2"/>
              <a:buNone/>
              <a:tabLst>
                <a:tab pos="0" algn="l"/>
                <a:tab pos="571500" algn="l"/>
                <a:tab pos="1371600" algn="l"/>
                <a:tab pos="2286000" algn="l"/>
                <a:tab pos="3200400" algn="l"/>
                <a:tab pos="4114800" algn="l"/>
                <a:tab pos="5029200" algn="l"/>
                <a:tab pos="5943600" algn="l"/>
                <a:tab pos="6858000" algn="l"/>
                <a:tab pos="7772400" algn="l"/>
                <a:tab pos="8686800" algn="l"/>
                <a:tab pos="9601200" algn="l"/>
                <a:tab pos="10515600" algn="l"/>
              </a:tabLst>
            </a:pPr>
            <a:r>
              <a:rPr lang="es-ES" sz="1800" dirty="0">
                <a:solidFill>
                  <a:srgbClr val="000066"/>
                </a:solidFill>
                <a:latin typeface="Arial" charset="0"/>
                <a:sym typeface="Symbol" pitchFamily="18" charset="2"/>
              </a:rPr>
              <a:t> -  5 g (= </a:t>
            </a:r>
            <a:r>
              <a:rPr lang="es-ES" sz="1800" dirty="0" smtClean="0">
                <a:solidFill>
                  <a:srgbClr val="000066"/>
                </a:solidFill>
                <a:latin typeface="Arial" charset="0"/>
                <a:sym typeface="Symbol" pitchFamily="18" charset="2"/>
              </a:rPr>
              <a:t>1 vial) </a:t>
            </a:r>
            <a:r>
              <a:rPr lang="es-ES" sz="1800" dirty="0" err="1">
                <a:solidFill>
                  <a:srgbClr val="000066"/>
                </a:solidFill>
                <a:latin typeface="Arial" charset="0"/>
                <a:sym typeface="Symbol" pitchFamily="18" charset="2"/>
              </a:rPr>
              <a:t>ev</a:t>
            </a:r>
            <a:r>
              <a:rPr lang="es-ES" sz="1800" dirty="0">
                <a:solidFill>
                  <a:srgbClr val="000066"/>
                </a:solidFill>
                <a:latin typeface="Arial" charset="0"/>
                <a:sym typeface="Symbol" pitchFamily="18" charset="2"/>
              </a:rPr>
              <a:t> en 15-30 min. Si </a:t>
            </a:r>
            <a:r>
              <a:rPr lang="es-ES" sz="1800" dirty="0">
                <a:solidFill>
                  <a:srgbClr val="000066"/>
                </a:solidFill>
                <a:latin typeface="Arial" charset="0"/>
              </a:rPr>
              <a:t>ausencia de respuesta o respuesta inestable en 1h </a:t>
            </a:r>
            <a:r>
              <a:rPr lang="es-ES" sz="1800" dirty="0">
                <a:solidFill>
                  <a:srgbClr val="000066"/>
                </a:solidFill>
                <a:latin typeface="Arial" charset="0"/>
                <a:sym typeface="Wingdings" pitchFamily="2" charset="2"/>
              </a:rPr>
              <a:t> </a:t>
            </a:r>
            <a:r>
              <a:rPr lang="es-ES" sz="1800" dirty="0">
                <a:solidFill>
                  <a:srgbClr val="000066"/>
                </a:solidFill>
                <a:latin typeface="Arial" charset="0"/>
              </a:rPr>
              <a:t>repetir una segunda dosis de 5 g</a:t>
            </a:r>
          </a:p>
          <a:p>
            <a:pPr marL="174625" algn="l" eaLnBrk="1" hangingPunct="1">
              <a:lnSpc>
                <a:spcPct val="140000"/>
              </a:lnSpc>
              <a:spcBef>
                <a:spcPts val="450"/>
              </a:spcBef>
              <a:buClr>
                <a:srgbClr val="000066"/>
              </a:buClr>
              <a:buSzPct val="100000"/>
              <a:buFont typeface="Wingdings" pitchFamily="2" charset="2"/>
              <a:buNone/>
              <a:tabLst>
                <a:tab pos="0" algn="l"/>
                <a:tab pos="571500" algn="l"/>
                <a:tab pos="1371600" algn="l"/>
                <a:tab pos="2286000" algn="l"/>
                <a:tab pos="3200400" algn="l"/>
                <a:tab pos="4114800" algn="l"/>
                <a:tab pos="5029200" algn="l"/>
                <a:tab pos="5943600" algn="l"/>
                <a:tab pos="6858000" algn="l"/>
                <a:tab pos="7772400" algn="l"/>
                <a:tab pos="8686800" algn="l"/>
                <a:tab pos="9601200" algn="l"/>
                <a:tab pos="10515600" algn="l"/>
              </a:tabLst>
            </a:pPr>
            <a:r>
              <a:rPr lang="es-ES" sz="1800" dirty="0">
                <a:solidFill>
                  <a:srgbClr val="000066"/>
                </a:solidFill>
                <a:latin typeface="Arial" charset="0"/>
              </a:rPr>
              <a:t>    - 10 g (= </a:t>
            </a:r>
            <a:r>
              <a:rPr lang="es-ES" sz="1800" dirty="0" smtClean="0">
                <a:solidFill>
                  <a:srgbClr val="000066"/>
                </a:solidFill>
                <a:latin typeface="Arial" charset="0"/>
              </a:rPr>
              <a:t>2 </a:t>
            </a:r>
            <a:r>
              <a:rPr lang="es-ES" sz="1800" dirty="0">
                <a:solidFill>
                  <a:srgbClr val="000066"/>
                </a:solidFill>
                <a:latin typeface="Arial" charset="0"/>
              </a:rPr>
              <a:t>viales) en 10 min si paro cardiorrespiratorio (5 g si &lt; 35kg)</a:t>
            </a:r>
            <a:endParaRPr lang="en-GB" sz="1800" dirty="0">
              <a:solidFill>
                <a:srgbClr val="000066"/>
              </a:solidFill>
              <a:latin typeface="Arial" charset="0"/>
              <a:sym typeface="Symbol" pitchFamily="18" charset="2"/>
            </a:endParaRPr>
          </a:p>
        </p:txBody>
      </p:sp>
      <p:pic>
        <p:nvPicPr>
          <p:cNvPr id="8" name="Picture 2" descr="CYANOKIT 5 G"/>
          <p:cNvPicPr>
            <a:picLocks noChangeAspect="1" noChangeArrowheads="1"/>
          </p:cNvPicPr>
          <p:nvPr/>
        </p:nvPicPr>
        <p:blipFill>
          <a:blip r:embed="rId3" cstate="print"/>
          <a:srcRect/>
          <a:stretch>
            <a:fillRect/>
          </a:stretch>
        </p:blipFill>
        <p:spPr bwMode="auto">
          <a:xfrm>
            <a:off x="543843" y="1090365"/>
            <a:ext cx="1939925" cy="1906587"/>
          </a:xfrm>
          <a:prstGeom prst="rect">
            <a:avLst/>
          </a:prstGeom>
          <a:noFill/>
          <a:ln w="9525">
            <a:noFill/>
            <a:miter lim="800000"/>
            <a:headEnd/>
            <a:tailEnd/>
          </a:ln>
        </p:spPr>
      </p:pic>
      <p:sp>
        <p:nvSpPr>
          <p:cNvPr id="2" name="1 Rectángulo"/>
          <p:cNvSpPr/>
          <p:nvPr/>
        </p:nvSpPr>
        <p:spPr>
          <a:xfrm>
            <a:off x="-108520" y="6093296"/>
            <a:ext cx="9304338" cy="435760"/>
          </a:xfrm>
          <a:prstGeom prst="rect">
            <a:avLst/>
          </a:prstGeom>
        </p:spPr>
        <p:txBody>
          <a:bodyPr wrap="square">
            <a:spAutoFit/>
          </a:bodyPr>
          <a:lstStyle/>
          <a:p>
            <a:pPr marL="174625" eaLnBrk="1" hangingPunct="1">
              <a:lnSpc>
                <a:spcPct val="140000"/>
              </a:lnSpc>
              <a:spcBef>
                <a:spcPts val="450"/>
              </a:spcBef>
              <a:buClr>
                <a:srgbClr val="000066"/>
              </a:buClr>
              <a:buSzPct val="100000"/>
              <a:buFont typeface="Verdana" pitchFamily="34" charset="0"/>
              <a:buNone/>
              <a:tabLst>
                <a:tab pos="0" algn="l"/>
                <a:tab pos="5715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1800" b="1" dirty="0" smtClean="0">
                <a:solidFill>
                  <a:srgbClr val="000066"/>
                </a:solidFill>
                <a:latin typeface="Arial" charset="0"/>
                <a:sym typeface="Symbol" pitchFamily="18" charset="2"/>
              </a:rPr>
              <a:t>OJO !!!: </a:t>
            </a:r>
            <a:r>
              <a:rPr lang="en-GB" sz="1800" dirty="0" err="1" smtClean="0">
                <a:solidFill>
                  <a:srgbClr val="000066"/>
                </a:solidFill>
                <a:latin typeface="Arial" charset="0"/>
                <a:sym typeface="Symbol" pitchFamily="18" charset="2"/>
              </a:rPr>
              <a:t>tiñe</a:t>
            </a:r>
            <a:r>
              <a:rPr lang="en-GB" sz="1800" dirty="0" smtClean="0">
                <a:solidFill>
                  <a:srgbClr val="000066"/>
                </a:solidFill>
                <a:latin typeface="Arial" charset="0"/>
                <a:sym typeface="Symbol" pitchFamily="18" charset="2"/>
              </a:rPr>
              <a:t> </a:t>
            </a:r>
            <a:r>
              <a:rPr lang="en-GB" sz="1800" dirty="0">
                <a:solidFill>
                  <a:srgbClr val="000066"/>
                </a:solidFill>
                <a:latin typeface="Arial" charset="0"/>
                <a:sym typeface="Symbol" pitchFamily="18" charset="2"/>
              </a:rPr>
              <a:t>de </a:t>
            </a:r>
            <a:r>
              <a:rPr lang="en-GB" sz="1800" dirty="0" err="1">
                <a:solidFill>
                  <a:srgbClr val="000066"/>
                </a:solidFill>
                <a:latin typeface="Arial" charset="0"/>
                <a:sym typeface="Symbol" pitchFamily="18" charset="2"/>
              </a:rPr>
              <a:t>rojo</a:t>
            </a:r>
            <a:r>
              <a:rPr lang="en-GB" sz="1800" dirty="0">
                <a:solidFill>
                  <a:srgbClr val="000066"/>
                </a:solidFill>
                <a:latin typeface="Arial" charset="0"/>
                <a:sym typeface="Symbol" pitchFamily="18" charset="2"/>
              </a:rPr>
              <a:t> </a:t>
            </a:r>
            <a:r>
              <a:rPr lang="en-GB" sz="1800" dirty="0" err="1">
                <a:solidFill>
                  <a:srgbClr val="000066"/>
                </a:solidFill>
                <a:latin typeface="Arial" charset="0"/>
                <a:sym typeface="Symbol" pitchFamily="18" charset="2"/>
              </a:rPr>
              <a:t>piel</a:t>
            </a:r>
            <a:r>
              <a:rPr lang="en-GB" sz="1800" dirty="0">
                <a:solidFill>
                  <a:srgbClr val="000066"/>
                </a:solidFill>
                <a:latin typeface="Arial" charset="0"/>
                <a:sym typeface="Symbol" pitchFamily="18" charset="2"/>
              </a:rPr>
              <a:t>, </a:t>
            </a:r>
            <a:r>
              <a:rPr lang="en-GB" sz="1800" dirty="0" err="1">
                <a:solidFill>
                  <a:srgbClr val="000066"/>
                </a:solidFill>
                <a:latin typeface="Arial" charset="0"/>
                <a:sym typeface="Symbol" pitchFamily="18" charset="2"/>
              </a:rPr>
              <a:t>orina</a:t>
            </a:r>
            <a:r>
              <a:rPr lang="en-GB" sz="1800" dirty="0">
                <a:solidFill>
                  <a:srgbClr val="000066"/>
                </a:solidFill>
                <a:latin typeface="Arial" charset="0"/>
                <a:sym typeface="Symbol" pitchFamily="18" charset="2"/>
              </a:rPr>
              <a:t> y </a:t>
            </a:r>
            <a:r>
              <a:rPr lang="en-GB" sz="1800" dirty="0" err="1">
                <a:solidFill>
                  <a:srgbClr val="000066"/>
                </a:solidFill>
                <a:latin typeface="Arial" charset="0"/>
                <a:sym typeface="Symbol" pitchFamily="18" charset="2"/>
              </a:rPr>
              <a:t>lágrimas</a:t>
            </a:r>
            <a:r>
              <a:rPr lang="en-GB" sz="1800" dirty="0">
                <a:solidFill>
                  <a:srgbClr val="000066"/>
                </a:solidFill>
                <a:latin typeface="Arial" charset="0"/>
                <a:sym typeface="Symbol" pitchFamily="18" charset="2"/>
              </a:rPr>
              <a:t> (hasta 5 </a:t>
            </a:r>
            <a:r>
              <a:rPr lang="en-GB" sz="1800" dirty="0" err="1">
                <a:solidFill>
                  <a:srgbClr val="000066"/>
                </a:solidFill>
                <a:latin typeface="Arial" charset="0"/>
                <a:sym typeface="Symbol" pitchFamily="18" charset="2"/>
              </a:rPr>
              <a:t>semanas</a:t>
            </a:r>
            <a:r>
              <a:rPr lang="en-GB" sz="1800" dirty="0">
                <a:solidFill>
                  <a:srgbClr val="000066"/>
                </a:solidFill>
                <a:latin typeface="Arial" charset="0"/>
                <a:sym typeface="Symbol" pitchFamily="18" charset="2"/>
              </a:rPr>
              <a:t> </a:t>
            </a:r>
            <a:r>
              <a:rPr lang="en-GB" sz="1800" dirty="0" err="1">
                <a:solidFill>
                  <a:srgbClr val="000066"/>
                </a:solidFill>
                <a:latin typeface="Arial" charset="0"/>
                <a:sym typeface="Symbol" pitchFamily="18" charset="2"/>
              </a:rPr>
              <a:t>tras</a:t>
            </a:r>
            <a:r>
              <a:rPr lang="en-GB" sz="1800" dirty="0">
                <a:solidFill>
                  <a:srgbClr val="000066"/>
                </a:solidFill>
                <a:latin typeface="Arial" charset="0"/>
                <a:sym typeface="Symbol" pitchFamily="18" charset="2"/>
              </a:rPr>
              <a:t> la </a:t>
            </a:r>
            <a:r>
              <a:rPr lang="en-GB" sz="1800" dirty="0" err="1">
                <a:solidFill>
                  <a:srgbClr val="000066"/>
                </a:solidFill>
                <a:latin typeface="Arial" charset="0"/>
                <a:sym typeface="Symbol" pitchFamily="18" charset="2"/>
              </a:rPr>
              <a:t>administración</a:t>
            </a:r>
            <a:r>
              <a:rPr lang="en-GB" sz="1800" dirty="0">
                <a:solidFill>
                  <a:srgbClr val="000066"/>
                </a:solidFill>
                <a:latin typeface="Arial" charset="0"/>
                <a:sym typeface="Symbol" pitchFamily="18" charset="2"/>
              </a:rPr>
              <a:t>)</a:t>
            </a:r>
          </a:p>
        </p:txBody>
      </p:sp>
    </p:spTree>
    <p:extLst>
      <p:ext uri="{BB962C8B-B14F-4D97-AF65-F5344CB8AC3E}">
        <p14:creationId xmlns="" xmlns:p14="http://schemas.microsoft.com/office/powerpoint/2010/main" val="29585090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6534" name="Group 22"/>
          <p:cNvGraphicFramePr>
            <a:graphicFrameLocks noGrp="1"/>
          </p:cNvGraphicFramePr>
          <p:nvPr>
            <p:extLst>
              <p:ext uri="{D42A27DB-BD31-4B8C-83A1-F6EECF244321}">
                <p14:modId xmlns="" xmlns:p14="http://schemas.microsoft.com/office/powerpoint/2010/main" val="928105810"/>
              </p:ext>
            </p:extLst>
          </p:nvPr>
        </p:nvGraphicFramePr>
        <p:xfrm>
          <a:off x="533400" y="3429000"/>
          <a:ext cx="8305800" cy="1899730"/>
        </p:xfrm>
        <a:graphic>
          <a:graphicData uri="http://schemas.openxmlformats.org/drawingml/2006/table">
            <a:tbl>
              <a:tblPr/>
              <a:tblGrid>
                <a:gridCol w="4005263"/>
                <a:gridCol w="4300537"/>
              </a:tblGrid>
              <a:tr h="515938">
                <a:tc>
                  <a:txBody>
                    <a:bodyPr/>
                    <a:lstStyle/>
                    <a:p>
                      <a:pPr marL="0" marR="0" lvl="0" indent="0" algn="just" defTabSz="449263" rtl="0" eaLnBrk="1" fontAlgn="base" latinLnBrk="0" hangingPunct="1">
                        <a:lnSpc>
                          <a:spcPct val="130000"/>
                        </a:lnSpc>
                        <a:spcBef>
                          <a:spcPct val="10000"/>
                        </a:spcBef>
                        <a:spcAft>
                          <a:spcPct val="20000"/>
                        </a:spcAft>
                        <a:buClrTx/>
                        <a:buSzTx/>
                        <a:buFont typeface="Wingdings 2" pitchFamily="18" charset="2"/>
                        <a:buNone/>
                        <a:tabLst/>
                      </a:pPr>
                      <a:r>
                        <a:rPr kumimoji="0" lang="es-ES" sz="1600" b="1" i="0" u="none" strike="noStrike" cap="none" normalizeH="0" baseline="0" dirty="0" smtClean="0">
                          <a:ln>
                            <a:noFill/>
                          </a:ln>
                          <a:solidFill>
                            <a:srgbClr val="000066"/>
                          </a:solidFill>
                          <a:effectLst/>
                          <a:latin typeface="Arial" charset="0"/>
                          <a:cs typeface="Lucida Sans Unicode" pitchFamily="34" charset="0"/>
                        </a:rPr>
                        <a:t>A. Paciente asintomático</a:t>
                      </a:r>
                      <a:endParaRPr kumimoji="0" lang="es-ES" sz="1600" b="0" i="0" u="none" strike="noStrike" cap="none" normalizeH="0" baseline="0" dirty="0" smtClean="0">
                        <a:ln>
                          <a:noFill/>
                        </a:ln>
                        <a:solidFill>
                          <a:srgbClr val="000000"/>
                        </a:solidFill>
                        <a:effectLst/>
                        <a:latin typeface="Arial" charset="0"/>
                        <a:cs typeface="Lucida Sans Unicode"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FFB9"/>
                    </a:solidFill>
                  </a:tcPr>
                </a:tc>
                <a:tc>
                  <a:txBody>
                    <a:bodyPr/>
                    <a:lstStyle/>
                    <a:p>
                      <a:pPr marL="0" marR="0" lvl="0" indent="0" algn="ctr" defTabSz="449263" rtl="0" eaLnBrk="1" fontAlgn="base" latinLnBrk="0" hangingPunct="1">
                        <a:lnSpc>
                          <a:spcPct val="130000"/>
                        </a:lnSpc>
                        <a:spcBef>
                          <a:spcPct val="10000"/>
                        </a:spcBef>
                        <a:spcAft>
                          <a:spcPct val="0"/>
                        </a:spcAft>
                        <a:buClr>
                          <a:srgbClr val="000000"/>
                        </a:buClr>
                        <a:buSzPct val="100000"/>
                        <a:buFont typeface="Times New Roman" charset="0"/>
                        <a:buNone/>
                        <a:tabLst/>
                      </a:pPr>
                      <a:r>
                        <a:rPr kumimoji="0" lang="es-ES" sz="1600" b="1" i="0" u="none" strike="noStrike" cap="none" normalizeH="0" baseline="0" smtClean="0">
                          <a:ln>
                            <a:noFill/>
                          </a:ln>
                          <a:solidFill>
                            <a:srgbClr val="000000"/>
                          </a:solidFill>
                          <a:effectLst/>
                          <a:latin typeface="Arial" charset="0"/>
                          <a:cs typeface="Lucida Sans Unicode" pitchFamily="34" charset="0"/>
                        </a:rPr>
                        <a:t>Actuación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FFB9"/>
                    </a:solidFill>
                  </a:tcPr>
                </a:tc>
              </a:tr>
              <a:tr h="515938">
                <a:tc>
                  <a:txBody>
                    <a:bodyPr/>
                    <a:lstStyle/>
                    <a:p>
                      <a:pPr marL="0" marR="0" lvl="0" indent="0" algn="just" defTabSz="449263" rtl="0" eaLnBrk="1" fontAlgn="base" latinLnBrk="0" hangingPunct="1">
                        <a:lnSpc>
                          <a:spcPct val="130000"/>
                        </a:lnSpc>
                        <a:spcBef>
                          <a:spcPct val="10000"/>
                        </a:spcBef>
                        <a:spcAft>
                          <a:spcPct val="20000"/>
                        </a:spcAft>
                        <a:buClrTx/>
                        <a:buSzTx/>
                        <a:buFont typeface="Wingdings 2" pitchFamily="18" charset="2"/>
                        <a:buNone/>
                        <a:tabLst/>
                      </a:pPr>
                      <a:r>
                        <a:rPr kumimoji="0" lang="es-ES" sz="1600" b="0" i="0" u="none" strike="noStrike" cap="none" normalizeH="0" baseline="0" smtClean="0">
                          <a:ln>
                            <a:noFill/>
                          </a:ln>
                          <a:solidFill>
                            <a:srgbClr val="000066"/>
                          </a:solidFill>
                          <a:effectLst/>
                          <a:latin typeface="Arial" charset="0"/>
                          <a:cs typeface="Lucida Sans Unicode" pitchFamily="34" charset="0"/>
                        </a:rPr>
                        <a:t>Probablemente no ha absorbido una dosis tóxica de cianuro. Si no hay acidosis metabólica puede descartarse intoxicación aguda.</a:t>
                      </a:r>
                      <a:endParaRPr kumimoji="0" lang="es-ES" sz="1600" b="0" i="0" u="none" strike="noStrike" cap="none" normalizeH="0" baseline="0" smtClean="0">
                        <a:ln>
                          <a:noFill/>
                        </a:ln>
                        <a:solidFill>
                          <a:srgbClr val="000000"/>
                        </a:solidFill>
                        <a:effectLst/>
                        <a:latin typeface="Arial" charset="0"/>
                        <a:cs typeface="Lucida Sans Unicode"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130000"/>
                        </a:lnSpc>
                        <a:spcBef>
                          <a:spcPct val="10000"/>
                        </a:spcBef>
                        <a:spcAft>
                          <a:spcPct val="0"/>
                        </a:spcAft>
                        <a:buClr>
                          <a:srgbClr val="000000"/>
                        </a:buClr>
                        <a:buSzPct val="100000"/>
                        <a:buFont typeface="Times New Roman" charset="0"/>
                        <a:buNone/>
                        <a:tabLst/>
                      </a:pPr>
                      <a:r>
                        <a:rPr kumimoji="0" lang="es-ES" sz="1600" b="0" i="0" u="none" strike="noStrike" cap="none" normalizeH="0" baseline="0" dirty="0" smtClean="0">
                          <a:ln>
                            <a:noFill/>
                          </a:ln>
                          <a:solidFill>
                            <a:srgbClr val="000066"/>
                          </a:solidFill>
                          <a:effectLst/>
                          <a:latin typeface="Arial" charset="0"/>
                          <a:cs typeface="Lucida Sans Unicode" pitchFamily="34" charset="0"/>
                        </a:rPr>
                        <a:t>- No acidosis metabólica </a:t>
                      </a:r>
                      <a:r>
                        <a:rPr kumimoji="0" lang="es-ES" sz="1600" b="0" i="0" u="none" strike="noStrike" cap="none" normalizeH="0" baseline="0" dirty="0" smtClean="0">
                          <a:ln>
                            <a:noFill/>
                          </a:ln>
                          <a:solidFill>
                            <a:srgbClr val="000066"/>
                          </a:solidFill>
                          <a:effectLst/>
                          <a:latin typeface="Arial" charset="0"/>
                          <a:cs typeface="Lucida Sans Unicode" pitchFamily="34" charset="0"/>
                          <a:sym typeface="Wingdings" pitchFamily="2" charset="2"/>
                        </a:rPr>
                        <a:t> </a:t>
                      </a:r>
                      <a:r>
                        <a:rPr kumimoji="0" lang="es-ES" sz="1600" b="1" i="0" u="none" strike="noStrike" cap="none" normalizeH="0" baseline="0" dirty="0" smtClean="0">
                          <a:ln>
                            <a:noFill/>
                          </a:ln>
                          <a:solidFill>
                            <a:srgbClr val="000066"/>
                          </a:solidFill>
                          <a:effectLst/>
                          <a:latin typeface="Arial" charset="0"/>
                          <a:cs typeface="Lucida Sans Unicode" pitchFamily="34" charset="0"/>
                          <a:sym typeface="Wingdings" pitchFamily="2" charset="2"/>
                        </a:rPr>
                        <a:t>monitorizar</a:t>
                      </a:r>
                      <a:r>
                        <a:rPr kumimoji="0" lang="es-ES" sz="1600" b="0" i="0" u="none" strike="noStrike" cap="none" normalizeH="0" baseline="0" dirty="0" smtClean="0">
                          <a:ln>
                            <a:noFill/>
                          </a:ln>
                          <a:solidFill>
                            <a:srgbClr val="000066"/>
                          </a:solidFill>
                          <a:effectLst/>
                          <a:latin typeface="Arial" charset="0"/>
                          <a:cs typeface="Lucida Sans Unicode" pitchFamily="34" charset="0"/>
                          <a:sym typeface="Wingdings" pitchFamily="2" charset="2"/>
                        </a:rPr>
                        <a:t> ECG y proceder al alta.</a:t>
                      </a:r>
                    </a:p>
                    <a:p>
                      <a:pPr marL="0" marR="0" lvl="0" indent="0" algn="l" defTabSz="449263" rtl="0" eaLnBrk="1" fontAlgn="base" latinLnBrk="0" hangingPunct="1">
                        <a:lnSpc>
                          <a:spcPct val="130000"/>
                        </a:lnSpc>
                        <a:spcBef>
                          <a:spcPct val="10000"/>
                        </a:spcBef>
                        <a:spcAft>
                          <a:spcPct val="0"/>
                        </a:spcAft>
                        <a:buClr>
                          <a:srgbClr val="000000"/>
                        </a:buClr>
                        <a:buSzPct val="100000"/>
                        <a:buFont typeface="Times New Roman" charset="0"/>
                        <a:buNone/>
                        <a:tabLst/>
                      </a:pPr>
                      <a:r>
                        <a:rPr kumimoji="0" lang="es-ES" sz="1600" b="0" i="0" u="none" strike="noStrike" cap="none" normalizeH="0" baseline="0" dirty="0" smtClean="0">
                          <a:ln>
                            <a:noFill/>
                          </a:ln>
                          <a:solidFill>
                            <a:srgbClr val="000066"/>
                          </a:solidFill>
                          <a:effectLst/>
                          <a:latin typeface="Arial" charset="0"/>
                          <a:cs typeface="Lucida Sans Unicode" pitchFamily="34" charset="0"/>
                        </a:rPr>
                        <a:t>- Si acidosis metabólica </a:t>
                      </a:r>
                      <a:r>
                        <a:rPr kumimoji="0" lang="es-ES" sz="1600" b="0" i="0" u="none" strike="noStrike" cap="none" normalizeH="0" baseline="0" dirty="0" smtClean="0">
                          <a:ln>
                            <a:noFill/>
                          </a:ln>
                          <a:solidFill>
                            <a:srgbClr val="000066"/>
                          </a:solidFill>
                          <a:effectLst/>
                          <a:latin typeface="Arial" charset="0"/>
                          <a:cs typeface="Lucida Sans Unicode" pitchFamily="34" charset="0"/>
                          <a:sym typeface="Wingdings" pitchFamily="2" charset="2"/>
                        </a:rPr>
                        <a:t> considerar corrección con bicarbonato</a:t>
                      </a:r>
                      <a:endParaRPr kumimoji="0" lang="es-ES" sz="1600" b="0" i="0" u="none" strike="noStrike" cap="none" normalizeH="0" baseline="0" dirty="0" smtClean="0">
                        <a:ln>
                          <a:noFill/>
                        </a:ln>
                        <a:solidFill>
                          <a:srgbClr val="000066"/>
                        </a:solidFill>
                        <a:effectLst/>
                        <a:latin typeface="Arial" charset="0"/>
                        <a:cs typeface="Lucida Sans Unicode"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3021" name="Picture 18" descr="question_mark"/>
          <p:cNvPicPr>
            <a:picLocks noChangeAspect="1" noChangeArrowheads="1"/>
          </p:cNvPicPr>
          <p:nvPr/>
        </p:nvPicPr>
        <p:blipFill>
          <a:blip r:embed="rId3" cstate="print"/>
          <a:srcRect/>
          <a:stretch>
            <a:fillRect/>
          </a:stretch>
        </p:blipFill>
        <p:spPr bwMode="auto">
          <a:xfrm>
            <a:off x="381000" y="685800"/>
            <a:ext cx="1809750" cy="1905000"/>
          </a:xfrm>
          <a:prstGeom prst="rect">
            <a:avLst/>
          </a:prstGeom>
          <a:noFill/>
          <a:ln w="9525">
            <a:noFill/>
            <a:miter lim="800000"/>
            <a:headEnd/>
            <a:tailEnd/>
          </a:ln>
        </p:spPr>
      </p:pic>
      <p:sp>
        <p:nvSpPr>
          <p:cNvPr id="43022" name="Rectangle 19"/>
          <p:cNvSpPr>
            <a:spLocks noChangeArrowheads="1"/>
          </p:cNvSpPr>
          <p:nvPr/>
        </p:nvSpPr>
        <p:spPr bwMode="auto">
          <a:xfrm>
            <a:off x="2957513" y="1039813"/>
            <a:ext cx="4510087" cy="560387"/>
          </a:xfrm>
          <a:prstGeom prst="rect">
            <a:avLst/>
          </a:prstGeom>
          <a:noFill/>
          <a:ln w="50800">
            <a:noFill/>
            <a:miter lim="800000"/>
            <a:headEnd/>
            <a:tailEnd/>
          </a:ln>
        </p:spPr>
        <p:txBody>
          <a:bodyPr wrap="none">
            <a:spAutoFit/>
          </a:bodyPr>
          <a:lstStyle/>
          <a:p>
            <a:pPr algn="l" eaLnBrk="1" hangingPunct="1">
              <a:lnSpc>
                <a:spcPct val="140000"/>
              </a:lnSpc>
              <a:spcBef>
                <a:spcPts val="450"/>
              </a:spcBef>
              <a:buClr>
                <a:srgbClr val="000066"/>
              </a:buClr>
              <a:buSzPct val="100000"/>
              <a:buFont typeface="Verdana" pitchFamily="34" charset="0"/>
              <a:buNone/>
            </a:pPr>
            <a:r>
              <a:rPr lang="en-GB" sz="2200" b="1">
                <a:solidFill>
                  <a:srgbClr val="000066"/>
                </a:solidFill>
                <a:latin typeface="Arial" charset="0"/>
                <a:sym typeface="Symbol" pitchFamily="18" charset="2"/>
              </a:rPr>
              <a:t>¿Cuándo administrar antídotos?</a:t>
            </a:r>
          </a:p>
        </p:txBody>
      </p:sp>
      <p:sp>
        <p:nvSpPr>
          <p:cNvPr id="43023" name="Rectangle 20"/>
          <p:cNvSpPr>
            <a:spLocks noChangeArrowheads="1"/>
          </p:cNvSpPr>
          <p:nvPr/>
        </p:nvSpPr>
        <p:spPr bwMode="auto">
          <a:xfrm>
            <a:off x="2362200" y="1657350"/>
            <a:ext cx="6781800" cy="476250"/>
          </a:xfrm>
          <a:prstGeom prst="rect">
            <a:avLst/>
          </a:prstGeom>
          <a:noFill/>
          <a:ln w="50800">
            <a:noFill/>
            <a:miter lim="800000"/>
            <a:headEnd/>
            <a:tailEnd/>
          </a:ln>
        </p:spPr>
        <p:txBody>
          <a:bodyPr>
            <a:spAutoFit/>
          </a:bodyPr>
          <a:lstStyle/>
          <a:p>
            <a:pPr algn="l" eaLnBrk="1" hangingPunct="1">
              <a:lnSpc>
                <a:spcPct val="140000"/>
              </a:lnSpc>
              <a:spcBef>
                <a:spcPct val="50000"/>
              </a:spcBef>
              <a:buClr>
                <a:srgbClr val="000066"/>
              </a:buClr>
              <a:buSzPct val="100000"/>
              <a:buFont typeface="Wingdings" pitchFamily="2" charset="2"/>
              <a:buChar char="§"/>
            </a:pPr>
            <a:r>
              <a:rPr lang="en-GB" sz="1800" u="sng">
                <a:solidFill>
                  <a:srgbClr val="000066"/>
                </a:solidFill>
                <a:latin typeface="Arial" charset="0"/>
                <a:sym typeface="Symbol" pitchFamily="18" charset="2"/>
              </a:rPr>
              <a:t> NO USO empírico en todas las víctimas que inhalan humo</a:t>
            </a:r>
          </a:p>
        </p:txBody>
      </p:sp>
      <p:sp>
        <p:nvSpPr>
          <p:cNvPr id="43024" name="Line 3"/>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43025" name="Text Box 21"/>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a:solidFill>
                  <a:srgbClr val="008000"/>
                </a:solidFill>
                <a:latin typeface="Arial" charset="0"/>
                <a:sym typeface="Symbol" pitchFamily="18" charset="2"/>
              </a:rPr>
              <a:t>Intoxicación por cianuro</a:t>
            </a:r>
            <a:endParaRPr lang="en-GB" b="1" i="1">
              <a:solidFill>
                <a:srgbClr val="008000"/>
              </a:solidFill>
              <a:latin typeface="Arial" charset="0"/>
            </a:endParaRPr>
          </a:p>
        </p:txBody>
      </p:sp>
    </p:spTree>
    <p:extLst>
      <p:ext uri="{BB962C8B-B14F-4D97-AF65-F5344CB8AC3E}">
        <p14:creationId xmlns="" xmlns:p14="http://schemas.microsoft.com/office/powerpoint/2010/main" val="4614295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76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question_mark"/>
          <p:cNvPicPr>
            <a:picLocks noChangeAspect="1" noChangeArrowheads="1"/>
          </p:cNvPicPr>
          <p:nvPr/>
        </p:nvPicPr>
        <p:blipFill>
          <a:blip r:embed="rId3" cstate="print"/>
          <a:srcRect/>
          <a:stretch>
            <a:fillRect/>
          </a:stretch>
        </p:blipFill>
        <p:spPr bwMode="auto">
          <a:xfrm>
            <a:off x="381000" y="685800"/>
            <a:ext cx="1809750" cy="1905000"/>
          </a:xfrm>
          <a:prstGeom prst="rect">
            <a:avLst/>
          </a:prstGeom>
          <a:noFill/>
          <a:ln w="9525">
            <a:noFill/>
            <a:miter lim="800000"/>
            <a:headEnd/>
            <a:tailEnd/>
          </a:ln>
        </p:spPr>
      </p:pic>
      <p:sp>
        <p:nvSpPr>
          <p:cNvPr id="44035" name="Line 3"/>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44036" name="Text Box 4"/>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a:solidFill>
                  <a:srgbClr val="008000"/>
                </a:solidFill>
                <a:latin typeface="Arial" charset="0"/>
                <a:sym typeface="Symbol" pitchFamily="18" charset="2"/>
              </a:rPr>
              <a:t>Intoxicación por cianuro</a:t>
            </a:r>
            <a:endParaRPr lang="en-GB" b="1" i="1">
              <a:solidFill>
                <a:srgbClr val="008000"/>
              </a:solidFill>
              <a:latin typeface="Arial" charset="0"/>
            </a:endParaRPr>
          </a:p>
        </p:txBody>
      </p:sp>
      <p:graphicFrame>
        <p:nvGraphicFramePr>
          <p:cNvPr id="578565" name="Group 5"/>
          <p:cNvGraphicFramePr>
            <a:graphicFrameLocks noGrp="1"/>
          </p:cNvGraphicFramePr>
          <p:nvPr>
            <p:extLst>
              <p:ext uri="{D42A27DB-BD31-4B8C-83A1-F6EECF244321}">
                <p14:modId xmlns="" xmlns:p14="http://schemas.microsoft.com/office/powerpoint/2010/main" val="1828765934"/>
              </p:ext>
            </p:extLst>
          </p:nvPr>
        </p:nvGraphicFramePr>
        <p:xfrm>
          <a:off x="381000" y="2355850"/>
          <a:ext cx="8382000" cy="4427284"/>
        </p:xfrm>
        <a:graphic>
          <a:graphicData uri="http://schemas.openxmlformats.org/drawingml/2006/table">
            <a:tbl>
              <a:tblPr/>
              <a:tblGrid>
                <a:gridCol w="4038600"/>
                <a:gridCol w="4343400"/>
              </a:tblGrid>
              <a:tr h="458788">
                <a:tc>
                  <a:txBody>
                    <a:bodyPr/>
                    <a:lstStyle/>
                    <a:p>
                      <a:pPr marL="0" marR="0" lvl="0" indent="0" algn="l" defTabSz="449263" rtl="0" eaLnBrk="1" fontAlgn="base" latinLnBrk="0" hangingPunct="1">
                        <a:lnSpc>
                          <a:spcPct val="130000"/>
                        </a:lnSpc>
                        <a:spcBef>
                          <a:spcPct val="10000"/>
                        </a:spcBef>
                        <a:spcAft>
                          <a:spcPct val="20000"/>
                        </a:spcAft>
                        <a:buClrTx/>
                        <a:buSzTx/>
                        <a:buFont typeface="Wingdings 2" pitchFamily="18" charset="2"/>
                        <a:buNone/>
                        <a:tabLst/>
                      </a:pPr>
                      <a:r>
                        <a:rPr kumimoji="0" lang="es-ES" sz="1600" b="1" i="0" u="none" strike="noStrike" cap="none" normalizeH="0" baseline="0" dirty="0" smtClean="0">
                          <a:ln>
                            <a:noFill/>
                          </a:ln>
                          <a:solidFill>
                            <a:srgbClr val="000066"/>
                          </a:solidFill>
                          <a:effectLst/>
                          <a:latin typeface="Arial" charset="0"/>
                          <a:cs typeface="Lucida Sans Unicode" pitchFamily="34" charset="0"/>
                        </a:rPr>
                        <a:t>B. Paciente sintomático. 3 subtipos</a:t>
                      </a:r>
                      <a:endParaRPr kumimoji="0" lang="es-ES" sz="1600" b="0" i="0" u="none" strike="noStrike" cap="none" normalizeH="0" baseline="0" dirty="0" smtClean="0">
                        <a:ln>
                          <a:noFill/>
                        </a:ln>
                        <a:solidFill>
                          <a:srgbClr val="000066"/>
                        </a:solidFill>
                        <a:effectLst/>
                        <a:latin typeface="Arial" charset="0"/>
                        <a:cs typeface="Lucida Sans Unicode"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FFB9"/>
                    </a:solidFill>
                  </a:tcPr>
                </a:tc>
                <a:tc>
                  <a:txBody>
                    <a:bodyPr/>
                    <a:lstStyle/>
                    <a:p>
                      <a:pPr marL="0" marR="0" lvl="0" indent="0" algn="ctr" defTabSz="449263" rtl="0" eaLnBrk="1" fontAlgn="base" latinLnBrk="0" hangingPunct="1">
                        <a:lnSpc>
                          <a:spcPct val="130000"/>
                        </a:lnSpc>
                        <a:spcBef>
                          <a:spcPct val="10000"/>
                        </a:spcBef>
                        <a:spcAft>
                          <a:spcPct val="0"/>
                        </a:spcAft>
                        <a:buClr>
                          <a:srgbClr val="000000"/>
                        </a:buClr>
                        <a:buSzPct val="100000"/>
                        <a:buFont typeface="Times New Roman" charset="0"/>
                        <a:buNone/>
                        <a:tabLst/>
                      </a:pPr>
                      <a:r>
                        <a:rPr kumimoji="0" lang="es-ES" sz="1600" b="1" i="0" u="none" strike="noStrike" cap="none" normalizeH="0" baseline="0" smtClean="0">
                          <a:ln>
                            <a:noFill/>
                          </a:ln>
                          <a:solidFill>
                            <a:srgbClr val="000066"/>
                          </a:solidFill>
                          <a:effectLst/>
                          <a:latin typeface="Arial" charset="0"/>
                          <a:cs typeface="Lucida Sans Unicode" pitchFamily="34" charset="0"/>
                        </a:rPr>
                        <a:t>Actuación</a:t>
                      </a:r>
                      <a:endParaRPr kumimoji="0" lang="es-ES" sz="1600" b="0" i="0" u="none" strike="noStrike" cap="none" normalizeH="0" baseline="0" smtClean="0">
                        <a:ln>
                          <a:noFill/>
                        </a:ln>
                        <a:solidFill>
                          <a:srgbClr val="000066"/>
                        </a:solidFill>
                        <a:effectLst/>
                        <a:latin typeface="Arial" charset="0"/>
                        <a:cs typeface="Lucida Sans Unicode"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FFB9"/>
                    </a:solidFill>
                  </a:tcPr>
                </a:tc>
              </a:tr>
              <a:tr h="762000">
                <a:tc>
                  <a:txBody>
                    <a:bodyPr/>
                    <a:lstStyle/>
                    <a:p>
                      <a:pPr marL="0" marR="0" lvl="0" indent="0" algn="l" defTabSz="449263" rtl="0" eaLnBrk="1" fontAlgn="base" latinLnBrk="0" hangingPunct="1">
                        <a:lnSpc>
                          <a:spcPct val="130000"/>
                        </a:lnSpc>
                        <a:spcBef>
                          <a:spcPct val="10000"/>
                        </a:spcBef>
                        <a:spcAft>
                          <a:spcPct val="20000"/>
                        </a:spcAft>
                        <a:buClrTx/>
                        <a:buSzTx/>
                        <a:buFont typeface="Wingdings 2" pitchFamily="18" charset="2"/>
                        <a:buNone/>
                        <a:tabLst/>
                      </a:pPr>
                      <a:r>
                        <a:rPr kumimoji="0" lang="es-ES" sz="1600" b="0" i="0" u="none" strike="noStrike" cap="none" normalizeH="0" baseline="0" smtClean="0">
                          <a:ln>
                            <a:noFill/>
                          </a:ln>
                          <a:solidFill>
                            <a:srgbClr val="000066"/>
                          </a:solidFill>
                          <a:effectLst/>
                          <a:latin typeface="Arial" charset="0"/>
                          <a:cs typeface="Lucida Sans Unicode" pitchFamily="34" charset="0"/>
                        </a:rPr>
                        <a:t>b.1.Con taquipnea, batipnea y/o ansiedad: exposición leve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130000"/>
                        </a:lnSpc>
                        <a:spcBef>
                          <a:spcPct val="10000"/>
                        </a:spcBef>
                        <a:spcAft>
                          <a:spcPct val="0"/>
                        </a:spcAft>
                        <a:buClr>
                          <a:srgbClr val="000000"/>
                        </a:buClr>
                        <a:buSzPct val="100000"/>
                        <a:buFont typeface="Times New Roman" charset="0"/>
                        <a:buNone/>
                        <a:tabLst/>
                      </a:pPr>
                      <a:r>
                        <a:rPr kumimoji="0" lang="es-ES" sz="1600" b="0" i="0" u="none" strike="noStrike" cap="none" normalizeH="0" baseline="0" dirty="0" smtClean="0">
                          <a:ln>
                            <a:noFill/>
                          </a:ln>
                          <a:solidFill>
                            <a:srgbClr val="000066"/>
                          </a:solidFill>
                          <a:effectLst/>
                          <a:latin typeface="Arial" charset="0"/>
                          <a:cs typeface="Lucida Sans Unicode" pitchFamily="34" charset="0"/>
                        </a:rPr>
                        <a:t>- </a:t>
                      </a:r>
                      <a:r>
                        <a:rPr kumimoji="0" lang="es-ES" sz="1600" b="1" i="0" u="none" strike="noStrike" cap="none" normalizeH="0" baseline="0" dirty="0" err="1" smtClean="0">
                          <a:ln>
                            <a:noFill/>
                          </a:ln>
                          <a:solidFill>
                            <a:srgbClr val="000066"/>
                          </a:solidFill>
                          <a:effectLst/>
                          <a:latin typeface="Arial" charset="0"/>
                          <a:cs typeface="Lucida Sans Unicode" pitchFamily="34" charset="0"/>
                        </a:rPr>
                        <a:t>Diazepam</a:t>
                      </a:r>
                      <a:r>
                        <a:rPr kumimoji="0" lang="es-ES" sz="1600" b="0" i="0" u="none" strike="noStrike" cap="none" normalizeH="0" baseline="0" dirty="0" smtClean="0">
                          <a:ln>
                            <a:noFill/>
                          </a:ln>
                          <a:solidFill>
                            <a:srgbClr val="000066"/>
                          </a:solidFill>
                          <a:effectLst/>
                          <a:latin typeface="Arial" charset="0"/>
                          <a:cs typeface="Lucida Sans Unicode" pitchFamily="34" charset="0"/>
                        </a:rPr>
                        <a:t>. Si acidosis metabólica </a:t>
                      </a:r>
                      <a:r>
                        <a:rPr kumimoji="0" lang="es-ES" sz="1600" b="0" i="0" u="none" strike="noStrike" cap="none" normalizeH="0" baseline="0" dirty="0" smtClean="0">
                          <a:ln>
                            <a:noFill/>
                          </a:ln>
                          <a:solidFill>
                            <a:srgbClr val="000066"/>
                          </a:solidFill>
                          <a:effectLst/>
                          <a:latin typeface="Arial" charset="0"/>
                          <a:cs typeface="Lucida Sans Unicode" pitchFamily="34" charset="0"/>
                          <a:sym typeface="Wingdings" pitchFamily="2" charset="2"/>
                        </a:rPr>
                        <a:t> considerar corrección con bicarbonato</a:t>
                      </a:r>
                      <a:endParaRPr kumimoji="0" lang="es-ES" sz="1600" b="0" i="0" u="none" strike="noStrike" cap="none" normalizeH="0" baseline="0" dirty="0" smtClean="0">
                        <a:ln>
                          <a:noFill/>
                        </a:ln>
                        <a:solidFill>
                          <a:srgbClr val="000066"/>
                        </a:solidFill>
                        <a:effectLst/>
                        <a:latin typeface="Arial" charset="0"/>
                        <a:cs typeface="Lucida Sans Unicode"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54138">
                <a:tc>
                  <a:txBody>
                    <a:bodyPr/>
                    <a:lstStyle/>
                    <a:p>
                      <a:pPr marL="0" marR="0" lvl="0" indent="0" algn="l" defTabSz="449263" rtl="0" eaLnBrk="1" fontAlgn="base" latinLnBrk="0" hangingPunct="1">
                        <a:lnSpc>
                          <a:spcPct val="130000"/>
                        </a:lnSpc>
                        <a:spcBef>
                          <a:spcPct val="10000"/>
                        </a:spcBef>
                        <a:spcAft>
                          <a:spcPct val="20000"/>
                        </a:spcAft>
                        <a:buClrTx/>
                        <a:buSzTx/>
                        <a:buFont typeface="Wingdings 2" pitchFamily="18" charset="2"/>
                        <a:buNone/>
                        <a:tabLst/>
                      </a:pPr>
                      <a:r>
                        <a:rPr kumimoji="0" lang="es-ES" sz="1600" b="0" i="0" u="none" strike="noStrike" cap="none" normalizeH="0" baseline="0" smtClean="0">
                          <a:ln>
                            <a:noFill/>
                          </a:ln>
                          <a:solidFill>
                            <a:srgbClr val="000066"/>
                          </a:solidFill>
                          <a:effectLst/>
                          <a:latin typeface="Arial" charset="0"/>
                          <a:cs typeface="Lucida Sans Unicode" pitchFamily="34" charset="0"/>
                        </a:rPr>
                        <a:t>b.2.Con taquipnea, acidosis  metabólica, trastornos conducta-conciencia, alteraciones CV (shock): caso grave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130000"/>
                        </a:lnSpc>
                        <a:spcBef>
                          <a:spcPct val="10000"/>
                        </a:spcBef>
                        <a:spcAft>
                          <a:spcPct val="0"/>
                        </a:spcAft>
                        <a:buClr>
                          <a:srgbClr val="000000"/>
                        </a:buClr>
                        <a:buSzPct val="100000"/>
                        <a:buFont typeface="Times New Roman" charset="0"/>
                        <a:buNone/>
                        <a:tabLst/>
                      </a:pPr>
                      <a:r>
                        <a:rPr kumimoji="0" lang="es-ES" sz="1600" b="0" i="0" u="none" strike="noStrike" cap="none" normalizeH="0" baseline="0" smtClean="0">
                          <a:ln>
                            <a:noFill/>
                          </a:ln>
                          <a:solidFill>
                            <a:srgbClr val="000066"/>
                          </a:solidFill>
                          <a:effectLst/>
                          <a:latin typeface="Arial" charset="0"/>
                          <a:cs typeface="Lucida Sans Unicode" pitchFamily="34" charset="0"/>
                        </a:rPr>
                        <a:t>- Bicarbonato</a:t>
                      </a:r>
                    </a:p>
                    <a:p>
                      <a:pPr marL="0" marR="0" lvl="0" indent="0" algn="l" defTabSz="449263" rtl="0" eaLnBrk="1" fontAlgn="base" latinLnBrk="0" hangingPunct="1">
                        <a:lnSpc>
                          <a:spcPct val="130000"/>
                        </a:lnSpc>
                        <a:spcBef>
                          <a:spcPct val="10000"/>
                        </a:spcBef>
                        <a:spcAft>
                          <a:spcPct val="0"/>
                        </a:spcAft>
                        <a:buClr>
                          <a:srgbClr val="000000"/>
                        </a:buClr>
                        <a:buSzPct val="100000"/>
                        <a:buFontTx/>
                        <a:buChar char="-"/>
                        <a:tabLst/>
                      </a:pPr>
                      <a:r>
                        <a:rPr kumimoji="0" lang="es-ES" sz="1600" b="0" i="0" u="none" strike="noStrike" cap="none" normalizeH="0" baseline="0" smtClean="0">
                          <a:ln>
                            <a:noFill/>
                          </a:ln>
                          <a:solidFill>
                            <a:srgbClr val="000066"/>
                          </a:solidFill>
                          <a:effectLst/>
                          <a:latin typeface="Arial" charset="0"/>
                          <a:cs typeface="Lucida Sans Unicode" pitchFamily="34" charset="0"/>
                        </a:rPr>
                        <a:t> Oxigenoterapia 100%</a:t>
                      </a:r>
                    </a:p>
                    <a:p>
                      <a:pPr marL="0" marR="0" lvl="0" indent="0" algn="l" defTabSz="449263" rtl="0" eaLnBrk="1" fontAlgn="base" latinLnBrk="0" hangingPunct="1">
                        <a:lnSpc>
                          <a:spcPct val="130000"/>
                        </a:lnSpc>
                        <a:spcBef>
                          <a:spcPct val="10000"/>
                        </a:spcBef>
                        <a:spcAft>
                          <a:spcPct val="0"/>
                        </a:spcAft>
                        <a:buClr>
                          <a:srgbClr val="000000"/>
                        </a:buClr>
                        <a:buSzPct val="100000"/>
                        <a:buFontTx/>
                        <a:buChar char="-"/>
                        <a:tabLst/>
                      </a:pPr>
                      <a:r>
                        <a:rPr kumimoji="0" lang="es-ES" sz="1600" b="1" i="0" u="none" strike="noStrike" cap="none" normalizeH="0" baseline="0" smtClean="0">
                          <a:ln>
                            <a:noFill/>
                          </a:ln>
                          <a:solidFill>
                            <a:srgbClr val="000066"/>
                          </a:solidFill>
                          <a:effectLst/>
                          <a:latin typeface="Arial" charset="0"/>
                          <a:cs typeface="Lucida Sans Unicode" pitchFamily="34" charset="0"/>
                        </a:rPr>
                        <a:t> Hidroxicobalamina</a:t>
                      </a:r>
                    </a:p>
                    <a:p>
                      <a:pPr marL="0" marR="0" lvl="0" indent="0" algn="l" defTabSz="449263" rtl="0" eaLnBrk="1" fontAlgn="base" latinLnBrk="0" hangingPunct="1">
                        <a:lnSpc>
                          <a:spcPct val="130000"/>
                        </a:lnSpc>
                        <a:spcBef>
                          <a:spcPct val="10000"/>
                        </a:spcBef>
                        <a:spcAft>
                          <a:spcPct val="0"/>
                        </a:spcAft>
                        <a:buClr>
                          <a:srgbClr val="000000"/>
                        </a:buClr>
                        <a:buSzPct val="100000"/>
                        <a:buFontTx/>
                        <a:buChar char="-"/>
                        <a:tabLst/>
                      </a:pPr>
                      <a:r>
                        <a:rPr kumimoji="0" lang="es-ES" sz="1600" b="0" i="0" u="none" strike="noStrike" cap="none" normalizeH="0" baseline="0" smtClean="0">
                          <a:ln>
                            <a:noFill/>
                          </a:ln>
                          <a:solidFill>
                            <a:srgbClr val="000066"/>
                          </a:solidFill>
                          <a:effectLst/>
                          <a:latin typeface="Arial" charset="0"/>
                          <a:cs typeface="Lucida Sans Unicode" pitchFamily="34" charset="0"/>
                        </a:rPr>
                        <a:t> Si no respuesta </a:t>
                      </a:r>
                      <a:r>
                        <a:rPr kumimoji="0" lang="es-ES" sz="1600" b="0" i="0" u="none" strike="noStrike" cap="none" normalizeH="0" baseline="0" smtClean="0">
                          <a:ln>
                            <a:noFill/>
                          </a:ln>
                          <a:solidFill>
                            <a:srgbClr val="000066"/>
                          </a:solidFill>
                          <a:effectLst/>
                          <a:latin typeface="Arial" charset="0"/>
                          <a:cs typeface="Lucida Sans Unicode" pitchFamily="34" charset="0"/>
                          <a:sym typeface="Wingdings" pitchFamily="2" charset="2"/>
                        </a:rPr>
                        <a:t> </a:t>
                      </a:r>
                      <a:r>
                        <a:rPr kumimoji="0" lang="es-ES" sz="1600" b="1" i="0" u="none" strike="noStrike" cap="none" normalizeH="0" baseline="0" smtClean="0">
                          <a:ln>
                            <a:noFill/>
                          </a:ln>
                          <a:solidFill>
                            <a:srgbClr val="000066"/>
                          </a:solidFill>
                          <a:effectLst/>
                          <a:latin typeface="Arial" charset="0"/>
                          <a:cs typeface="Lucida Sans Unicode" pitchFamily="34" charset="0"/>
                          <a:sym typeface="Wingdings" pitchFamily="2" charset="2"/>
                        </a:rPr>
                        <a:t>EDTA di cobalto</a:t>
                      </a:r>
                      <a:r>
                        <a:rPr kumimoji="0" lang="es-ES" sz="1600" b="0" i="0" u="none" strike="noStrike" cap="none" normalizeH="0" baseline="0" smtClean="0">
                          <a:ln>
                            <a:noFill/>
                          </a:ln>
                          <a:solidFill>
                            <a:srgbClr val="000066"/>
                          </a:solidFill>
                          <a:effectLst/>
                          <a:latin typeface="Arial" charset="0"/>
                          <a:cs typeface="Lucida Sans Unicode" pitchFamily="34" charset="0"/>
                          <a:sym typeface="Wingdings" pitchFamily="2" charset="2"/>
                        </a:rPr>
                        <a:t> </a:t>
                      </a:r>
                    </a:p>
                    <a:p>
                      <a:pPr marL="0" marR="0" lvl="0" indent="0" algn="l" defTabSz="449263" rtl="0" eaLnBrk="1" fontAlgn="base" latinLnBrk="0" hangingPunct="1">
                        <a:lnSpc>
                          <a:spcPct val="130000"/>
                        </a:lnSpc>
                        <a:spcBef>
                          <a:spcPct val="10000"/>
                        </a:spcBef>
                        <a:spcAft>
                          <a:spcPct val="0"/>
                        </a:spcAft>
                        <a:buClr>
                          <a:srgbClr val="000000"/>
                        </a:buClr>
                        <a:buSzPct val="100000"/>
                        <a:buFontTx/>
                        <a:buChar char="-"/>
                        <a:tabLst/>
                      </a:pPr>
                      <a:r>
                        <a:rPr kumimoji="0" lang="es-ES" sz="1600" b="0" i="0" u="none" strike="noStrike" cap="none" normalizeH="0" baseline="0" smtClean="0">
                          <a:ln>
                            <a:noFill/>
                          </a:ln>
                          <a:solidFill>
                            <a:srgbClr val="000066"/>
                          </a:solidFill>
                          <a:effectLst/>
                          <a:latin typeface="Arial" charset="0"/>
                          <a:cs typeface="Lucida Sans Unicode" pitchFamily="34" charset="0"/>
                          <a:sym typeface="Wingdings" pitchFamily="2" charset="2"/>
                        </a:rPr>
                        <a:t> Si no respuesta  </a:t>
                      </a:r>
                      <a:r>
                        <a:rPr kumimoji="0" lang="es-ES" sz="1600" b="1" i="0" u="none" strike="noStrike" cap="none" normalizeH="0" baseline="0" smtClean="0">
                          <a:ln>
                            <a:noFill/>
                          </a:ln>
                          <a:solidFill>
                            <a:srgbClr val="000066"/>
                          </a:solidFill>
                          <a:effectLst/>
                          <a:latin typeface="Arial" charset="0"/>
                          <a:cs typeface="Lucida Sans Unicode" pitchFamily="34" charset="0"/>
                          <a:sym typeface="Wingdings" pitchFamily="2" charset="2"/>
                        </a:rPr>
                        <a:t>tiosulfato sódico </a:t>
                      </a:r>
                      <a:endParaRPr kumimoji="0" lang="es-ES" sz="1600" b="1" i="0" u="none" strike="noStrike" cap="none" normalizeH="0" baseline="0" smtClean="0">
                        <a:ln>
                          <a:noFill/>
                        </a:ln>
                        <a:solidFill>
                          <a:srgbClr val="000066"/>
                        </a:solidFill>
                        <a:effectLst/>
                        <a:latin typeface="Arial" charset="0"/>
                        <a:cs typeface="Lucida Sans Unicode"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54138">
                <a:tc>
                  <a:txBody>
                    <a:bodyPr/>
                    <a:lstStyle/>
                    <a:p>
                      <a:pPr marL="0" marR="0" lvl="0" indent="0" algn="l" defTabSz="449263" rtl="0" eaLnBrk="1" fontAlgn="base" latinLnBrk="0" hangingPunct="1">
                        <a:lnSpc>
                          <a:spcPct val="130000"/>
                        </a:lnSpc>
                        <a:spcBef>
                          <a:spcPct val="10000"/>
                        </a:spcBef>
                        <a:spcAft>
                          <a:spcPct val="20000"/>
                        </a:spcAft>
                        <a:buClrTx/>
                        <a:buSzTx/>
                        <a:buFont typeface="Wingdings 2" pitchFamily="18" charset="2"/>
                        <a:buNone/>
                        <a:tabLst/>
                      </a:pPr>
                      <a:r>
                        <a:rPr kumimoji="0" lang="es-ES" sz="1600" b="0" i="0" u="none" strike="noStrike" cap="none" normalizeH="0" baseline="0" dirty="0" smtClean="0">
                          <a:ln>
                            <a:noFill/>
                          </a:ln>
                          <a:solidFill>
                            <a:srgbClr val="000066"/>
                          </a:solidFill>
                          <a:effectLst/>
                          <a:latin typeface="Arial" charset="0"/>
                          <a:cs typeface="Lucida Sans Unicode" pitchFamily="34" charset="0"/>
                        </a:rPr>
                        <a:t>b.3.Parada cardiorrespiratorio:  intoxicación potencialmente mortal.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130000"/>
                        </a:lnSpc>
                        <a:spcBef>
                          <a:spcPct val="10000"/>
                        </a:spcBef>
                        <a:spcAft>
                          <a:spcPct val="0"/>
                        </a:spcAft>
                        <a:buClr>
                          <a:srgbClr val="000000"/>
                        </a:buClr>
                        <a:buSzPct val="100000"/>
                        <a:buFontTx/>
                        <a:buChar char="-"/>
                        <a:tabLst/>
                      </a:pPr>
                      <a:r>
                        <a:rPr kumimoji="0" lang="es-ES" sz="1600" b="0" i="0" u="none" strike="noStrike" cap="none" normalizeH="0" baseline="0" smtClean="0">
                          <a:ln>
                            <a:noFill/>
                          </a:ln>
                          <a:solidFill>
                            <a:srgbClr val="000066"/>
                          </a:solidFill>
                          <a:effectLst/>
                          <a:latin typeface="Arial" charset="0"/>
                          <a:cs typeface="Lucida Sans Unicode" pitchFamily="34" charset="0"/>
                        </a:rPr>
                        <a:t> Reanimación</a:t>
                      </a:r>
                    </a:p>
                    <a:p>
                      <a:pPr marL="0" marR="0" lvl="0" indent="0" algn="l" defTabSz="449263" rtl="0" eaLnBrk="1" fontAlgn="base" latinLnBrk="0" hangingPunct="1">
                        <a:lnSpc>
                          <a:spcPct val="130000"/>
                        </a:lnSpc>
                        <a:spcBef>
                          <a:spcPct val="10000"/>
                        </a:spcBef>
                        <a:spcAft>
                          <a:spcPct val="0"/>
                        </a:spcAft>
                        <a:buClr>
                          <a:srgbClr val="000000"/>
                        </a:buClr>
                        <a:buSzPct val="100000"/>
                        <a:buFontTx/>
                        <a:buChar char="-"/>
                        <a:tabLst/>
                      </a:pPr>
                      <a:r>
                        <a:rPr kumimoji="0" lang="es-ES" sz="1600" b="0" i="0" u="none" strike="noStrike" cap="none" normalizeH="0" baseline="0" smtClean="0">
                          <a:ln>
                            <a:noFill/>
                          </a:ln>
                          <a:solidFill>
                            <a:srgbClr val="000066"/>
                          </a:solidFill>
                          <a:effectLst/>
                          <a:latin typeface="Arial" charset="0"/>
                          <a:cs typeface="Lucida Sans Unicode" pitchFamily="34" charset="0"/>
                        </a:rPr>
                        <a:t> Oxigenoterapia 100%</a:t>
                      </a:r>
                    </a:p>
                    <a:p>
                      <a:pPr marL="0" marR="0" lvl="0" indent="0" algn="l" defTabSz="449263" rtl="0" eaLnBrk="1" fontAlgn="base" latinLnBrk="0" hangingPunct="1">
                        <a:lnSpc>
                          <a:spcPct val="130000"/>
                        </a:lnSpc>
                        <a:spcBef>
                          <a:spcPct val="10000"/>
                        </a:spcBef>
                        <a:spcAft>
                          <a:spcPct val="0"/>
                        </a:spcAft>
                        <a:buClr>
                          <a:srgbClr val="000000"/>
                        </a:buClr>
                        <a:buSzPct val="100000"/>
                        <a:buFontTx/>
                        <a:buChar char="-"/>
                        <a:tabLst/>
                      </a:pPr>
                      <a:r>
                        <a:rPr kumimoji="0" lang="es-ES" sz="1600" b="0" i="0" u="none" strike="noStrike" cap="none" normalizeH="0" baseline="0" smtClean="0">
                          <a:ln>
                            <a:noFill/>
                          </a:ln>
                          <a:solidFill>
                            <a:srgbClr val="000066"/>
                          </a:solidFill>
                          <a:effectLst/>
                          <a:latin typeface="Arial" charset="0"/>
                          <a:cs typeface="Lucida Sans Unicode" pitchFamily="34" charset="0"/>
                        </a:rPr>
                        <a:t> Bicarbonato</a:t>
                      </a:r>
                    </a:p>
                    <a:p>
                      <a:pPr marL="0" marR="0" lvl="0" indent="0" algn="l" defTabSz="449263" rtl="0" eaLnBrk="1" fontAlgn="base" latinLnBrk="0" hangingPunct="1">
                        <a:lnSpc>
                          <a:spcPct val="130000"/>
                        </a:lnSpc>
                        <a:spcBef>
                          <a:spcPct val="10000"/>
                        </a:spcBef>
                        <a:spcAft>
                          <a:spcPct val="0"/>
                        </a:spcAft>
                        <a:buClr>
                          <a:srgbClr val="000000"/>
                        </a:buClr>
                        <a:buSzPct val="100000"/>
                        <a:buFontTx/>
                        <a:buChar char="-"/>
                        <a:tabLst/>
                      </a:pPr>
                      <a:r>
                        <a:rPr kumimoji="0" lang="es-ES" sz="1600" b="1" i="0" u="none" strike="noStrike" cap="none" normalizeH="0" baseline="0" smtClean="0">
                          <a:ln>
                            <a:noFill/>
                          </a:ln>
                          <a:solidFill>
                            <a:srgbClr val="000066"/>
                          </a:solidFill>
                          <a:effectLst/>
                          <a:latin typeface="Arial" charset="0"/>
                          <a:cs typeface="Lucida Sans Unicode" pitchFamily="34" charset="0"/>
                        </a:rPr>
                        <a:t> Hidroxicobalamina ( +/- EDTA di cobalto</a:t>
                      </a:r>
                      <a:r>
                        <a:rPr kumimoji="0" lang="es-ES" sz="1600" b="0" i="0" u="none" strike="noStrike" cap="none" normalizeH="0" baseline="0" smtClean="0">
                          <a:ln>
                            <a:noFill/>
                          </a:ln>
                          <a:solidFill>
                            <a:srgbClr val="000066"/>
                          </a:solidFill>
                          <a:effectLst/>
                          <a:latin typeface="Arial" charset="0"/>
                          <a:cs typeface="Lucida Sans Unicode"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4054" name="Rectangle 22"/>
          <p:cNvSpPr>
            <a:spLocks noChangeArrowheads="1"/>
          </p:cNvSpPr>
          <p:nvPr/>
        </p:nvSpPr>
        <p:spPr bwMode="auto">
          <a:xfrm>
            <a:off x="2957513" y="1039813"/>
            <a:ext cx="4510087" cy="560387"/>
          </a:xfrm>
          <a:prstGeom prst="rect">
            <a:avLst/>
          </a:prstGeom>
          <a:noFill/>
          <a:ln w="50800">
            <a:noFill/>
            <a:miter lim="800000"/>
            <a:headEnd/>
            <a:tailEnd/>
          </a:ln>
        </p:spPr>
        <p:txBody>
          <a:bodyPr wrap="none">
            <a:spAutoFit/>
          </a:bodyPr>
          <a:lstStyle/>
          <a:p>
            <a:pPr algn="l" eaLnBrk="1" hangingPunct="1">
              <a:lnSpc>
                <a:spcPct val="140000"/>
              </a:lnSpc>
              <a:spcBef>
                <a:spcPts val="450"/>
              </a:spcBef>
              <a:buClr>
                <a:srgbClr val="000066"/>
              </a:buClr>
              <a:buSzPct val="100000"/>
              <a:buFont typeface="Verdana" pitchFamily="34" charset="0"/>
              <a:buNone/>
            </a:pPr>
            <a:r>
              <a:rPr lang="en-GB" sz="2200" b="1">
                <a:solidFill>
                  <a:srgbClr val="000066"/>
                </a:solidFill>
                <a:latin typeface="Arial" charset="0"/>
                <a:sym typeface="Symbol" pitchFamily="18" charset="2"/>
              </a:rPr>
              <a:t>¿Cuándo administrar antídotos?</a:t>
            </a:r>
          </a:p>
        </p:txBody>
      </p:sp>
      <p:sp>
        <p:nvSpPr>
          <p:cNvPr id="44055" name="Rectangle 23"/>
          <p:cNvSpPr>
            <a:spLocks noChangeArrowheads="1"/>
          </p:cNvSpPr>
          <p:nvPr/>
        </p:nvSpPr>
        <p:spPr bwMode="auto">
          <a:xfrm>
            <a:off x="2362200" y="1657350"/>
            <a:ext cx="6781800" cy="476250"/>
          </a:xfrm>
          <a:prstGeom prst="rect">
            <a:avLst/>
          </a:prstGeom>
          <a:noFill/>
          <a:ln w="50800">
            <a:noFill/>
            <a:miter lim="800000"/>
            <a:headEnd/>
            <a:tailEnd/>
          </a:ln>
        </p:spPr>
        <p:txBody>
          <a:bodyPr>
            <a:spAutoFit/>
          </a:bodyPr>
          <a:lstStyle/>
          <a:p>
            <a:pPr algn="l" eaLnBrk="1" hangingPunct="1">
              <a:lnSpc>
                <a:spcPct val="140000"/>
              </a:lnSpc>
              <a:spcBef>
                <a:spcPct val="50000"/>
              </a:spcBef>
              <a:buClr>
                <a:srgbClr val="000066"/>
              </a:buClr>
              <a:buSzPct val="100000"/>
              <a:buFont typeface="Wingdings" pitchFamily="2" charset="2"/>
              <a:buChar char="§"/>
            </a:pPr>
            <a:r>
              <a:rPr lang="en-GB" sz="1800" u="sng">
                <a:solidFill>
                  <a:srgbClr val="000066"/>
                </a:solidFill>
                <a:latin typeface="Arial" charset="0"/>
                <a:sym typeface="Symbol" pitchFamily="18" charset="2"/>
              </a:rPr>
              <a:t> NO USO empírico en todas las víctimas que inhalan humo</a:t>
            </a:r>
          </a:p>
        </p:txBody>
      </p:sp>
    </p:spTree>
    <p:extLst>
      <p:ext uri="{BB962C8B-B14F-4D97-AF65-F5344CB8AC3E}">
        <p14:creationId xmlns="" xmlns:p14="http://schemas.microsoft.com/office/powerpoint/2010/main" val="3553177699"/>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Line 2"/>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45059" name="Text Box 3"/>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a:solidFill>
                  <a:srgbClr val="008000"/>
                </a:solidFill>
                <a:latin typeface="Arial" charset="0"/>
                <a:sym typeface="Symbol" pitchFamily="18" charset="2"/>
              </a:rPr>
              <a:t>Intoxicación por cianuro</a:t>
            </a:r>
            <a:endParaRPr lang="en-GB" b="1" i="1">
              <a:solidFill>
                <a:srgbClr val="008000"/>
              </a:solidFill>
              <a:latin typeface="Arial" charset="0"/>
            </a:endParaRPr>
          </a:p>
        </p:txBody>
      </p:sp>
      <p:sp>
        <p:nvSpPr>
          <p:cNvPr id="45060" name="Rectangle 7"/>
          <p:cNvSpPr>
            <a:spLocks noChangeArrowheads="1"/>
          </p:cNvSpPr>
          <p:nvPr/>
        </p:nvSpPr>
        <p:spPr bwMode="auto">
          <a:xfrm>
            <a:off x="2590800" y="1138238"/>
            <a:ext cx="5751513" cy="560387"/>
          </a:xfrm>
          <a:prstGeom prst="rect">
            <a:avLst/>
          </a:prstGeom>
          <a:noFill/>
          <a:ln w="50800">
            <a:noFill/>
            <a:miter lim="800000"/>
            <a:headEnd/>
            <a:tailEnd/>
          </a:ln>
        </p:spPr>
        <p:txBody>
          <a:bodyPr wrap="none">
            <a:spAutoFit/>
          </a:bodyPr>
          <a:lstStyle/>
          <a:p>
            <a:pPr algn="l" eaLnBrk="1" hangingPunct="1">
              <a:lnSpc>
                <a:spcPct val="140000"/>
              </a:lnSpc>
              <a:spcBef>
                <a:spcPts val="450"/>
              </a:spcBef>
              <a:buClr>
                <a:srgbClr val="000066"/>
              </a:buClr>
              <a:buSzPct val="100000"/>
              <a:buFont typeface="Verdana" pitchFamily="34" charset="0"/>
              <a:buNone/>
            </a:pPr>
            <a:r>
              <a:rPr lang="en-GB" sz="2200" b="1">
                <a:solidFill>
                  <a:srgbClr val="000066"/>
                </a:solidFill>
                <a:latin typeface="Arial" charset="0"/>
                <a:sym typeface="Symbol" pitchFamily="18" charset="2"/>
              </a:rPr>
              <a:t>¿Cuándo administrar Hidroxicobalamina?</a:t>
            </a:r>
          </a:p>
        </p:txBody>
      </p:sp>
      <p:pic>
        <p:nvPicPr>
          <p:cNvPr id="45061" name="Picture 8" descr="question_mark"/>
          <p:cNvPicPr>
            <a:picLocks noChangeAspect="1" noChangeArrowheads="1"/>
          </p:cNvPicPr>
          <p:nvPr/>
        </p:nvPicPr>
        <p:blipFill>
          <a:blip r:embed="rId3" cstate="print"/>
          <a:srcRect/>
          <a:stretch>
            <a:fillRect/>
          </a:stretch>
        </p:blipFill>
        <p:spPr bwMode="auto">
          <a:xfrm>
            <a:off x="228600" y="1360488"/>
            <a:ext cx="1809750" cy="1905000"/>
          </a:xfrm>
          <a:prstGeom prst="rect">
            <a:avLst/>
          </a:prstGeom>
          <a:noFill/>
          <a:ln w="9525">
            <a:noFill/>
            <a:miter lim="800000"/>
            <a:headEnd/>
            <a:tailEnd/>
          </a:ln>
        </p:spPr>
      </p:pic>
      <p:sp>
        <p:nvSpPr>
          <p:cNvPr id="45062" name="Rectangle 9"/>
          <p:cNvSpPr>
            <a:spLocks noChangeArrowheads="1"/>
          </p:cNvSpPr>
          <p:nvPr/>
        </p:nvSpPr>
        <p:spPr bwMode="auto">
          <a:xfrm>
            <a:off x="2133600" y="1893888"/>
            <a:ext cx="6781800" cy="476250"/>
          </a:xfrm>
          <a:prstGeom prst="rect">
            <a:avLst/>
          </a:prstGeom>
          <a:noFill/>
          <a:ln w="50800">
            <a:noFill/>
            <a:miter lim="800000"/>
            <a:headEnd/>
            <a:tailEnd/>
          </a:ln>
        </p:spPr>
        <p:txBody>
          <a:bodyPr>
            <a:spAutoFit/>
          </a:bodyPr>
          <a:lstStyle/>
          <a:p>
            <a:pPr algn="l" eaLnBrk="1" hangingPunct="1">
              <a:lnSpc>
                <a:spcPct val="140000"/>
              </a:lnSpc>
              <a:spcBef>
                <a:spcPct val="50000"/>
              </a:spcBef>
              <a:buClr>
                <a:srgbClr val="000066"/>
              </a:buClr>
              <a:buSzPct val="100000"/>
              <a:buFont typeface="Wingdings" pitchFamily="2" charset="2"/>
              <a:buChar char="§"/>
            </a:pPr>
            <a:r>
              <a:rPr lang="en-GB" sz="1800">
                <a:solidFill>
                  <a:srgbClr val="000066"/>
                </a:solidFill>
                <a:latin typeface="Arial" charset="0"/>
                <a:sym typeface="Symbol" pitchFamily="18" charset="2"/>
              </a:rPr>
              <a:t> NO USO empírico en todas las víctimas que inhalan humo</a:t>
            </a:r>
          </a:p>
        </p:txBody>
      </p:sp>
      <p:sp>
        <p:nvSpPr>
          <p:cNvPr id="45063" name="Text Box 11"/>
          <p:cNvSpPr txBox="1">
            <a:spLocks noChangeArrowheads="1"/>
          </p:cNvSpPr>
          <p:nvPr/>
        </p:nvSpPr>
        <p:spPr bwMode="auto">
          <a:xfrm>
            <a:off x="538163" y="3384550"/>
            <a:ext cx="8210550" cy="2673350"/>
          </a:xfrm>
          <a:prstGeom prst="rect">
            <a:avLst/>
          </a:prstGeom>
          <a:noFill/>
          <a:ln w="9525">
            <a:noFill/>
            <a:miter lim="800000"/>
            <a:headEnd/>
            <a:tailEnd/>
          </a:ln>
        </p:spPr>
        <p:txBody>
          <a:bodyPr>
            <a:spAutoFit/>
          </a:bodyPr>
          <a:lstStyle/>
          <a:p>
            <a:pPr algn="just" eaLnBrk="1" hangingPunct="1">
              <a:lnSpc>
                <a:spcPct val="140000"/>
              </a:lnSpc>
              <a:spcBef>
                <a:spcPct val="20000"/>
              </a:spcBef>
              <a:spcAft>
                <a:spcPct val="20000"/>
              </a:spcAft>
              <a:buFont typeface="Wingdings 2" pitchFamily="18" charset="2"/>
              <a:buChar char="P"/>
            </a:pPr>
            <a:r>
              <a:rPr lang="es-ES" sz="1800" b="1">
                <a:solidFill>
                  <a:srgbClr val="000066"/>
                </a:solidFill>
                <a:latin typeface="Arial" charset="0"/>
              </a:rPr>
              <a:t>Criterios de uso</a:t>
            </a:r>
            <a:r>
              <a:rPr lang="es-ES" sz="1800">
                <a:solidFill>
                  <a:srgbClr val="000066"/>
                </a:solidFill>
                <a:latin typeface="Arial" charset="0"/>
              </a:rPr>
              <a:t>: </a:t>
            </a:r>
          </a:p>
          <a:p>
            <a:pPr algn="just" eaLnBrk="1" hangingPunct="1">
              <a:lnSpc>
                <a:spcPct val="140000"/>
              </a:lnSpc>
              <a:spcBef>
                <a:spcPct val="20000"/>
              </a:spcBef>
              <a:spcAft>
                <a:spcPct val="20000"/>
              </a:spcAft>
              <a:buFont typeface="Wingdings 2" pitchFamily="18" charset="2"/>
              <a:buNone/>
            </a:pPr>
            <a:r>
              <a:rPr lang="es-ES" sz="1800">
                <a:solidFill>
                  <a:srgbClr val="000066"/>
                </a:solidFill>
                <a:latin typeface="Arial" charset="0"/>
              </a:rPr>
              <a:t>Paciente rescatado de un incendio, con restos de hollín en la cara, con alteraciones neurológicas (coma, agitación), parada cardiorrespiratoria, shock o lactacidemia &gt; 10mmol/L.</a:t>
            </a:r>
          </a:p>
          <a:p>
            <a:pPr algn="just" eaLnBrk="1" hangingPunct="1">
              <a:lnSpc>
                <a:spcPct val="140000"/>
              </a:lnSpc>
              <a:spcBef>
                <a:spcPct val="10000"/>
              </a:spcBef>
              <a:spcAft>
                <a:spcPct val="10000"/>
              </a:spcAft>
              <a:buFont typeface="Wingdings 2" pitchFamily="18" charset="2"/>
              <a:buNone/>
            </a:pPr>
            <a:r>
              <a:rPr lang="es-ES" sz="1800">
                <a:solidFill>
                  <a:srgbClr val="000066"/>
                </a:solidFill>
                <a:latin typeface="Arial" charset="0"/>
              </a:rPr>
              <a:t>                       </a:t>
            </a:r>
          </a:p>
          <a:p>
            <a:pPr marL="381000" lvl="2" algn="just" eaLnBrk="1" hangingPunct="1">
              <a:lnSpc>
                <a:spcPct val="140000"/>
              </a:lnSpc>
              <a:spcBef>
                <a:spcPct val="20000"/>
              </a:spcBef>
              <a:spcAft>
                <a:spcPct val="20000"/>
              </a:spcAft>
              <a:buFont typeface="Wingdings 2" pitchFamily="18" charset="2"/>
              <a:buNone/>
            </a:pPr>
            <a:endParaRPr lang="es-ES" sz="1800">
              <a:solidFill>
                <a:srgbClr val="000066"/>
              </a:solidFill>
              <a:latin typeface="Arial" charset="0"/>
            </a:endParaRPr>
          </a:p>
        </p:txBody>
      </p:sp>
    </p:spTree>
    <p:extLst>
      <p:ext uri="{BB962C8B-B14F-4D97-AF65-F5344CB8AC3E}">
        <p14:creationId xmlns="" xmlns:p14="http://schemas.microsoft.com/office/powerpoint/2010/main" val="3987408877"/>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ttps://upload.wikimedia.org/wikipedia/commons/thumb/1/1e/Portrait_of_Dr._Gachet.jpg/800px-Portrait_of_Dr._Gachet.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2748" y="836712"/>
            <a:ext cx="4407284" cy="5426469"/>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5" descr="digitalicos (planta)"/>
          <p:cNvPicPr>
            <a:picLocks noChangeAspect="1" noChangeArrowheads="1"/>
          </p:cNvPicPr>
          <p:nvPr/>
        </p:nvPicPr>
        <p:blipFill>
          <a:blip r:embed="rId3" cstate="print"/>
          <a:srcRect/>
          <a:stretch>
            <a:fillRect/>
          </a:stretch>
        </p:blipFill>
        <p:spPr bwMode="auto">
          <a:xfrm>
            <a:off x="6048325" y="980728"/>
            <a:ext cx="2124075" cy="2835275"/>
          </a:xfrm>
          <a:prstGeom prst="rect">
            <a:avLst/>
          </a:prstGeom>
          <a:noFill/>
          <a:ln w="9525">
            <a:noFill/>
            <a:miter lim="800000"/>
            <a:headEnd/>
            <a:tailEnd/>
          </a:ln>
        </p:spPr>
      </p:pic>
      <p:sp>
        <p:nvSpPr>
          <p:cNvPr id="2" name="1 Rectángulo"/>
          <p:cNvSpPr/>
          <p:nvPr/>
        </p:nvSpPr>
        <p:spPr>
          <a:xfrm>
            <a:off x="5004048" y="4318064"/>
            <a:ext cx="3871292" cy="1631216"/>
          </a:xfrm>
          <a:prstGeom prst="rect">
            <a:avLst/>
          </a:prstGeom>
        </p:spPr>
        <p:txBody>
          <a:bodyPr wrap="square">
            <a:spAutoFit/>
          </a:bodyPr>
          <a:lstStyle/>
          <a:p>
            <a:r>
              <a:rPr lang="es-ES" sz="2000" b="1" dirty="0">
                <a:solidFill>
                  <a:srgbClr val="002060"/>
                </a:solidFill>
                <a:latin typeface="Arial" panose="020B0604020202020204" pitchFamily="34" charset="0"/>
                <a:cs typeface="Arial" panose="020B0604020202020204" pitchFamily="34" charset="0"/>
              </a:rPr>
              <a:t>El doctor Paul </a:t>
            </a:r>
            <a:r>
              <a:rPr lang="es-ES" sz="2000" b="1" dirty="0" err="1">
                <a:solidFill>
                  <a:srgbClr val="002060"/>
                </a:solidFill>
                <a:latin typeface="Arial" panose="020B0604020202020204" pitchFamily="34" charset="0"/>
                <a:cs typeface="Arial" panose="020B0604020202020204" pitchFamily="34" charset="0"/>
              </a:rPr>
              <a:t>Gachet</a:t>
            </a:r>
            <a:r>
              <a:rPr lang="es-ES" sz="2000" b="1" dirty="0">
                <a:solidFill>
                  <a:srgbClr val="002060"/>
                </a:solidFill>
                <a:latin typeface="Arial" panose="020B0604020202020204" pitchFamily="34" charset="0"/>
                <a:cs typeface="Arial" panose="020B0604020202020204" pitchFamily="34" charset="0"/>
              </a:rPr>
              <a:t>, médico de </a:t>
            </a:r>
            <a:r>
              <a:rPr lang="es-ES" sz="2000" b="1" dirty="0" err="1">
                <a:solidFill>
                  <a:srgbClr val="002060"/>
                </a:solidFill>
                <a:latin typeface="Arial" panose="020B0604020202020204" pitchFamily="34" charset="0"/>
                <a:cs typeface="Arial" panose="020B0604020202020204" pitchFamily="34" charset="0"/>
              </a:rPr>
              <a:t>Vincent</a:t>
            </a:r>
            <a:r>
              <a:rPr lang="es-ES" sz="2000" b="1" dirty="0">
                <a:solidFill>
                  <a:srgbClr val="002060"/>
                </a:solidFill>
                <a:latin typeface="Arial" panose="020B0604020202020204" pitchFamily="34" charset="0"/>
                <a:cs typeface="Arial" panose="020B0604020202020204" pitchFamily="34" charset="0"/>
              </a:rPr>
              <a:t> Van Gogh, sosteniendo un racimo de dedalera de cuyas hojas se extrae la </a:t>
            </a:r>
            <a:r>
              <a:rPr lang="es-ES" sz="2000" b="1" dirty="0" smtClean="0">
                <a:solidFill>
                  <a:srgbClr val="002060"/>
                </a:solidFill>
                <a:latin typeface="Arial" panose="020B0604020202020204" pitchFamily="34" charset="0"/>
                <a:cs typeface="Arial" panose="020B0604020202020204" pitchFamily="34" charset="0"/>
              </a:rPr>
              <a:t>digoxina</a:t>
            </a:r>
            <a:endParaRPr lang="es-ES" sz="2000" b="1" dirty="0">
              <a:solidFill>
                <a:srgbClr val="002060"/>
              </a:solidFill>
              <a:latin typeface="Arial" panose="020B0604020202020204" pitchFamily="34" charset="0"/>
              <a:cs typeface="Arial" panose="020B0604020202020204" pitchFamily="34" charset="0"/>
            </a:endParaRPr>
          </a:p>
        </p:txBody>
      </p:sp>
      <p:sp>
        <p:nvSpPr>
          <p:cNvPr id="5" name="4 Elipse"/>
          <p:cNvSpPr/>
          <p:nvPr/>
        </p:nvSpPr>
        <p:spPr bwMode="auto">
          <a:xfrm rot="1923439">
            <a:off x="-102155" y="4150707"/>
            <a:ext cx="3733048" cy="1639109"/>
          </a:xfrm>
          <a:prstGeom prst="ellipse">
            <a:avLst/>
          </a:prstGeom>
          <a:noFill/>
          <a:ln w="508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bg1"/>
              </a:solidFill>
              <a:effectLst/>
              <a:latin typeface="Times New Roman" charset="0"/>
            </a:endParaRPr>
          </a:p>
        </p:txBody>
      </p:sp>
    </p:spTree>
    <p:extLst>
      <p:ext uri="{BB962C8B-B14F-4D97-AF65-F5344CB8AC3E}">
        <p14:creationId xmlns="" xmlns:p14="http://schemas.microsoft.com/office/powerpoint/2010/main" val="422936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026"/>
          <p:cNvSpPr txBox="1">
            <a:spLocks noChangeArrowheads="1"/>
          </p:cNvSpPr>
          <p:nvPr/>
        </p:nvSpPr>
        <p:spPr bwMode="auto">
          <a:xfrm>
            <a:off x="3059113" y="1571625"/>
            <a:ext cx="5689600" cy="2505075"/>
          </a:xfrm>
          <a:prstGeom prst="rect">
            <a:avLst/>
          </a:prstGeom>
          <a:noFill/>
          <a:ln w="9525">
            <a:noFill/>
            <a:miter lim="800000"/>
            <a:headEnd/>
            <a:tailEnd/>
          </a:ln>
        </p:spPr>
        <p:txBody>
          <a:bodyPr>
            <a:spAutoFit/>
          </a:bodyPr>
          <a:lstStyle/>
          <a:p>
            <a:pPr algn="l" eaLnBrk="1" hangingPunct="1">
              <a:lnSpc>
                <a:spcPct val="140000"/>
              </a:lnSpc>
              <a:spcBef>
                <a:spcPct val="10000"/>
              </a:spcBef>
              <a:spcAft>
                <a:spcPct val="10000"/>
              </a:spcAft>
              <a:buFont typeface="Wingdings 2" pitchFamily="18" charset="2"/>
              <a:buChar char="P"/>
            </a:pPr>
            <a:r>
              <a:rPr lang="es-ES" sz="1800" b="1">
                <a:solidFill>
                  <a:srgbClr val="000066"/>
                </a:solidFill>
                <a:latin typeface="Arial" charset="0"/>
              </a:rPr>
              <a:t>Mecanismo acción anticuerpos antidigitálicos: </a:t>
            </a:r>
          </a:p>
          <a:p>
            <a:pPr algn="just" eaLnBrk="1" hangingPunct="1">
              <a:lnSpc>
                <a:spcPct val="140000"/>
              </a:lnSpc>
              <a:spcBef>
                <a:spcPct val="10000"/>
              </a:spcBef>
              <a:spcAft>
                <a:spcPct val="10000"/>
              </a:spcAft>
              <a:buFont typeface="Wingdings 2" pitchFamily="18" charset="2"/>
              <a:buNone/>
            </a:pPr>
            <a:r>
              <a:rPr lang="es-ES" sz="1800">
                <a:solidFill>
                  <a:srgbClr val="990000"/>
                </a:solidFill>
                <a:latin typeface="Arial" charset="0"/>
              </a:rPr>
              <a:t>Fijación al glucósido digitálico libre existente en el espacio extracelular</a:t>
            </a:r>
            <a:r>
              <a:rPr lang="es-ES" sz="1800">
                <a:solidFill>
                  <a:srgbClr val="000066"/>
                </a:solidFill>
                <a:latin typeface="Arial" charset="0"/>
              </a:rPr>
              <a:t>, provocando con ello la liberación de la digoxina o digitoxina de las estructuras a las que está unida.</a:t>
            </a:r>
          </a:p>
          <a:p>
            <a:pPr algn="just" eaLnBrk="1" hangingPunct="1">
              <a:lnSpc>
                <a:spcPct val="140000"/>
              </a:lnSpc>
              <a:spcBef>
                <a:spcPct val="10000"/>
              </a:spcBef>
              <a:spcAft>
                <a:spcPct val="10000"/>
              </a:spcAft>
            </a:pPr>
            <a:endParaRPr lang="es-ES" sz="1800">
              <a:solidFill>
                <a:srgbClr val="000066"/>
              </a:solidFill>
              <a:latin typeface="Arial" charset="0"/>
              <a:sym typeface="Symbol" pitchFamily="18" charset="2"/>
            </a:endParaRPr>
          </a:p>
        </p:txBody>
      </p:sp>
      <p:grpSp>
        <p:nvGrpSpPr>
          <p:cNvPr id="48131" name="Group 1027"/>
          <p:cNvGrpSpPr>
            <a:grpSpLocks/>
          </p:cNvGrpSpPr>
          <p:nvPr/>
        </p:nvGrpSpPr>
        <p:grpSpPr bwMode="auto">
          <a:xfrm>
            <a:off x="3708400" y="4005263"/>
            <a:ext cx="4032250" cy="2663825"/>
            <a:chOff x="1565" y="2296"/>
            <a:chExt cx="2540" cy="1678"/>
          </a:xfrm>
        </p:grpSpPr>
        <p:pic>
          <p:nvPicPr>
            <p:cNvPr id="48135" name="Picture 1028" descr="antibody"/>
            <p:cNvPicPr>
              <a:picLocks noChangeAspect="1" noChangeArrowheads="1"/>
            </p:cNvPicPr>
            <p:nvPr/>
          </p:nvPicPr>
          <p:blipFill>
            <a:blip r:embed="rId3" cstate="print"/>
            <a:srcRect/>
            <a:stretch>
              <a:fillRect/>
            </a:stretch>
          </p:blipFill>
          <p:spPr bwMode="auto">
            <a:xfrm>
              <a:off x="2064" y="2563"/>
              <a:ext cx="1588" cy="1411"/>
            </a:xfrm>
            <a:prstGeom prst="rect">
              <a:avLst/>
            </a:prstGeom>
            <a:noFill/>
            <a:ln w="9525">
              <a:noFill/>
              <a:miter lim="800000"/>
              <a:headEnd/>
              <a:tailEnd/>
            </a:ln>
          </p:spPr>
        </p:pic>
        <p:sp>
          <p:nvSpPr>
            <p:cNvPr id="48136" name="Oval 1029"/>
            <p:cNvSpPr>
              <a:spLocks noChangeArrowheads="1"/>
            </p:cNvSpPr>
            <p:nvPr/>
          </p:nvSpPr>
          <p:spPr bwMode="auto">
            <a:xfrm>
              <a:off x="2291" y="2930"/>
              <a:ext cx="226" cy="227"/>
            </a:xfrm>
            <a:prstGeom prst="ellipse">
              <a:avLst/>
            </a:prstGeom>
            <a:solidFill>
              <a:srgbClr val="FF6699"/>
            </a:solidFill>
            <a:ln w="9525">
              <a:solidFill>
                <a:schemeClr val="tx1"/>
              </a:solidFill>
              <a:round/>
              <a:headEnd/>
              <a:tailEnd/>
            </a:ln>
          </p:spPr>
          <p:txBody>
            <a:bodyPr wrap="none" anchor="ctr"/>
            <a:lstStyle/>
            <a:p>
              <a:endParaRPr lang="es-ES"/>
            </a:p>
          </p:txBody>
        </p:sp>
        <p:sp>
          <p:nvSpPr>
            <p:cNvPr id="48137" name="Oval 1030"/>
            <p:cNvSpPr>
              <a:spLocks noChangeArrowheads="1"/>
            </p:cNvSpPr>
            <p:nvPr/>
          </p:nvSpPr>
          <p:spPr bwMode="auto">
            <a:xfrm>
              <a:off x="1565" y="2886"/>
              <a:ext cx="226" cy="227"/>
            </a:xfrm>
            <a:prstGeom prst="ellipse">
              <a:avLst/>
            </a:prstGeom>
            <a:solidFill>
              <a:srgbClr val="FF6699"/>
            </a:solidFill>
            <a:ln w="9525">
              <a:solidFill>
                <a:schemeClr val="tx1"/>
              </a:solidFill>
              <a:round/>
              <a:headEnd/>
              <a:tailEnd/>
            </a:ln>
          </p:spPr>
          <p:txBody>
            <a:bodyPr wrap="none" anchor="ctr"/>
            <a:lstStyle/>
            <a:p>
              <a:endParaRPr lang="es-ES"/>
            </a:p>
          </p:txBody>
        </p:sp>
        <p:sp>
          <p:nvSpPr>
            <p:cNvPr id="48138" name="Oval 1031"/>
            <p:cNvSpPr>
              <a:spLocks noChangeArrowheads="1"/>
            </p:cNvSpPr>
            <p:nvPr/>
          </p:nvSpPr>
          <p:spPr bwMode="auto">
            <a:xfrm>
              <a:off x="3879" y="2886"/>
              <a:ext cx="226" cy="227"/>
            </a:xfrm>
            <a:prstGeom prst="ellipse">
              <a:avLst/>
            </a:prstGeom>
            <a:solidFill>
              <a:srgbClr val="FF6699"/>
            </a:solidFill>
            <a:ln w="9525">
              <a:solidFill>
                <a:schemeClr val="tx1"/>
              </a:solidFill>
              <a:round/>
              <a:headEnd/>
              <a:tailEnd/>
            </a:ln>
          </p:spPr>
          <p:txBody>
            <a:bodyPr wrap="none" anchor="ctr"/>
            <a:lstStyle/>
            <a:p>
              <a:endParaRPr lang="es-ES"/>
            </a:p>
          </p:txBody>
        </p:sp>
        <p:sp>
          <p:nvSpPr>
            <p:cNvPr id="48139" name="Oval 1032"/>
            <p:cNvSpPr>
              <a:spLocks noChangeArrowheads="1"/>
            </p:cNvSpPr>
            <p:nvPr/>
          </p:nvSpPr>
          <p:spPr bwMode="auto">
            <a:xfrm>
              <a:off x="3016" y="2432"/>
              <a:ext cx="226" cy="227"/>
            </a:xfrm>
            <a:prstGeom prst="ellipse">
              <a:avLst/>
            </a:prstGeom>
            <a:solidFill>
              <a:srgbClr val="FF6699"/>
            </a:solidFill>
            <a:ln w="9525">
              <a:solidFill>
                <a:schemeClr val="tx1"/>
              </a:solidFill>
              <a:round/>
              <a:headEnd/>
              <a:tailEnd/>
            </a:ln>
          </p:spPr>
          <p:txBody>
            <a:bodyPr wrap="none" anchor="ctr"/>
            <a:lstStyle/>
            <a:p>
              <a:endParaRPr lang="es-ES"/>
            </a:p>
          </p:txBody>
        </p:sp>
        <p:sp>
          <p:nvSpPr>
            <p:cNvPr id="48140" name="Oval 1033"/>
            <p:cNvSpPr>
              <a:spLocks noChangeArrowheads="1"/>
            </p:cNvSpPr>
            <p:nvPr/>
          </p:nvSpPr>
          <p:spPr bwMode="auto">
            <a:xfrm>
              <a:off x="3198" y="2931"/>
              <a:ext cx="226" cy="227"/>
            </a:xfrm>
            <a:prstGeom prst="ellipse">
              <a:avLst/>
            </a:prstGeom>
            <a:solidFill>
              <a:srgbClr val="FF6699"/>
            </a:solidFill>
            <a:ln w="9525">
              <a:solidFill>
                <a:schemeClr val="tx1"/>
              </a:solidFill>
              <a:round/>
              <a:headEnd/>
              <a:tailEnd/>
            </a:ln>
          </p:spPr>
          <p:txBody>
            <a:bodyPr wrap="none" anchor="ctr"/>
            <a:lstStyle/>
            <a:p>
              <a:endParaRPr lang="es-ES"/>
            </a:p>
          </p:txBody>
        </p:sp>
        <p:sp>
          <p:nvSpPr>
            <p:cNvPr id="48141" name="Oval 1034"/>
            <p:cNvSpPr>
              <a:spLocks noChangeArrowheads="1"/>
            </p:cNvSpPr>
            <p:nvPr/>
          </p:nvSpPr>
          <p:spPr bwMode="auto">
            <a:xfrm>
              <a:off x="2336" y="2477"/>
              <a:ext cx="226" cy="227"/>
            </a:xfrm>
            <a:prstGeom prst="ellipse">
              <a:avLst/>
            </a:prstGeom>
            <a:solidFill>
              <a:srgbClr val="FF6699"/>
            </a:solidFill>
            <a:ln w="9525">
              <a:solidFill>
                <a:schemeClr val="tx1"/>
              </a:solidFill>
              <a:round/>
              <a:headEnd/>
              <a:tailEnd/>
            </a:ln>
          </p:spPr>
          <p:txBody>
            <a:bodyPr wrap="none" anchor="ctr"/>
            <a:lstStyle/>
            <a:p>
              <a:endParaRPr lang="es-ES"/>
            </a:p>
          </p:txBody>
        </p:sp>
        <p:sp>
          <p:nvSpPr>
            <p:cNvPr id="48142" name="Oval 1035"/>
            <p:cNvSpPr>
              <a:spLocks noChangeArrowheads="1"/>
            </p:cNvSpPr>
            <p:nvPr/>
          </p:nvSpPr>
          <p:spPr bwMode="auto">
            <a:xfrm>
              <a:off x="3560" y="2296"/>
              <a:ext cx="226" cy="227"/>
            </a:xfrm>
            <a:prstGeom prst="ellipse">
              <a:avLst/>
            </a:prstGeom>
            <a:solidFill>
              <a:srgbClr val="FF6699"/>
            </a:solidFill>
            <a:ln w="9525">
              <a:solidFill>
                <a:schemeClr val="tx1"/>
              </a:solidFill>
              <a:round/>
              <a:headEnd/>
              <a:tailEnd/>
            </a:ln>
          </p:spPr>
          <p:txBody>
            <a:bodyPr wrap="none" anchor="ctr"/>
            <a:lstStyle/>
            <a:p>
              <a:endParaRPr lang="es-ES"/>
            </a:p>
          </p:txBody>
        </p:sp>
      </p:grpSp>
      <p:sp>
        <p:nvSpPr>
          <p:cNvPr id="48132" name="Text Box 1036"/>
          <p:cNvSpPr txBox="1">
            <a:spLocks noChangeArrowheads="1"/>
          </p:cNvSpPr>
          <p:nvPr/>
        </p:nvSpPr>
        <p:spPr bwMode="auto">
          <a:xfrm>
            <a:off x="382588" y="304800"/>
            <a:ext cx="61706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a:solidFill>
                  <a:srgbClr val="008000"/>
                </a:solidFill>
                <a:latin typeface="Arial" charset="0"/>
                <a:sym typeface="Symbol" pitchFamily="18" charset="2"/>
              </a:rPr>
              <a:t>Intoxicación por digoxina</a:t>
            </a:r>
            <a:endParaRPr lang="en-GB" b="1" i="1">
              <a:solidFill>
                <a:srgbClr val="008000"/>
              </a:solidFill>
              <a:latin typeface="Arial" charset="0"/>
            </a:endParaRPr>
          </a:p>
        </p:txBody>
      </p:sp>
      <p:sp>
        <p:nvSpPr>
          <p:cNvPr id="48133" name="Line 1037"/>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pic>
        <p:nvPicPr>
          <p:cNvPr id="48134" name="Picture 1038" descr="digitalicos (planta)"/>
          <p:cNvPicPr>
            <a:picLocks noChangeAspect="1" noChangeArrowheads="1"/>
          </p:cNvPicPr>
          <p:nvPr/>
        </p:nvPicPr>
        <p:blipFill>
          <a:blip r:embed="rId4" cstate="print"/>
          <a:srcRect/>
          <a:stretch>
            <a:fillRect/>
          </a:stretch>
        </p:blipFill>
        <p:spPr bwMode="auto">
          <a:xfrm>
            <a:off x="539750" y="1241425"/>
            <a:ext cx="2124075" cy="283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1" descr="question_mark"/>
          <p:cNvPicPr>
            <a:picLocks noChangeAspect="1" noChangeArrowheads="1"/>
          </p:cNvPicPr>
          <p:nvPr/>
        </p:nvPicPr>
        <p:blipFill>
          <a:blip r:embed="rId3" cstate="print"/>
          <a:srcRect/>
          <a:stretch>
            <a:fillRect/>
          </a:stretch>
        </p:blipFill>
        <p:spPr bwMode="auto">
          <a:xfrm>
            <a:off x="458788" y="836613"/>
            <a:ext cx="1809750" cy="1905000"/>
          </a:xfrm>
          <a:prstGeom prst="rect">
            <a:avLst/>
          </a:prstGeom>
          <a:noFill/>
          <a:ln w="9525">
            <a:noFill/>
            <a:miter lim="800000"/>
            <a:headEnd/>
            <a:tailEnd/>
          </a:ln>
        </p:spPr>
      </p:pic>
      <p:sp>
        <p:nvSpPr>
          <p:cNvPr id="49155" name="Line 7"/>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49156" name="Rectangle 20"/>
          <p:cNvSpPr>
            <a:spLocks noChangeArrowheads="1"/>
          </p:cNvSpPr>
          <p:nvPr/>
        </p:nvSpPr>
        <p:spPr bwMode="auto">
          <a:xfrm>
            <a:off x="3132138" y="996950"/>
            <a:ext cx="5318125" cy="560388"/>
          </a:xfrm>
          <a:prstGeom prst="rect">
            <a:avLst/>
          </a:prstGeom>
          <a:noFill/>
          <a:ln w="50800">
            <a:noFill/>
            <a:miter lim="800000"/>
            <a:headEnd/>
            <a:tailEnd/>
          </a:ln>
        </p:spPr>
        <p:txBody>
          <a:bodyPr wrap="none">
            <a:spAutoFit/>
          </a:bodyPr>
          <a:lstStyle/>
          <a:p>
            <a:pPr algn="l" eaLnBrk="1" hangingPunct="1">
              <a:lnSpc>
                <a:spcPct val="140000"/>
              </a:lnSpc>
              <a:spcBef>
                <a:spcPts val="450"/>
              </a:spcBef>
              <a:buClr>
                <a:srgbClr val="000066"/>
              </a:buClr>
              <a:buSzPct val="100000"/>
              <a:buFont typeface="Verdana" pitchFamily="34" charset="0"/>
              <a:buNone/>
            </a:pPr>
            <a:r>
              <a:rPr lang="en-GB" sz="2200" b="1" dirty="0">
                <a:solidFill>
                  <a:srgbClr val="000066"/>
                </a:solidFill>
                <a:latin typeface="Arial" charset="0"/>
                <a:sym typeface="Symbol" pitchFamily="18" charset="2"/>
              </a:rPr>
              <a:t>¿</a:t>
            </a:r>
            <a:r>
              <a:rPr lang="en-GB" sz="2200" b="1" dirty="0" err="1">
                <a:solidFill>
                  <a:srgbClr val="000066"/>
                </a:solidFill>
                <a:latin typeface="Arial" charset="0"/>
                <a:sym typeface="Symbol" pitchFamily="18" charset="2"/>
              </a:rPr>
              <a:t>Cuándo</a:t>
            </a:r>
            <a:r>
              <a:rPr lang="en-GB" sz="2200" b="1" dirty="0">
                <a:solidFill>
                  <a:srgbClr val="000066"/>
                </a:solidFill>
                <a:latin typeface="Arial" charset="0"/>
                <a:sym typeface="Symbol" pitchFamily="18" charset="2"/>
              </a:rPr>
              <a:t> </a:t>
            </a:r>
            <a:r>
              <a:rPr lang="en-GB" sz="2200" b="1" dirty="0" err="1">
                <a:solidFill>
                  <a:srgbClr val="000066"/>
                </a:solidFill>
                <a:latin typeface="Arial" charset="0"/>
                <a:sym typeface="Symbol" pitchFamily="18" charset="2"/>
              </a:rPr>
              <a:t>administrar</a:t>
            </a:r>
            <a:r>
              <a:rPr lang="en-GB" sz="2200" b="1" dirty="0">
                <a:solidFill>
                  <a:srgbClr val="000066"/>
                </a:solidFill>
                <a:latin typeface="Arial" charset="0"/>
                <a:sym typeface="Symbol" pitchFamily="18" charset="2"/>
              </a:rPr>
              <a:t> los </a:t>
            </a:r>
            <a:r>
              <a:rPr lang="en-GB" sz="2200" b="1" dirty="0" err="1">
                <a:solidFill>
                  <a:srgbClr val="000066"/>
                </a:solidFill>
                <a:latin typeface="Arial" charset="0"/>
                <a:sym typeface="Symbol" pitchFamily="18" charset="2"/>
              </a:rPr>
              <a:t>anticuerpos</a:t>
            </a:r>
            <a:r>
              <a:rPr lang="en-GB" sz="2200" b="1" dirty="0">
                <a:solidFill>
                  <a:srgbClr val="000066"/>
                </a:solidFill>
                <a:latin typeface="Arial" charset="0"/>
                <a:sym typeface="Symbol" pitchFamily="18" charset="2"/>
              </a:rPr>
              <a:t>?</a:t>
            </a:r>
          </a:p>
        </p:txBody>
      </p:sp>
      <p:sp>
        <p:nvSpPr>
          <p:cNvPr id="298007" name="Rectangle 23"/>
          <p:cNvSpPr>
            <a:spLocks noChangeArrowheads="1"/>
          </p:cNvSpPr>
          <p:nvPr/>
        </p:nvSpPr>
        <p:spPr bwMode="auto">
          <a:xfrm>
            <a:off x="1171575" y="6308725"/>
            <a:ext cx="6856413" cy="422275"/>
          </a:xfrm>
          <a:prstGeom prst="rect">
            <a:avLst/>
          </a:prstGeom>
          <a:solidFill>
            <a:srgbClr val="DCFFB9"/>
          </a:solidFill>
          <a:ln w="25400">
            <a:solidFill>
              <a:srgbClr val="000066"/>
            </a:solidFill>
            <a:miter lim="800000"/>
            <a:headEnd/>
            <a:tailEnd/>
          </a:ln>
        </p:spPr>
        <p:txBody>
          <a:bodyPr wrap="none">
            <a:spAutoFit/>
          </a:bodyPr>
          <a:lstStyle/>
          <a:p>
            <a:pPr algn="l">
              <a:spcBef>
                <a:spcPct val="50000"/>
              </a:spcBef>
            </a:pPr>
            <a:r>
              <a:rPr lang="es-ES" sz="2000" b="1">
                <a:solidFill>
                  <a:srgbClr val="000066"/>
                </a:solidFill>
                <a:latin typeface="Arial" charset="0"/>
              </a:rPr>
              <a:t>MEJORIA DE LOS SINTOMAS EN 30 MINUTOS APROX.</a:t>
            </a:r>
          </a:p>
        </p:txBody>
      </p:sp>
      <p:sp>
        <p:nvSpPr>
          <p:cNvPr id="49158" name="Text Box 24"/>
          <p:cNvSpPr txBox="1">
            <a:spLocks noChangeArrowheads="1"/>
          </p:cNvSpPr>
          <p:nvPr/>
        </p:nvSpPr>
        <p:spPr bwMode="auto">
          <a:xfrm>
            <a:off x="3348038" y="1773238"/>
            <a:ext cx="2305050" cy="779462"/>
          </a:xfrm>
          <a:prstGeom prst="rect">
            <a:avLst/>
          </a:prstGeom>
          <a:noFill/>
          <a:ln w="50800">
            <a:noFill/>
            <a:miter lim="800000"/>
            <a:headEnd/>
            <a:tailEnd/>
          </a:ln>
        </p:spPr>
        <p:txBody>
          <a:bodyPr>
            <a:spAutoFit/>
          </a:bodyPr>
          <a:lstStyle/>
          <a:p>
            <a:pPr algn="just">
              <a:spcBef>
                <a:spcPct val="50000"/>
              </a:spcBef>
              <a:buFont typeface="Wingdings" pitchFamily="2" charset="2"/>
              <a:buNone/>
            </a:pPr>
            <a:r>
              <a:rPr lang="es-ES" sz="1800" b="1">
                <a:solidFill>
                  <a:srgbClr val="000066"/>
                </a:solidFill>
                <a:latin typeface="Arial" charset="0"/>
              </a:rPr>
              <a:t>6 criterios de uso:</a:t>
            </a:r>
          </a:p>
          <a:p>
            <a:pPr algn="just">
              <a:spcBef>
                <a:spcPct val="50000"/>
              </a:spcBef>
              <a:buFont typeface="Wingdings" pitchFamily="2" charset="2"/>
              <a:buChar char="ü"/>
            </a:pPr>
            <a:endParaRPr lang="es-ES" sz="1800" b="1">
              <a:solidFill>
                <a:srgbClr val="000066"/>
              </a:solidFill>
              <a:latin typeface="Arial" charset="0"/>
            </a:endParaRPr>
          </a:p>
        </p:txBody>
      </p:sp>
      <p:sp>
        <p:nvSpPr>
          <p:cNvPr id="49159" name="Rectangle 36"/>
          <p:cNvSpPr>
            <a:spLocks noChangeArrowheads="1"/>
          </p:cNvSpPr>
          <p:nvPr/>
        </p:nvSpPr>
        <p:spPr bwMode="auto">
          <a:xfrm>
            <a:off x="323850" y="2566988"/>
            <a:ext cx="8497888" cy="3525837"/>
          </a:xfrm>
          <a:prstGeom prst="rect">
            <a:avLst/>
          </a:prstGeom>
          <a:noFill/>
          <a:ln w="50800">
            <a:noFill/>
            <a:miter lim="800000"/>
            <a:headEnd/>
            <a:tailEnd/>
          </a:ln>
        </p:spPr>
        <p:txBody>
          <a:bodyPr anchor="ctr">
            <a:spAutoFit/>
          </a:bodyPr>
          <a:lstStyle/>
          <a:p>
            <a:pPr algn="just">
              <a:lnSpc>
                <a:spcPct val="170000"/>
              </a:lnSpc>
            </a:pPr>
            <a:r>
              <a:rPr lang="es-ES" sz="1900" b="1" dirty="0">
                <a:solidFill>
                  <a:srgbClr val="000066"/>
                </a:solidFill>
                <a:latin typeface="Arial" charset="0"/>
              </a:rPr>
              <a:t>1.- </a:t>
            </a:r>
            <a:r>
              <a:rPr lang="es-ES" sz="1900" dirty="0" err="1">
                <a:solidFill>
                  <a:srgbClr val="000066"/>
                </a:solidFill>
                <a:latin typeface="Arial" charset="0"/>
              </a:rPr>
              <a:t>Bradiarritmia</a:t>
            </a:r>
            <a:r>
              <a:rPr lang="es-ES" sz="1900" dirty="0">
                <a:solidFill>
                  <a:srgbClr val="000066"/>
                </a:solidFill>
                <a:latin typeface="Arial" charset="0"/>
              </a:rPr>
              <a:t> grave, incluida la bradicardia </a:t>
            </a:r>
            <a:r>
              <a:rPr lang="es-ES" sz="1900" dirty="0" err="1">
                <a:solidFill>
                  <a:srgbClr val="000066"/>
                </a:solidFill>
                <a:latin typeface="Arial" charset="0"/>
              </a:rPr>
              <a:t>sinusal</a:t>
            </a:r>
            <a:r>
              <a:rPr lang="es-ES" sz="1900" dirty="0">
                <a:solidFill>
                  <a:srgbClr val="000066"/>
                </a:solidFill>
                <a:latin typeface="Arial" charset="0"/>
              </a:rPr>
              <a:t> sintomática o FC&lt;35x’</a:t>
            </a:r>
          </a:p>
          <a:p>
            <a:pPr algn="just">
              <a:lnSpc>
                <a:spcPct val="170000"/>
              </a:lnSpc>
            </a:pPr>
            <a:r>
              <a:rPr lang="es-ES" sz="1900" b="1" dirty="0">
                <a:solidFill>
                  <a:srgbClr val="000066"/>
                </a:solidFill>
                <a:latin typeface="Arial" charset="0"/>
              </a:rPr>
              <a:t>2.-</a:t>
            </a:r>
            <a:r>
              <a:rPr lang="es-ES" sz="1900" dirty="0">
                <a:solidFill>
                  <a:srgbClr val="000066"/>
                </a:solidFill>
                <a:latin typeface="Arial" charset="0"/>
              </a:rPr>
              <a:t>  Bloqueo AV de 2º  o 3er grado, sin respuesta a atropina</a:t>
            </a:r>
          </a:p>
          <a:p>
            <a:pPr algn="just">
              <a:lnSpc>
                <a:spcPct val="170000"/>
              </a:lnSpc>
            </a:pPr>
            <a:r>
              <a:rPr lang="es-ES" sz="1900" b="1" dirty="0">
                <a:solidFill>
                  <a:srgbClr val="000066"/>
                </a:solidFill>
                <a:latin typeface="Arial" charset="0"/>
              </a:rPr>
              <a:t>3.-</a:t>
            </a:r>
            <a:r>
              <a:rPr lang="es-ES" sz="1900" dirty="0">
                <a:solidFill>
                  <a:srgbClr val="000066"/>
                </a:solidFill>
                <a:latin typeface="Arial" charset="0"/>
              </a:rPr>
              <a:t> Arritmias ventriculares, sobre todo si existe compromiso </a:t>
            </a:r>
            <a:r>
              <a:rPr lang="es-ES" sz="1900" dirty="0" err="1">
                <a:solidFill>
                  <a:srgbClr val="000066"/>
                </a:solidFill>
                <a:latin typeface="Arial" charset="0"/>
              </a:rPr>
              <a:t>hemodinámico</a:t>
            </a:r>
            <a:endParaRPr lang="es-ES" sz="1900" dirty="0">
              <a:solidFill>
                <a:srgbClr val="000066"/>
              </a:solidFill>
              <a:latin typeface="Arial" charset="0"/>
            </a:endParaRPr>
          </a:p>
          <a:p>
            <a:pPr algn="just">
              <a:lnSpc>
                <a:spcPct val="170000"/>
              </a:lnSpc>
            </a:pPr>
            <a:r>
              <a:rPr lang="es-ES" sz="1900" b="1" dirty="0">
                <a:solidFill>
                  <a:srgbClr val="000066"/>
                </a:solidFill>
                <a:latin typeface="Arial" charset="0"/>
              </a:rPr>
              <a:t>4.-</a:t>
            </a:r>
            <a:r>
              <a:rPr lang="es-ES" sz="1900" dirty="0">
                <a:solidFill>
                  <a:srgbClr val="000066"/>
                </a:solidFill>
                <a:latin typeface="Arial" charset="0"/>
              </a:rPr>
              <a:t> </a:t>
            </a:r>
            <a:r>
              <a:rPr lang="es-ES" sz="1900" dirty="0" err="1">
                <a:solidFill>
                  <a:srgbClr val="000066"/>
                </a:solidFill>
                <a:latin typeface="Arial" charset="0"/>
              </a:rPr>
              <a:t>HiperKalemia</a:t>
            </a:r>
            <a:r>
              <a:rPr lang="es-ES" sz="1900" dirty="0">
                <a:solidFill>
                  <a:srgbClr val="000066"/>
                </a:solidFill>
                <a:latin typeface="Arial" charset="0"/>
              </a:rPr>
              <a:t> (&gt;5 </a:t>
            </a:r>
            <a:r>
              <a:rPr lang="es-ES" sz="1900" dirty="0" err="1">
                <a:solidFill>
                  <a:srgbClr val="000066"/>
                </a:solidFill>
                <a:latin typeface="Arial" charset="0"/>
              </a:rPr>
              <a:t>mEq</a:t>
            </a:r>
            <a:r>
              <a:rPr lang="es-ES" sz="1900" dirty="0">
                <a:solidFill>
                  <a:srgbClr val="000066"/>
                </a:solidFill>
                <a:latin typeface="Arial" charset="0"/>
              </a:rPr>
              <a:t>/L) en </a:t>
            </a:r>
            <a:r>
              <a:rPr lang="es-ES" sz="1900" u="sng" dirty="0">
                <a:solidFill>
                  <a:srgbClr val="000066"/>
                </a:solidFill>
                <a:latin typeface="Arial" charset="0"/>
              </a:rPr>
              <a:t>intoxicación aguda pura</a:t>
            </a:r>
            <a:endParaRPr lang="es-ES" sz="1900" dirty="0">
              <a:solidFill>
                <a:srgbClr val="000066"/>
              </a:solidFill>
              <a:latin typeface="Arial" charset="0"/>
            </a:endParaRPr>
          </a:p>
          <a:p>
            <a:pPr algn="just">
              <a:lnSpc>
                <a:spcPct val="170000"/>
              </a:lnSpc>
            </a:pPr>
            <a:r>
              <a:rPr lang="es-ES" sz="1900" b="1" dirty="0">
                <a:solidFill>
                  <a:srgbClr val="000066"/>
                </a:solidFill>
                <a:latin typeface="Arial" charset="0"/>
              </a:rPr>
              <a:t>5.-</a:t>
            </a:r>
            <a:r>
              <a:rPr lang="es-ES" sz="1900" dirty="0">
                <a:solidFill>
                  <a:srgbClr val="000066"/>
                </a:solidFill>
                <a:latin typeface="Arial" charset="0"/>
              </a:rPr>
              <a:t> </a:t>
            </a:r>
            <a:r>
              <a:rPr lang="es-ES" sz="1900" dirty="0" err="1">
                <a:solidFill>
                  <a:srgbClr val="000066"/>
                </a:solidFill>
                <a:latin typeface="Arial" charset="0"/>
              </a:rPr>
              <a:t>Digoxinemia</a:t>
            </a:r>
            <a:r>
              <a:rPr lang="es-ES" sz="1900" dirty="0">
                <a:solidFill>
                  <a:srgbClr val="000066"/>
                </a:solidFill>
                <a:latin typeface="Arial" charset="0"/>
              </a:rPr>
              <a:t> &gt; 10 </a:t>
            </a:r>
            <a:r>
              <a:rPr lang="es-ES" sz="1900" dirty="0" err="1">
                <a:solidFill>
                  <a:srgbClr val="000066"/>
                </a:solidFill>
                <a:latin typeface="Arial" charset="0"/>
              </a:rPr>
              <a:t>ng</a:t>
            </a:r>
            <a:r>
              <a:rPr lang="es-ES" sz="1900" dirty="0">
                <a:solidFill>
                  <a:srgbClr val="000066"/>
                </a:solidFill>
                <a:latin typeface="Arial" charset="0"/>
              </a:rPr>
              <a:t>/</a:t>
            </a:r>
            <a:r>
              <a:rPr lang="es-ES" sz="1900" dirty="0" err="1">
                <a:solidFill>
                  <a:srgbClr val="000066"/>
                </a:solidFill>
                <a:latin typeface="Arial" charset="0"/>
              </a:rPr>
              <a:t>mL</a:t>
            </a:r>
            <a:r>
              <a:rPr lang="es-ES" sz="1900" dirty="0">
                <a:solidFill>
                  <a:srgbClr val="000066"/>
                </a:solidFill>
                <a:latin typeface="Arial" charset="0"/>
              </a:rPr>
              <a:t> en </a:t>
            </a:r>
            <a:r>
              <a:rPr lang="es-ES" sz="1900" u="sng" dirty="0">
                <a:solidFill>
                  <a:srgbClr val="000066"/>
                </a:solidFill>
                <a:latin typeface="Arial" charset="0"/>
              </a:rPr>
              <a:t>intoxicación aguda pura</a:t>
            </a:r>
            <a:endParaRPr lang="es-ES" sz="1900" dirty="0">
              <a:solidFill>
                <a:srgbClr val="000066"/>
              </a:solidFill>
              <a:latin typeface="Arial" charset="0"/>
            </a:endParaRPr>
          </a:p>
          <a:p>
            <a:pPr algn="just">
              <a:lnSpc>
                <a:spcPct val="170000"/>
              </a:lnSpc>
            </a:pPr>
            <a:r>
              <a:rPr lang="es-ES" sz="1900" b="1" dirty="0">
                <a:solidFill>
                  <a:srgbClr val="000066"/>
                </a:solidFill>
                <a:latin typeface="Arial" charset="0"/>
              </a:rPr>
              <a:t>6.-</a:t>
            </a:r>
            <a:r>
              <a:rPr lang="es-ES" sz="1900" dirty="0">
                <a:solidFill>
                  <a:srgbClr val="000066"/>
                </a:solidFill>
                <a:latin typeface="Arial" charset="0"/>
              </a:rPr>
              <a:t> Ingesta en una sola toma &gt; 10 mg (&gt;40 comprimidos de 0.25 mg) en </a:t>
            </a:r>
            <a:r>
              <a:rPr lang="es-ES" sz="1900" u="sng" dirty="0">
                <a:solidFill>
                  <a:srgbClr val="000066"/>
                </a:solidFill>
                <a:latin typeface="Arial" charset="0"/>
              </a:rPr>
              <a:t>intoxicación aguda pura ( &gt; 4 mg en niños)</a:t>
            </a:r>
          </a:p>
        </p:txBody>
      </p:sp>
      <p:sp>
        <p:nvSpPr>
          <p:cNvPr id="49160" name="Text Box 37"/>
          <p:cNvSpPr txBox="1">
            <a:spLocks noChangeArrowheads="1"/>
          </p:cNvSpPr>
          <p:nvPr/>
        </p:nvSpPr>
        <p:spPr bwMode="auto">
          <a:xfrm>
            <a:off x="382588" y="304800"/>
            <a:ext cx="61706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a:solidFill>
                  <a:srgbClr val="008000"/>
                </a:solidFill>
                <a:latin typeface="Arial" charset="0"/>
                <a:sym typeface="Symbol" pitchFamily="18" charset="2"/>
              </a:rPr>
              <a:t>Anticuerpos antidigoxina</a:t>
            </a:r>
            <a:endParaRPr lang="en-GB" b="1" i="1">
              <a:solidFill>
                <a:srgbClr val="008000"/>
              </a:solidFill>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80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07"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Line 1157"/>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52227" name="Rectangle 1158"/>
          <p:cNvSpPr>
            <a:spLocks noChangeArrowheads="1"/>
          </p:cNvSpPr>
          <p:nvPr/>
        </p:nvSpPr>
        <p:spPr bwMode="auto">
          <a:xfrm>
            <a:off x="539552" y="1484784"/>
            <a:ext cx="8255000" cy="1069975"/>
          </a:xfrm>
          <a:prstGeom prst="rect">
            <a:avLst/>
          </a:prstGeom>
          <a:noFill/>
          <a:ln w="50800">
            <a:noFill/>
            <a:miter lim="800000"/>
            <a:headEnd/>
            <a:tailEnd/>
          </a:ln>
        </p:spPr>
        <p:txBody>
          <a:bodyPr anchor="ctr">
            <a:spAutoFit/>
          </a:bodyPr>
          <a:lstStyle/>
          <a:p>
            <a:r>
              <a:rPr lang="es-ES" sz="1600" b="1" dirty="0">
                <a:solidFill>
                  <a:srgbClr val="000066"/>
                </a:solidFill>
                <a:latin typeface="Arial" charset="0"/>
                <a:ea typeface="Times New Roman" charset="0"/>
                <a:cs typeface="Arial" charset="0"/>
              </a:rPr>
              <a:t>CALCULO DEL NÚMERO VIALES</a:t>
            </a:r>
            <a:endParaRPr lang="es-ES" sz="1600" dirty="0">
              <a:solidFill>
                <a:srgbClr val="000066"/>
              </a:solidFill>
              <a:latin typeface="Arial" charset="0"/>
              <a:ea typeface="Times New Roman" charset="0"/>
              <a:cs typeface="Arial" charset="0"/>
            </a:endParaRPr>
          </a:p>
          <a:p>
            <a:pPr algn="l"/>
            <a:endParaRPr lang="es-ES" sz="1600" b="1" dirty="0">
              <a:solidFill>
                <a:srgbClr val="000066"/>
              </a:solidFill>
              <a:latin typeface="Arial" charset="0"/>
              <a:ea typeface="Times New Roman" charset="0"/>
              <a:cs typeface="Arial" charset="0"/>
            </a:endParaRPr>
          </a:p>
          <a:p>
            <a:pPr algn="l"/>
            <a:r>
              <a:rPr lang="es-ES" sz="1600" b="1" dirty="0">
                <a:solidFill>
                  <a:srgbClr val="000066"/>
                </a:solidFill>
                <a:latin typeface="Arial" charset="0"/>
                <a:ea typeface="Times New Roman" charset="0"/>
                <a:cs typeface="Arial" charset="0"/>
              </a:rPr>
              <a:t>A) EMPIRICO: DOSIS INGERIDA DESCONOCIDA Y DIGOXINEMIA DESCONOCIDA</a:t>
            </a:r>
            <a:endParaRPr lang="es-ES" sz="1600" dirty="0">
              <a:solidFill>
                <a:srgbClr val="000066"/>
              </a:solidFill>
              <a:latin typeface="Arial" charset="0"/>
              <a:ea typeface="Times New Roman" charset="0"/>
              <a:cs typeface="Arial" charset="0"/>
            </a:endParaRPr>
          </a:p>
          <a:p>
            <a:pPr algn="l"/>
            <a:endParaRPr lang="es-ES" sz="1600" dirty="0">
              <a:solidFill>
                <a:srgbClr val="000066"/>
              </a:solidFill>
              <a:latin typeface="Arial" charset="0"/>
              <a:ea typeface="Times New Roman" charset="0"/>
              <a:cs typeface="Arial" charset="0"/>
            </a:endParaRPr>
          </a:p>
        </p:txBody>
      </p:sp>
      <p:graphicFrame>
        <p:nvGraphicFramePr>
          <p:cNvPr id="662739" name="Group 1235"/>
          <p:cNvGraphicFramePr>
            <a:graphicFrameLocks noGrp="1"/>
          </p:cNvGraphicFramePr>
          <p:nvPr/>
        </p:nvGraphicFramePr>
        <p:xfrm>
          <a:off x="611560" y="2575674"/>
          <a:ext cx="8064500" cy="1789430"/>
        </p:xfrm>
        <a:graphic>
          <a:graphicData uri="http://schemas.openxmlformats.org/drawingml/2006/table">
            <a:tbl>
              <a:tblPr/>
              <a:tblGrid>
                <a:gridCol w="6265863"/>
                <a:gridCol w="1798637"/>
              </a:tblGrid>
              <a:tr h="2746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000066"/>
                          </a:solidFill>
                          <a:effectLst/>
                          <a:latin typeface="Arial" charset="0"/>
                          <a:ea typeface="Times New Roman" charset="0"/>
                          <a:cs typeface="Arial" charset="0"/>
                        </a:rPr>
                        <a:t>Intoxicación aguda</a:t>
                      </a:r>
                      <a:endParaRPr kumimoji="0" lang="es-ES" sz="1600" b="0" i="0" u="none" strike="noStrike" cap="none" normalizeH="0" baseline="0" dirty="0" smtClean="0">
                        <a:ln>
                          <a:noFill/>
                        </a:ln>
                        <a:solidFill>
                          <a:srgbClr val="000066"/>
                        </a:solidFill>
                        <a:effectLst/>
                        <a:latin typeface="Arial" charset="0"/>
                        <a:ea typeface="Times New Roman"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smtClean="0">
                          <a:ln>
                            <a:noFill/>
                          </a:ln>
                          <a:solidFill>
                            <a:srgbClr val="000066"/>
                          </a:solidFill>
                          <a:effectLst/>
                          <a:latin typeface="Arial" charset="0"/>
                          <a:ea typeface="Times New Roman" charset="0"/>
                          <a:cs typeface="Arial" charset="0"/>
                        </a:rPr>
                        <a:t>Intoxicación crónica</a:t>
                      </a:r>
                      <a:endParaRPr kumimoji="0" lang="es-ES" sz="1600" b="0" i="0" u="none" strike="noStrike" cap="none" normalizeH="0" baseline="0" smtClean="0">
                        <a:ln>
                          <a:noFill/>
                        </a:ln>
                        <a:solidFill>
                          <a:srgbClr val="000066"/>
                        </a:solidFill>
                        <a:effectLst/>
                        <a:latin typeface="Arial" charset="0"/>
                        <a:ea typeface="Times New Roman"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3873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smtClean="0">
                          <a:ln>
                            <a:noFill/>
                          </a:ln>
                          <a:solidFill>
                            <a:srgbClr val="000066"/>
                          </a:solidFill>
                          <a:effectLst/>
                          <a:latin typeface="Arial" charset="0"/>
                          <a:ea typeface="Times New Roman" charset="0"/>
                          <a:cs typeface="Arial" charset="0"/>
                        </a:rPr>
                        <a:t>10 viales</a:t>
                      </a:r>
                      <a:endParaRPr kumimoji="0" lang="es-ES" sz="1600" b="0" i="0" u="none" strike="noStrike" cap="none" normalizeH="0" baseline="0" smtClean="0">
                        <a:ln>
                          <a:noFill/>
                        </a:ln>
                        <a:solidFill>
                          <a:srgbClr val="000066"/>
                        </a:solidFill>
                        <a:effectLst/>
                        <a:latin typeface="Arial" charset="0"/>
                        <a:ea typeface="Times New Roman"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smtClean="0">
                          <a:ln>
                            <a:noFill/>
                          </a:ln>
                          <a:solidFill>
                            <a:srgbClr val="000066"/>
                          </a:solidFill>
                          <a:effectLst/>
                          <a:latin typeface="Arial" charset="0"/>
                          <a:ea typeface="Times New Roman" charset="0"/>
                          <a:cs typeface="Arial" charset="0"/>
                        </a:rPr>
                        <a:t>6 viales</a:t>
                      </a:r>
                      <a:endParaRPr kumimoji="0" lang="es-ES" sz="1600" b="0" i="0" u="none" strike="noStrike" cap="none" normalizeH="0" baseline="0" smtClean="0">
                        <a:ln>
                          <a:noFill/>
                        </a:ln>
                        <a:solidFill>
                          <a:srgbClr val="000066"/>
                        </a:solidFill>
                        <a:effectLst/>
                        <a:latin typeface="Arial" charset="0"/>
                        <a:ea typeface="Times New Roman"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00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dirty="0" smtClean="0">
                          <a:ln>
                            <a:noFill/>
                          </a:ln>
                          <a:solidFill>
                            <a:srgbClr val="000066"/>
                          </a:solidFill>
                          <a:effectLst/>
                          <a:latin typeface="Arial" charset="0"/>
                          <a:ea typeface="Times New Roman" charset="0"/>
                          <a:cs typeface="Arial" charset="0"/>
                        </a:rPr>
                        <a:t>Esperar respuesta y valorar si administrar otros 10 viales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0" i="1" u="sng" strike="noStrike" cap="none" normalizeH="0" baseline="0" dirty="0" smtClean="0">
                          <a:ln>
                            <a:noFill/>
                          </a:ln>
                          <a:solidFill>
                            <a:srgbClr val="000066"/>
                          </a:solidFill>
                          <a:effectLst/>
                          <a:latin typeface="Arial" charset="0"/>
                          <a:ea typeface="Times New Roman" charset="0"/>
                          <a:cs typeface="Arial" charset="0"/>
                        </a:rPr>
                        <a:t>Nota:</a:t>
                      </a:r>
                      <a:r>
                        <a:rPr kumimoji="0" lang="es-ES" sz="1600" b="0" i="0" u="none" strike="noStrike" cap="none" normalizeH="0" baseline="0" dirty="0" smtClean="0">
                          <a:ln>
                            <a:noFill/>
                          </a:ln>
                          <a:solidFill>
                            <a:srgbClr val="000066"/>
                          </a:solidFill>
                          <a:effectLst/>
                          <a:latin typeface="Arial" charset="0"/>
                          <a:ea typeface="Times New Roman" charset="0"/>
                          <a:cs typeface="Arial" charset="0"/>
                        </a:rPr>
                        <a:t> Si amenaza de muerte: administrar 20 viales desde un primer momento.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charset="0"/>
                        <a:buNone/>
                        <a:tabLst/>
                      </a:pPr>
                      <a:endParaRPr kumimoji="0" lang="es-ES" sz="1600" b="0" i="0" u="none" strike="noStrike" cap="none" normalizeH="0" baseline="0" dirty="0" smtClean="0">
                        <a:ln>
                          <a:noFill/>
                        </a:ln>
                        <a:solidFill>
                          <a:srgbClr val="000066"/>
                        </a:solidFill>
                        <a:effectLst/>
                        <a:latin typeface="Arial" charset="0"/>
                        <a:cs typeface="Lucida Sans Unicode"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2242" name="Rectangle 1198"/>
          <p:cNvSpPr>
            <a:spLocks noChangeArrowheads="1"/>
          </p:cNvSpPr>
          <p:nvPr/>
        </p:nvSpPr>
        <p:spPr bwMode="auto">
          <a:xfrm>
            <a:off x="539552" y="4581128"/>
            <a:ext cx="6292850" cy="581025"/>
          </a:xfrm>
          <a:prstGeom prst="rect">
            <a:avLst/>
          </a:prstGeom>
          <a:noFill/>
          <a:ln w="50800">
            <a:noFill/>
            <a:miter lim="800000"/>
            <a:headEnd/>
            <a:tailEnd/>
          </a:ln>
        </p:spPr>
        <p:txBody>
          <a:bodyPr wrap="none" anchor="ctr">
            <a:spAutoFit/>
          </a:bodyPr>
          <a:lstStyle/>
          <a:p>
            <a:pPr algn="l"/>
            <a:r>
              <a:rPr lang="es-ES" sz="1600" b="1" dirty="0">
                <a:solidFill>
                  <a:srgbClr val="000066"/>
                </a:solidFill>
                <a:latin typeface="Arial" charset="0"/>
                <a:ea typeface="Times New Roman" charset="0"/>
                <a:cs typeface="Arial" charset="0"/>
              </a:rPr>
              <a:t>B) DOSIS INGERIDA CONOCIDA Y/O DIGOXINEMIA CONOCIDA</a:t>
            </a:r>
            <a:endParaRPr lang="es-ES" sz="1600" dirty="0">
              <a:solidFill>
                <a:srgbClr val="000066"/>
              </a:solidFill>
              <a:latin typeface="Arial" charset="0"/>
              <a:ea typeface="Times New Roman" charset="0"/>
              <a:cs typeface="Arial" charset="0"/>
            </a:endParaRPr>
          </a:p>
          <a:p>
            <a:pPr algn="l"/>
            <a:endParaRPr lang="es-ES" sz="1600" dirty="0">
              <a:solidFill>
                <a:srgbClr val="000066"/>
              </a:solidFill>
              <a:latin typeface="Arial" charset="0"/>
              <a:ea typeface="Times New Roman" charset="0"/>
              <a:cs typeface="Arial" charset="0"/>
            </a:endParaRPr>
          </a:p>
        </p:txBody>
      </p:sp>
      <p:sp>
        <p:nvSpPr>
          <p:cNvPr id="52243" name="Rectangle 1199"/>
          <p:cNvSpPr>
            <a:spLocks noChangeArrowheads="1"/>
          </p:cNvSpPr>
          <p:nvPr/>
        </p:nvSpPr>
        <p:spPr bwMode="auto">
          <a:xfrm>
            <a:off x="822325" y="1390650"/>
            <a:ext cx="4881563" cy="0"/>
          </a:xfrm>
          <a:prstGeom prst="rect">
            <a:avLst/>
          </a:prstGeom>
          <a:solidFill>
            <a:srgbClr val="E6E6E6"/>
          </a:solidFill>
          <a:ln w="50800">
            <a:noFill/>
            <a:miter lim="800000"/>
            <a:headEnd/>
            <a:tailEnd/>
          </a:ln>
        </p:spPr>
        <p:txBody>
          <a:bodyPr wrap="none" anchor="ctr">
            <a:spAutoFit/>
          </a:bodyPr>
          <a:lstStyle/>
          <a:p>
            <a:endParaRPr lang="es-ES"/>
          </a:p>
        </p:txBody>
      </p:sp>
      <p:graphicFrame>
        <p:nvGraphicFramePr>
          <p:cNvPr id="662743" name="Group 1239"/>
          <p:cNvGraphicFramePr>
            <a:graphicFrameLocks noGrp="1"/>
          </p:cNvGraphicFramePr>
          <p:nvPr/>
        </p:nvGraphicFramePr>
        <p:xfrm>
          <a:off x="323528" y="5157192"/>
          <a:ext cx="8569325" cy="1284605"/>
        </p:xfrm>
        <a:graphic>
          <a:graphicData uri="http://schemas.openxmlformats.org/drawingml/2006/table">
            <a:tbl>
              <a:tblPr/>
              <a:tblGrid>
                <a:gridCol w="3663950"/>
                <a:gridCol w="4905375"/>
              </a:tblGrid>
              <a:tr h="2476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000066"/>
                          </a:solidFill>
                          <a:effectLst/>
                          <a:latin typeface="Arial" charset="0"/>
                          <a:ea typeface="Times New Roman" charset="0"/>
                          <a:cs typeface="Arial" charset="0"/>
                        </a:rPr>
                        <a:t>Cantidad ingerida conocida</a:t>
                      </a:r>
                      <a:endParaRPr kumimoji="0" lang="es-ES" sz="1600" b="0" i="0" u="none" strike="noStrike" cap="none" normalizeH="0" baseline="0" dirty="0" smtClean="0">
                        <a:ln>
                          <a:noFill/>
                        </a:ln>
                        <a:solidFill>
                          <a:srgbClr val="000066"/>
                        </a:solidFill>
                        <a:effectLst/>
                        <a:latin typeface="Arial" charset="0"/>
                        <a:ea typeface="Times New Roman"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smtClean="0">
                          <a:ln>
                            <a:noFill/>
                          </a:ln>
                          <a:solidFill>
                            <a:srgbClr val="000066"/>
                          </a:solidFill>
                          <a:effectLst/>
                          <a:latin typeface="Arial" charset="0"/>
                          <a:ea typeface="Times New Roman" charset="0"/>
                          <a:cs typeface="Arial" charset="0"/>
                        </a:rPr>
                        <a:t>Digoxinemia conocida</a:t>
                      </a:r>
                      <a:endParaRPr kumimoji="0" lang="es-ES" sz="1600" b="0" i="0" u="none" strike="noStrike" cap="none" normalizeH="0" baseline="0" smtClean="0">
                        <a:ln>
                          <a:noFill/>
                        </a:ln>
                        <a:solidFill>
                          <a:srgbClr val="000066"/>
                        </a:solidFill>
                        <a:effectLst/>
                        <a:latin typeface="Arial" charset="0"/>
                        <a:ea typeface="Times New Roman"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9493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dirty="0" smtClean="0">
                          <a:ln>
                            <a:noFill/>
                          </a:ln>
                          <a:solidFill>
                            <a:srgbClr val="000066"/>
                          </a:solidFill>
                          <a:effectLst/>
                          <a:latin typeface="Arial" charset="0"/>
                          <a:ea typeface="Times New Roman" charset="0"/>
                          <a:cs typeface="Arial" charset="0"/>
                        </a:rPr>
                        <a:t>Nº </a:t>
                      </a:r>
                      <a:r>
                        <a:rPr kumimoji="0" lang="pt-BR" sz="1600" b="0" i="0" u="none" strike="noStrike" cap="none" normalizeH="0" baseline="0" dirty="0" err="1" smtClean="0">
                          <a:ln>
                            <a:noFill/>
                          </a:ln>
                          <a:solidFill>
                            <a:srgbClr val="000066"/>
                          </a:solidFill>
                          <a:effectLst/>
                          <a:latin typeface="Arial" charset="0"/>
                          <a:ea typeface="Times New Roman" charset="0"/>
                          <a:cs typeface="Arial" charset="0"/>
                        </a:rPr>
                        <a:t>viales</a:t>
                      </a:r>
                      <a:r>
                        <a:rPr kumimoji="0" lang="pt-BR" sz="1600" b="0" i="0" u="none" strike="noStrike" cap="none" normalizeH="0" baseline="0" dirty="0" smtClean="0">
                          <a:ln>
                            <a:noFill/>
                          </a:ln>
                          <a:solidFill>
                            <a:srgbClr val="000066"/>
                          </a:solidFill>
                          <a:effectLst/>
                          <a:latin typeface="Arial" charset="0"/>
                          <a:ea typeface="Times New Roman" charset="0"/>
                          <a:cs typeface="Arial" charset="0"/>
                        </a:rPr>
                        <a:t> =  [</a:t>
                      </a:r>
                      <a:r>
                        <a:rPr kumimoji="0" lang="pt-BR" sz="1600" b="0" i="0" u="none" strike="noStrike" cap="none" normalizeH="0" baseline="0" dirty="0" err="1" smtClean="0">
                          <a:ln>
                            <a:noFill/>
                          </a:ln>
                          <a:solidFill>
                            <a:srgbClr val="000066"/>
                          </a:solidFill>
                          <a:effectLst/>
                          <a:latin typeface="Arial" charset="0"/>
                          <a:ea typeface="Times New Roman" charset="0"/>
                          <a:cs typeface="Arial" charset="0"/>
                        </a:rPr>
                        <a:t>dosis</a:t>
                      </a:r>
                      <a:r>
                        <a:rPr kumimoji="0" lang="pt-BR" sz="1600" b="0" i="0" u="none" strike="noStrike" cap="none" normalizeH="0" baseline="0" dirty="0" smtClean="0">
                          <a:ln>
                            <a:noFill/>
                          </a:ln>
                          <a:solidFill>
                            <a:srgbClr val="000066"/>
                          </a:solidFill>
                          <a:effectLst/>
                          <a:latin typeface="Arial" charset="0"/>
                          <a:ea typeface="Times New Roman" charset="0"/>
                          <a:cs typeface="Arial" charset="0"/>
                        </a:rPr>
                        <a:t> ingerida (</a:t>
                      </a:r>
                      <a:r>
                        <a:rPr kumimoji="0" lang="pt-BR" sz="1600" b="0" i="0" u="none" strike="noStrike" cap="none" normalizeH="0" baseline="0" dirty="0" err="1" smtClean="0">
                          <a:ln>
                            <a:noFill/>
                          </a:ln>
                          <a:solidFill>
                            <a:srgbClr val="000066"/>
                          </a:solidFill>
                          <a:effectLst/>
                          <a:latin typeface="Arial" charset="0"/>
                          <a:ea typeface="Times New Roman" charset="0"/>
                          <a:cs typeface="Arial" charset="0"/>
                        </a:rPr>
                        <a:t>mg</a:t>
                      </a:r>
                      <a:r>
                        <a:rPr kumimoji="0" lang="pt-BR" sz="1600" b="0" i="0" u="none" strike="noStrike" cap="none" normalizeH="0" baseline="0" dirty="0" smtClean="0">
                          <a:ln>
                            <a:noFill/>
                          </a:ln>
                          <a:solidFill>
                            <a:srgbClr val="000066"/>
                          </a:solidFill>
                          <a:effectLst/>
                          <a:latin typeface="Arial" charset="0"/>
                          <a:ea typeface="Times New Roman" charset="0"/>
                          <a:cs typeface="Arial" charset="0"/>
                        </a:rPr>
                        <a:t>) x 0,8]                     </a:t>
                      </a:r>
                      <a:endParaRPr kumimoji="0" lang="es-ES" sz="1600" b="0" i="0" u="none" strike="noStrike" cap="none" normalizeH="0" baseline="0" dirty="0" smtClean="0">
                        <a:ln>
                          <a:noFill/>
                        </a:ln>
                        <a:solidFill>
                          <a:srgbClr val="000066"/>
                        </a:solidFill>
                        <a:effectLst/>
                        <a:latin typeface="Arial" charset="0"/>
                        <a:ea typeface="Times New Roman"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dirty="0" smtClean="0">
                          <a:ln>
                            <a:noFill/>
                          </a:ln>
                          <a:solidFill>
                            <a:srgbClr val="000066"/>
                          </a:solidFill>
                          <a:effectLst/>
                          <a:latin typeface="Arial" charset="0"/>
                          <a:ea typeface="Times New Roman" charset="0"/>
                          <a:cs typeface="Arial" charset="0"/>
                        </a:rPr>
                        <a:t>                   ----------------------------------</a:t>
                      </a:r>
                      <a:endParaRPr kumimoji="0" lang="es-ES" sz="1600" b="0" i="0" u="none" strike="noStrike" cap="none" normalizeH="0" baseline="0" dirty="0" smtClean="0">
                        <a:ln>
                          <a:noFill/>
                        </a:ln>
                        <a:solidFill>
                          <a:srgbClr val="000066"/>
                        </a:solidFill>
                        <a:effectLst/>
                        <a:latin typeface="Arial" charset="0"/>
                        <a:ea typeface="Times New Roman"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dirty="0" smtClean="0">
                          <a:ln>
                            <a:noFill/>
                          </a:ln>
                          <a:solidFill>
                            <a:srgbClr val="000066"/>
                          </a:solidFill>
                          <a:effectLst/>
                          <a:latin typeface="Arial" charset="0"/>
                          <a:ea typeface="Times New Roman" charset="0"/>
                          <a:cs typeface="Arial" charset="0"/>
                        </a:rPr>
                        <a:t>                                   0,5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dirty="0" smtClean="0">
                          <a:ln>
                            <a:noFill/>
                          </a:ln>
                          <a:solidFill>
                            <a:srgbClr val="000066"/>
                          </a:solidFill>
                          <a:effectLst/>
                          <a:latin typeface="Arial" charset="0"/>
                          <a:ea typeface="Times New Roman" charset="0"/>
                          <a:cs typeface="Arial" charset="0"/>
                        </a:rPr>
                        <a:t>Nº </a:t>
                      </a:r>
                      <a:r>
                        <a:rPr kumimoji="0" lang="pt-BR" sz="1600" b="0" i="0" u="none" strike="noStrike" cap="none" normalizeH="0" baseline="0" dirty="0" err="1" smtClean="0">
                          <a:ln>
                            <a:noFill/>
                          </a:ln>
                          <a:solidFill>
                            <a:srgbClr val="000066"/>
                          </a:solidFill>
                          <a:effectLst/>
                          <a:latin typeface="Arial" charset="0"/>
                          <a:ea typeface="Times New Roman" charset="0"/>
                          <a:cs typeface="Arial" charset="0"/>
                        </a:rPr>
                        <a:t>viales</a:t>
                      </a:r>
                      <a:r>
                        <a:rPr kumimoji="0" lang="pt-BR" sz="1600" b="0" i="0" u="none" strike="noStrike" cap="none" normalizeH="0" baseline="0" dirty="0" smtClean="0">
                          <a:ln>
                            <a:noFill/>
                          </a:ln>
                          <a:solidFill>
                            <a:srgbClr val="000066"/>
                          </a:solidFill>
                          <a:effectLst/>
                          <a:latin typeface="Arial" charset="0"/>
                          <a:ea typeface="Times New Roman" charset="0"/>
                          <a:cs typeface="Arial" charset="0"/>
                        </a:rPr>
                        <a:t> = </a:t>
                      </a:r>
                      <a:r>
                        <a:rPr kumimoji="0" lang="es-ES" sz="1600" b="0" i="0" u="none" strike="noStrike" cap="none" normalizeH="0" baseline="0" dirty="0" smtClean="0">
                          <a:ln>
                            <a:noFill/>
                          </a:ln>
                          <a:solidFill>
                            <a:srgbClr val="000066"/>
                          </a:solidFill>
                          <a:effectLst/>
                          <a:latin typeface="Arial" charset="0"/>
                          <a:ea typeface="Times New Roman" charset="0"/>
                          <a:cs typeface="Arial" charset="0"/>
                        </a:rPr>
                        <a:t>[</a:t>
                      </a:r>
                      <a:r>
                        <a:rPr kumimoji="0" lang="es-ES" sz="1600" b="0" i="0" u="none" strike="noStrike" cap="none" normalizeH="0" baseline="0" dirty="0" err="1" smtClean="0">
                          <a:ln>
                            <a:noFill/>
                          </a:ln>
                          <a:solidFill>
                            <a:srgbClr val="000066"/>
                          </a:solidFill>
                          <a:effectLst/>
                          <a:latin typeface="Arial" charset="0"/>
                          <a:ea typeface="Times New Roman" charset="0"/>
                          <a:cs typeface="Arial" charset="0"/>
                        </a:rPr>
                        <a:t>digoxina</a:t>
                      </a:r>
                      <a:r>
                        <a:rPr kumimoji="0" lang="es-ES" sz="1600" b="0" i="0" u="none" strike="noStrike" cap="none" normalizeH="0" baseline="0" dirty="0" smtClean="0">
                          <a:ln>
                            <a:noFill/>
                          </a:ln>
                          <a:solidFill>
                            <a:srgbClr val="000066"/>
                          </a:solidFill>
                          <a:effectLst/>
                          <a:latin typeface="Arial" charset="0"/>
                          <a:ea typeface="Times New Roman" charset="0"/>
                          <a:cs typeface="Arial" charset="0"/>
                        </a:rPr>
                        <a:t> sérica en </a:t>
                      </a:r>
                      <a:r>
                        <a:rPr kumimoji="0" lang="es-ES" sz="1600" b="0" i="0" u="none" strike="noStrike" cap="none" normalizeH="0" baseline="0" dirty="0" err="1" smtClean="0">
                          <a:ln>
                            <a:noFill/>
                          </a:ln>
                          <a:solidFill>
                            <a:srgbClr val="000066"/>
                          </a:solidFill>
                          <a:effectLst/>
                          <a:latin typeface="Arial" charset="0"/>
                          <a:ea typeface="Times New Roman" charset="0"/>
                          <a:cs typeface="Arial" charset="0"/>
                        </a:rPr>
                        <a:t>ng</a:t>
                      </a:r>
                      <a:r>
                        <a:rPr kumimoji="0" lang="es-ES" sz="1600" b="0" i="0" u="none" strike="noStrike" cap="none" normalizeH="0" baseline="0" dirty="0" smtClean="0">
                          <a:ln>
                            <a:noFill/>
                          </a:ln>
                          <a:solidFill>
                            <a:srgbClr val="000066"/>
                          </a:solidFill>
                          <a:effectLst/>
                          <a:latin typeface="Arial" charset="0"/>
                          <a:ea typeface="Times New Roman" charset="0"/>
                          <a:cs typeface="Arial" charset="0"/>
                        </a:rPr>
                        <a:t> /</a:t>
                      </a:r>
                      <a:r>
                        <a:rPr kumimoji="0" lang="es-ES" sz="1600" b="0" i="0" u="none" strike="noStrike" cap="none" normalizeH="0" baseline="0" dirty="0" err="1" smtClean="0">
                          <a:ln>
                            <a:noFill/>
                          </a:ln>
                          <a:solidFill>
                            <a:srgbClr val="000066"/>
                          </a:solidFill>
                          <a:effectLst/>
                          <a:latin typeface="Arial" charset="0"/>
                          <a:ea typeface="Times New Roman" charset="0"/>
                          <a:cs typeface="Arial" charset="0"/>
                        </a:rPr>
                        <a:t>mL</a:t>
                      </a:r>
                      <a:r>
                        <a:rPr kumimoji="0" lang="es-ES" sz="1600" b="0" i="0" u="none" strike="noStrike" cap="none" normalizeH="0" baseline="0" dirty="0" smtClean="0">
                          <a:ln>
                            <a:noFill/>
                          </a:ln>
                          <a:solidFill>
                            <a:srgbClr val="000066"/>
                          </a:solidFill>
                          <a:effectLst/>
                          <a:latin typeface="Arial" charset="0"/>
                          <a:ea typeface="Times New Roman" charset="0"/>
                          <a:cs typeface="Arial" charset="0"/>
                        </a:rPr>
                        <a:t>]  x peso (kg)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dirty="0" smtClean="0">
                          <a:ln>
                            <a:noFill/>
                          </a:ln>
                          <a:solidFill>
                            <a:srgbClr val="000066"/>
                          </a:solidFill>
                          <a:effectLst/>
                          <a:latin typeface="Arial" charset="0"/>
                          <a:ea typeface="Times New Roman"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dirty="0" smtClean="0">
                          <a:ln>
                            <a:noFill/>
                          </a:ln>
                          <a:solidFill>
                            <a:srgbClr val="000066"/>
                          </a:solidFill>
                          <a:effectLst/>
                          <a:latin typeface="Arial" charset="0"/>
                          <a:ea typeface="Times New Roman" charset="0"/>
                          <a:cs typeface="Arial" charset="0"/>
                        </a:rPr>
                        <a:t>                                                  100</a:t>
                      </a:r>
                      <a:endParaRPr kumimoji="0" lang="es-ES" sz="1600" b="0" i="0" u="none" strike="noStrike" cap="none" normalizeH="0" baseline="0" dirty="0" smtClean="0">
                        <a:ln>
                          <a:noFill/>
                        </a:ln>
                        <a:solidFill>
                          <a:srgbClr val="000066"/>
                        </a:solidFill>
                        <a:effectLst/>
                        <a:latin typeface="Arial" charset="0"/>
                        <a:ea typeface="Times New Roman"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52255" name="Text Box 1240"/>
          <p:cNvSpPr txBox="1">
            <a:spLocks noChangeArrowheads="1"/>
          </p:cNvSpPr>
          <p:nvPr/>
        </p:nvSpPr>
        <p:spPr bwMode="auto">
          <a:xfrm>
            <a:off x="382588" y="304800"/>
            <a:ext cx="61706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a:solidFill>
                  <a:srgbClr val="008000"/>
                </a:solidFill>
                <a:latin typeface="Arial" charset="0"/>
                <a:sym typeface="Symbol" pitchFamily="18" charset="2"/>
              </a:rPr>
              <a:t>Anticuerpos</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antidigoxina</a:t>
            </a:r>
            <a:endParaRPr lang="en-GB" b="1" i="1" dirty="0">
              <a:solidFill>
                <a:srgbClr val="008000"/>
              </a:solidFill>
              <a:latin typeface="Arial" charset="0"/>
            </a:endParaRPr>
          </a:p>
        </p:txBody>
      </p:sp>
      <p:sp>
        <p:nvSpPr>
          <p:cNvPr id="9" name="Rectangle 19"/>
          <p:cNvSpPr>
            <a:spLocks noChangeArrowheads="1"/>
          </p:cNvSpPr>
          <p:nvPr/>
        </p:nvSpPr>
        <p:spPr bwMode="auto">
          <a:xfrm>
            <a:off x="395536" y="906290"/>
            <a:ext cx="8064896" cy="434478"/>
          </a:xfrm>
          <a:prstGeom prst="rect">
            <a:avLst/>
          </a:prstGeom>
          <a:noFill/>
          <a:ln w="50800">
            <a:noFill/>
            <a:miter lim="800000"/>
            <a:headEnd/>
            <a:tailEnd/>
          </a:ln>
        </p:spPr>
        <p:txBody>
          <a:bodyPr wrap="square" anchor="ctr">
            <a:spAutoFit/>
          </a:bodyPr>
          <a:lstStyle/>
          <a:p>
            <a:pPr>
              <a:lnSpc>
                <a:spcPct val="160000"/>
              </a:lnSpc>
            </a:pPr>
            <a:r>
              <a:rPr lang="es-ES" sz="1600" b="1" dirty="0">
                <a:solidFill>
                  <a:srgbClr val="009900"/>
                </a:solidFill>
                <a:latin typeface="Arial" pitchFamily="34" charset="0"/>
                <a:cs typeface="Arial" pitchFamily="34" charset="0"/>
              </a:rPr>
              <a:t>DIGIFAB vial 40 </a:t>
            </a:r>
            <a:r>
              <a:rPr lang="es-ES" sz="1600" b="1" dirty="0" smtClean="0">
                <a:solidFill>
                  <a:srgbClr val="009900"/>
                </a:solidFill>
                <a:latin typeface="Arial" pitchFamily="34" charset="0"/>
                <a:cs typeface="Arial" pitchFamily="34" charset="0"/>
              </a:rPr>
              <a:t>mg: </a:t>
            </a:r>
            <a:r>
              <a:rPr lang="pt-BR" sz="1600" b="1" dirty="0" smtClean="0">
                <a:solidFill>
                  <a:srgbClr val="000066"/>
                </a:solidFill>
                <a:latin typeface="Arial" pitchFamily="34" charset="0"/>
                <a:cs typeface="Arial" pitchFamily="34" charset="0"/>
                <a:sym typeface="Symbol" pitchFamily="18" charset="2"/>
              </a:rPr>
              <a:t>“</a:t>
            </a:r>
            <a:r>
              <a:rPr lang="pt-BR" sz="1600" b="1" dirty="0">
                <a:solidFill>
                  <a:srgbClr val="000066"/>
                </a:solidFill>
                <a:latin typeface="Arial" pitchFamily="34" charset="0"/>
                <a:cs typeface="Arial" pitchFamily="34" charset="0"/>
                <a:sym typeface="Symbol" pitchFamily="18" charset="2"/>
              </a:rPr>
              <a:t>40 </a:t>
            </a:r>
            <a:r>
              <a:rPr lang="pt-BR" sz="1600" b="1" dirty="0" err="1">
                <a:solidFill>
                  <a:srgbClr val="000066"/>
                </a:solidFill>
                <a:latin typeface="Arial" pitchFamily="34" charset="0"/>
                <a:cs typeface="Arial" pitchFamily="34" charset="0"/>
                <a:sym typeface="Symbol" pitchFamily="18" charset="2"/>
              </a:rPr>
              <a:t>mg</a:t>
            </a:r>
            <a:r>
              <a:rPr lang="pt-BR" sz="1600" b="1" dirty="0">
                <a:solidFill>
                  <a:srgbClr val="000066"/>
                </a:solidFill>
                <a:latin typeface="Arial" pitchFamily="34" charset="0"/>
                <a:cs typeface="Arial" pitchFamily="34" charset="0"/>
                <a:sym typeface="Symbol" pitchFamily="18" charset="2"/>
              </a:rPr>
              <a:t> de </a:t>
            </a:r>
            <a:r>
              <a:rPr lang="pt-BR" sz="1600" b="1" dirty="0" err="1">
                <a:solidFill>
                  <a:srgbClr val="000066"/>
                </a:solidFill>
                <a:latin typeface="Arial" pitchFamily="34" charset="0"/>
                <a:cs typeface="Arial" pitchFamily="34" charset="0"/>
                <a:sym typeface="Symbol" pitchFamily="18" charset="2"/>
              </a:rPr>
              <a:t>Fab</a:t>
            </a:r>
            <a:r>
              <a:rPr lang="pt-BR" sz="1600" b="1" dirty="0">
                <a:solidFill>
                  <a:srgbClr val="000066"/>
                </a:solidFill>
                <a:latin typeface="Arial" pitchFamily="34" charset="0"/>
                <a:cs typeface="Arial" pitchFamily="34" charset="0"/>
                <a:sym typeface="Symbol" pitchFamily="18" charset="2"/>
              </a:rPr>
              <a:t> </a:t>
            </a:r>
            <a:r>
              <a:rPr lang="pt-BR" sz="1600" b="1" dirty="0" err="1">
                <a:solidFill>
                  <a:srgbClr val="000066"/>
                </a:solidFill>
                <a:latin typeface="Arial" pitchFamily="34" charset="0"/>
                <a:cs typeface="Arial" pitchFamily="34" charset="0"/>
                <a:sym typeface="Symbol" pitchFamily="18" charset="2"/>
              </a:rPr>
              <a:t>neutralizan</a:t>
            </a:r>
            <a:r>
              <a:rPr lang="pt-BR" sz="1600" b="1" dirty="0">
                <a:solidFill>
                  <a:srgbClr val="000066"/>
                </a:solidFill>
                <a:latin typeface="Arial" pitchFamily="34" charset="0"/>
                <a:cs typeface="Arial" pitchFamily="34" charset="0"/>
                <a:sym typeface="Symbol" pitchFamily="18" charset="2"/>
              </a:rPr>
              <a:t> 0,5 </a:t>
            </a:r>
            <a:r>
              <a:rPr lang="pt-BR" sz="1600" b="1" dirty="0" err="1">
                <a:solidFill>
                  <a:srgbClr val="000066"/>
                </a:solidFill>
                <a:latin typeface="Arial" pitchFamily="34" charset="0"/>
                <a:cs typeface="Arial" pitchFamily="34" charset="0"/>
                <a:sym typeface="Symbol" pitchFamily="18" charset="2"/>
              </a:rPr>
              <a:t>mg</a:t>
            </a:r>
            <a:r>
              <a:rPr lang="pt-BR" sz="1600" b="1" dirty="0">
                <a:solidFill>
                  <a:srgbClr val="000066"/>
                </a:solidFill>
                <a:latin typeface="Arial" pitchFamily="34" charset="0"/>
                <a:cs typeface="Arial" pitchFamily="34" charset="0"/>
                <a:sym typeface="Symbol" pitchFamily="18" charset="2"/>
              </a:rPr>
              <a:t> de digoxina”</a:t>
            </a:r>
            <a:r>
              <a:rPr lang="pt-BR" sz="1600" dirty="0">
                <a:solidFill>
                  <a:srgbClr val="000066"/>
                </a:solidFill>
                <a:latin typeface="Arial" pitchFamily="34" charset="0"/>
                <a:cs typeface="Arial" pitchFamily="34" charset="0"/>
                <a:sym typeface="Symbol" pitchFamily="18" charset="2"/>
              </a:rPr>
              <a: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Resultado de imagen de dibujo vibora"/>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22922" y="1052736"/>
            <a:ext cx="5141366" cy="47850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672383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Line 2"/>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65539" name="Text Box 3"/>
          <p:cNvSpPr txBox="1">
            <a:spLocks noChangeArrowheads="1"/>
          </p:cNvSpPr>
          <p:nvPr/>
        </p:nvSpPr>
        <p:spPr bwMode="auto">
          <a:xfrm>
            <a:off x="179388" y="914400"/>
            <a:ext cx="8294687" cy="519113"/>
          </a:xfrm>
          <a:prstGeom prst="rect">
            <a:avLst/>
          </a:prstGeom>
          <a:noFill/>
          <a:ln w="9525">
            <a:noFill/>
            <a:miter lim="800000"/>
            <a:headEnd/>
            <a:tailEnd/>
          </a:ln>
        </p:spPr>
        <p:txBody>
          <a:bodyPr lIns="90000" tIns="46800" rIns="90000" bIns="46800">
            <a:spAutoFit/>
          </a:bodyPr>
          <a:lstStyle/>
          <a:p>
            <a:pPr marL="174625" algn="just" eaLnBrk="1" hangingPunct="1">
              <a:lnSpc>
                <a:spcPct val="140000"/>
              </a:lnSpc>
              <a:spcBef>
                <a:spcPts val="450"/>
              </a:spcBef>
              <a:buClr>
                <a:srgbClr val="000066"/>
              </a:buClr>
              <a:buSzPct val="100000"/>
              <a:buFontTx/>
              <a:buChar char="•"/>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b="1">
                <a:solidFill>
                  <a:srgbClr val="000066"/>
                </a:solidFill>
                <a:latin typeface="Arial" charset="0"/>
                <a:sym typeface="Symbol" pitchFamily="18" charset="2"/>
              </a:rPr>
              <a:t> En España existen dos tipos de serpientes venenosas:</a:t>
            </a:r>
          </a:p>
        </p:txBody>
      </p:sp>
      <p:sp>
        <p:nvSpPr>
          <p:cNvPr id="65540" name="Text Box 4"/>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a:solidFill>
                  <a:srgbClr val="008000"/>
                </a:solidFill>
                <a:latin typeface="Arial" charset="0"/>
                <a:sym typeface="Symbol" pitchFamily="18" charset="2"/>
              </a:rPr>
              <a:t>Mordedura de serpiente</a:t>
            </a:r>
            <a:endParaRPr lang="en-GB" b="1" i="1">
              <a:solidFill>
                <a:srgbClr val="008000"/>
              </a:solidFill>
              <a:latin typeface="Arial" charset="0"/>
            </a:endParaRPr>
          </a:p>
        </p:txBody>
      </p:sp>
      <p:sp>
        <p:nvSpPr>
          <p:cNvPr id="65541" name="Rectangle 5"/>
          <p:cNvSpPr>
            <a:spLocks noChangeArrowheads="1"/>
          </p:cNvSpPr>
          <p:nvPr/>
        </p:nvSpPr>
        <p:spPr bwMode="auto">
          <a:xfrm>
            <a:off x="228600" y="1944688"/>
            <a:ext cx="2743200" cy="2398712"/>
          </a:xfrm>
          <a:prstGeom prst="rect">
            <a:avLst/>
          </a:prstGeom>
          <a:noFill/>
          <a:ln w="50800">
            <a:noFill/>
            <a:miter lim="800000"/>
            <a:headEnd/>
            <a:tailEnd/>
          </a:ln>
        </p:spPr>
        <p:txBody>
          <a:bodyPr>
            <a:spAutoFit/>
          </a:bodyPr>
          <a:lstStyle/>
          <a:p>
            <a:pPr algn="l" eaLnBrk="1" hangingPunct="1">
              <a:lnSpc>
                <a:spcPct val="140000"/>
              </a:lnSpc>
              <a:spcBef>
                <a:spcPts val="450"/>
              </a:spcBef>
              <a:buClr>
                <a:srgbClr val="000066"/>
              </a:buClr>
              <a:buSzPct val="100000"/>
            </a:pPr>
            <a:r>
              <a:rPr lang="en-GB" sz="2000" b="1">
                <a:solidFill>
                  <a:srgbClr val="000066"/>
                </a:solidFill>
                <a:latin typeface="Arial" charset="0"/>
                <a:sym typeface="Symbol" pitchFamily="18" charset="2"/>
              </a:rPr>
              <a:t>VIBORAS</a:t>
            </a:r>
          </a:p>
          <a:p>
            <a:pPr algn="l" eaLnBrk="1" hangingPunct="1">
              <a:lnSpc>
                <a:spcPct val="140000"/>
              </a:lnSpc>
              <a:spcBef>
                <a:spcPts val="450"/>
              </a:spcBef>
              <a:buClr>
                <a:srgbClr val="000066"/>
              </a:buClr>
              <a:buSzPct val="100000"/>
            </a:pPr>
            <a:r>
              <a:rPr lang="en-GB" sz="2000">
                <a:solidFill>
                  <a:srgbClr val="000066"/>
                </a:solidFill>
                <a:latin typeface="Arial" charset="0"/>
                <a:sym typeface="Symbol" pitchFamily="18" charset="2"/>
              </a:rPr>
              <a:t>- </a:t>
            </a:r>
            <a:r>
              <a:rPr lang="en-GB" sz="2000" i="1">
                <a:solidFill>
                  <a:srgbClr val="000066"/>
                </a:solidFill>
                <a:latin typeface="Arial" charset="0"/>
                <a:sym typeface="Symbol" pitchFamily="18" charset="2"/>
              </a:rPr>
              <a:t>Vipera latastie   (=</a:t>
            </a:r>
            <a:r>
              <a:rPr lang="es-ES" sz="2000" i="1">
                <a:solidFill>
                  <a:srgbClr val="000066"/>
                </a:solidFill>
                <a:latin typeface="Arial" charset="0"/>
                <a:sym typeface="Symbol" pitchFamily="18" charset="2"/>
              </a:rPr>
              <a:t>ammodytes)</a:t>
            </a:r>
            <a:endParaRPr lang="en-GB" sz="2000" i="1">
              <a:solidFill>
                <a:srgbClr val="000066"/>
              </a:solidFill>
              <a:latin typeface="Arial" charset="0"/>
              <a:sym typeface="Symbol" pitchFamily="18" charset="2"/>
            </a:endParaRPr>
          </a:p>
          <a:p>
            <a:pPr algn="l" eaLnBrk="1" hangingPunct="1">
              <a:lnSpc>
                <a:spcPct val="140000"/>
              </a:lnSpc>
              <a:spcBef>
                <a:spcPts val="450"/>
              </a:spcBef>
              <a:buClr>
                <a:srgbClr val="000066"/>
              </a:buClr>
              <a:buSzPct val="100000"/>
            </a:pPr>
            <a:r>
              <a:rPr lang="en-GB" sz="2000" i="1">
                <a:solidFill>
                  <a:srgbClr val="000066"/>
                </a:solidFill>
                <a:latin typeface="Arial" charset="0"/>
                <a:sym typeface="Symbol" pitchFamily="18" charset="2"/>
              </a:rPr>
              <a:t>- Vipera aspis</a:t>
            </a:r>
          </a:p>
          <a:p>
            <a:pPr algn="l" eaLnBrk="1" hangingPunct="1">
              <a:lnSpc>
                <a:spcPct val="140000"/>
              </a:lnSpc>
              <a:spcBef>
                <a:spcPts val="450"/>
              </a:spcBef>
              <a:buClr>
                <a:srgbClr val="000066"/>
              </a:buClr>
              <a:buSzPct val="100000"/>
            </a:pPr>
            <a:r>
              <a:rPr lang="en-GB" sz="2000" i="1">
                <a:solidFill>
                  <a:srgbClr val="000066"/>
                </a:solidFill>
                <a:latin typeface="Arial" charset="0"/>
                <a:sym typeface="Symbol" pitchFamily="18" charset="2"/>
              </a:rPr>
              <a:t>- Vipera berus seonaei</a:t>
            </a:r>
            <a:endParaRPr lang="es-ES" sz="2000" i="1">
              <a:solidFill>
                <a:srgbClr val="000066"/>
              </a:solidFill>
              <a:latin typeface="Arial" charset="0"/>
              <a:sym typeface="Symbol" pitchFamily="18" charset="2"/>
            </a:endParaRPr>
          </a:p>
        </p:txBody>
      </p:sp>
      <p:sp>
        <p:nvSpPr>
          <p:cNvPr id="65542" name="Rectangle 6"/>
          <p:cNvSpPr>
            <a:spLocks noChangeArrowheads="1"/>
          </p:cNvSpPr>
          <p:nvPr/>
        </p:nvSpPr>
        <p:spPr bwMode="auto">
          <a:xfrm>
            <a:off x="228600" y="4818063"/>
            <a:ext cx="3505200" cy="1430337"/>
          </a:xfrm>
          <a:prstGeom prst="rect">
            <a:avLst/>
          </a:prstGeom>
          <a:noFill/>
          <a:ln w="50800">
            <a:noFill/>
            <a:miter lim="800000"/>
            <a:headEnd/>
            <a:tailEnd/>
          </a:ln>
        </p:spPr>
        <p:txBody>
          <a:bodyPr>
            <a:spAutoFit/>
          </a:bodyPr>
          <a:lstStyle/>
          <a:p>
            <a:pPr algn="l" eaLnBrk="1" hangingPunct="1">
              <a:lnSpc>
                <a:spcPct val="140000"/>
              </a:lnSpc>
              <a:spcBef>
                <a:spcPts val="450"/>
              </a:spcBef>
              <a:buClr>
                <a:srgbClr val="000066"/>
              </a:buClr>
              <a:buSzPct val="100000"/>
            </a:pPr>
            <a:r>
              <a:rPr lang="en-GB" sz="2000" b="1">
                <a:solidFill>
                  <a:srgbClr val="000066"/>
                </a:solidFill>
                <a:latin typeface="Arial" charset="0"/>
                <a:sym typeface="Symbol" pitchFamily="18" charset="2"/>
              </a:rPr>
              <a:t>CULEBRAS</a:t>
            </a:r>
          </a:p>
          <a:p>
            <a:pPr algn="l" eaLnBrk="1" hangingPunct="1">
              <a:lnSpc>
                <a:spcPct val="140000"/>
              </a:lnSpc>
              <a:spcBef>
                <a:spcPts val="450"/>
              </a:spcBef>
              <a:buClr>
                <a:srgbClr val="000066"/>
              </a:buClr>
              <a:buSzPct val="100000"/>
            </a:pPr>
            <a:r>
              <a:rPr lang="en-GB" sz="2000">
                <a:solidFill>
                  <a:srgbClr val="000066"/>
                </a:solidFill>
                <a:latin typeface="Arial" charset="0"/>
                <a:sym typeface="Symbol" pitchFamily="18" charset="2"/>
              </a:rPr>
              <a:t>- </a:t>
            </a:r>
            <a:r>
              <a:rPr lang="en-GB" sz="2000" i="1">
                <a:solidFill>
                  <a:srgbClr val="000066"/>
                </a:solidFill>
                <a:latin typeface="Arial" charset="0"/>
                <a:sym typeface="Symbol" pitchFamily="18" charset="2"/>
              </a:rPr>
              <a:t>Malpolon  monspessulanus (culebra bastarda)</a:t>
            </a:r>
            <a:endParaRPr lang="es-ES" sz="2000" i="1">
              <a:solidFill>
                <a:srgbClr val="000066"/>
              </a:solidFill>
              <a:latin typeface="Arial" charset="0"/>
            </a:endParaRPr>
          </a:p>
        </p:txBody>
      </p:sp>
      <p:pic>
        <p:nvPicPr>
          <p:cNvPr id="65543" name="Picture 7" descr="viboras"/>
          <p:cNvPicPr>
            <a:picLocks noChangeAspect="1" noChangeArrowheads="1"/>
          </p:cNvPicPr>
          <p:nvPr/>
        </p:nvPicPr>
        <p:blipFill>
          <a:blip r:embed="rId3" cstate="print"/>
          <a:srcRect/>
          <a:stretch>
            <a:fillRect/>
          </a:stretch>
        </p:blipFill>
        <p:spPr bwMode="auto">
          <a:xfrm>
            <a:off x="3733800" y="2057400"/>
            <a:ext cx="5257800" cy="4124325"/>
          </a:xfrm>
          <a:prstGeom prst="rect">
            <a:avLst/>
          </a:prstGeom>
          <a:noFill/>
          <a:ln w="9525">
            <a:noFill/>
            <a:miter lim="800000"/>
            <a:headEnd/>
            <a:tailEnd/>
          </a:ln>
        </p:spPr>
      </p:pic>
    </p:spTree>
    <p:extLst>
      <p:ext uri="{BB962C8B-B14F-4D97-AF65-F5344CB8AC3E}">
        <p14:creationId xmlns="" xmlns:p14="http://schemas.microsoft.com/office/powerpoint/2010/main" val="304291641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050"/>
          <p:cNvSpPr>
            <a:spLocks noGrp="1" noChangeArrowheads="1"/>
          </p:cNvSpPr>
          <p:nvPr>
            <p:ph type="body" idx="1"/>
          </p:nvPr>
        </p:nvSpPr>
        <p:spPr>
          <a:xfrm>
            <a:off x="493266" y="1340768"/>
            <a:ext cx="4222750" cy="4824413"/>
          </a:xfrm>
        </p:spPr>
        <p:txBody>
          <a:bodyPr/>
          <a:lstStyle/>
          <a:p>
            <a:pPr marL="342900" indent="-342900" defTabSz="914400" eaLnBrk="1" hangingPunct="1">
              <a:lnSpc>
                <a:spcPct val="90000"/>
              </a:lnSpc>
              <a:buClr>
                <a:srgbClr val="000066"/>
              </a:buClr>
              <a:buFont typeface="Wingdings" pitchFamily="2" charset="2"/>
              <a:buNone/>
            </a:pPr>
            <a:endParaRPr lang="es-ES_tradnl" sz="2000" b="1" dirty="0" smtClean="0">
              <a:solidFill>
                <a:srgbClr val="000066"/>
              </a:solidFill>
              <a:latin typeface="Arial" charset="0"/>
            </a:endParaRPr>
          </a:p>
          <a:p>
            <a:pPr marL="342900" indent="-342900" defTabSz="914400" eaLnBrk="1" hangingPunct="1">
              <a:lnSpc>
                <a:spcPct val="90000"/>
              </a:lnSpc>
              <a:buClr>
                <a:srgbClr val="000066"/>
              </a:buClr>
              <a:buFont typeface="Wingdings" pitchFamily="2" charset="2"/>
              <a:buChar char="ü"/>
            </a:pPr>
            <a:r>
              <a:rPr lang="es-ES_tradnl" sz="2000" b="1" dirty="0" smtClean="0">
                <a:solidFill>
                  <a:srgbClr val="000066"/>
                </a:solidFill>
                <a:latin typeface="Arial" charset="0"/>
              </a:rPr>
              <a:t> Eméticos:</a:t>
            </a:r>
          </a:p>
          <a:p>
            <a:pPr marL="342900" indent="-342900" defTabSz="914400" eaLnBrk="1" hangingPunct="1">
              <a:lnSpc>
                <a:spcPct val="90000"/>
              </a:lnSpc>
              <a:buClr>
                <a:srgbClr val="000066"/>
              </a:buClr>
              <a:buFont typeface="Wingdings" pitchFamily="2" charset="2"/>
              <a:buNone/>
            </a:pPr>
            <a:endParaRPr lang="es-ES_tradnl" sz="2000" b="1" dirty="0" smtClean="0">
              <a:solidFill>
                <a:srgbClr val="000066"/>
              </a:solidFill>
              <a:latin typeface="Arial" charset="0"/>
            </a:endParaRPr>
          </a:p>
          <a:p>
            <a:pPr lvl="2" defTabSz="914400" eaLnBrk="1" hangingPunct="1">
              <a:lnSpc>
                <a:spcPct val="90000"/>
              </a:lnSpc>
              <a:buClr>
                <a:srgbClr val="000066"/>
              </a:buClr>
              <a:buFont typeface="Wingdings" pitchFamily="2" charset="2"/>
              <a:buNone/>
            </a:pPr>
            <a:endParaRPr lang="es-ES_tradnl" sz="2000" b="1" dirty="0" smtClean="0">
              <a:solidFill>
                <a:srgbClr val="000066"/>
              </a:solidFill>
              <a:latin typeface="Arial" charset="0"/>
            </a:endParaRPr>
          </a:p>
          <a:p>
            <a:pPr lvl="2" defTabSz="914400" eaLnBrk="1" hangingPunct="1">
              <a:lnSpc>
                <a:spcPct val="90000"/>
              </a:lnSpc>
              <a:buClr>
                <a:srgbClr val="000066"/>
              </a:buClr>
              <a:buFont typeface="Wingdings" pitchFamily="2" charset="2"/>
              <a:buNone/>
            </a:pPr>
            <a:endParaRPr lang="es-ES_tradnl" sz="2000" b="1" dirty="0" smtClean="0">
              <a:solidFill>
                <a:srgbClr val="000066"/>
              </a:solidFill>
              <a:latin typeface="Arial" charset="0"/>
            </a:endParaRPr>
          </a:p>
          <a:p>
            <a:pPr marL="342900" indent="-342900" defTabSz="914400" eaLnBrk="1" hangingPunct="1">
              <a:lnSpc>
                <a:spcPct val="90000"/>
              </a:lnSpc>
              <a:buClr>
                <a:srgbClr val="000066"/>
              </a:buClr>
              <a:buFont typeface="Wingdings" pitchFamily="2" charset="2"/>
              <a:buChar char="ü"/>
            </a:pPr>
            <a:r>
              <a:rPr lang="es-ES_tradnl" sz="2000" b="1" dirty="0" smtClean="0">
                <a:solidFill>
                  <a:srgbClr val="000066"/>
                </a:solidFill>
                <a:latin typeface="Arial" charset="0"/>
              </a:rPr>
              <a:t> Adsorbentes: </a:t>
            </a:r>
          </a:p>
          <a:p>
            <a:pPr marL="342900" indent="-342900" defTabSz="914400" eaLnBrk="1" hangingPunct="1">
              <a:lnSpc>
                <a:spcPct val="90000"/>
              </a:lnSpc>
              <a:buClr>
                <a:srgbClr val="000066"/>
              </a:buClr>
              <a:buFont typeface="Wingdings" pitchFamily="2" charset="2"/>
              <a:buChar char="ü"/>
            </a:pPr>
            <a:endParaRPr lang="es-ES_tradnl" sz="2000" b="1" dirty="0" smtClean="0">
              <a:solidFill>
                <a:srgbClr val="000066"/>
              </a:solidFill>
              <a:latin typeface="Arial" charset="0"/>
            </a:endParaRPr>
          </a:p>
          <a:p>
            <a:pPr marL="742950" lvl="1" indent="-285750" defTabSz="914400" eaLnBrk="1" hangingPunct="1">
              <a:lnSpc>
                <a:spcPct val="90000"/>
              </a:lnSpc>
              <a:buClr>
                <a:srgbClr val="000066"/>
              </a:buClr>
              <a:buFont typeface="Wingdings" pitchFamily="2" charset="2"/>
              <a:buNone/>
            </a:pPr>
            <a:endParaRPr lang="es-ES_tradnl" sz="2000" b="1" dirty="0" smtClean="0">
              <a:solidFill>
                <a:srgbClr val="000066"/>
              </a:solidFill>
              <a:latin typeface="Arial" charset="0"/>
            </a:endParaRPr>
          </a:p>
          <a:p>
            <a:pPr marL="342900" indent="-342900" defTabSz="914400" eaLnBrk="1" hangingPunct="1">
              <a:lnSpc>
                <a:spcPct val="90000"/>
              </a:lnSpc>
              <a:buClr>
                <a:srgbClr val="000066"/>
              </a:buClr>
              <a:buFont typeface="Wingdings" pitchFamily="2" charset="2"/>
              <a:buNone/>
            </a:pPr>
            <a:endParaRPr lang="es-ES_tradnl" sz="2000" b="1" dirty="0" smtClean="0">
              <a:solidFill>
                <a:srgbClr val="000066"/>
              </a:solidFill>
              <a:latin typeface="Arial" charset="0"/>
            </a:endParaRPr>
          </a:p>
          <a:p>
            <a:pPr marL="342900" indent="-342900" defTabSz="914400" eaLnBrk="1" hangingPunct="1">
              <a:lnSpc>
                <a:spcPct val="90000"/>
              </a:lnSpc>
              <a:buClr>
                <a:srgbClr val="000066"/>
              </a:buClr>
              <a:buFont typeface="Wingdings" pitchFamily="2" charset="2"/>
              <a:buChar char="ü"/>
            </a:pPr>
            <a:r>
              <a:rPr lang="es-ES_tradnl" sz="2000" b="1" dirty="0" smtClean="0">
                <a:solidFill>
                  <a:srgbClr val="000066"/>
                </a:solidFill>
                <a:latin typeface="Arial" charset="0"/>
              </a:rPr>
              <a:t> Agentes catárticos:</a:t>
            </a:r>
          </a:p>
          <a:p>
            <a:pPr marL="342900" indent="-342900" defTabSz="914400" eaLnBrk="1" hangingPunct="1">
              <a:lnSpc>
                <a:spcPct val="90000"/>
              </a:lnSpc>
              <a:buClr>
                <a:srgbClr val="000066"/>
              </a:buClr>
              <a:buFont typeface="Wingdings" pitchFamily="2" charset="2"/>
              <a:buChar char="ü"/>
            </a:pPr>
            <a:endParaRPr lang="es-ES_tradnl" sz="2000" b="1" dirty="0">
              <a:solidFill>
                <a:srgbClr val="000066"/>
              </a:solidFill>
              <a:latin typeface="Arial" charset="0"/>
            </a:endParaRPr>
          </a:p>
          <a:p>
            <a:pPr marL="342900" indent="-342900" defTabSz="914400" eaLnBrk="1" hangingPunct="1">
              <a:lnSpc>
                <a:spcPct val="90000"/>
              </a:lnSpc>
              <a:buClr>
                <a:srgbClr val="000066"/>
              </a:buClr>
              <a:buFont typeface="Wingdings" pitchFamily="2" charset="2"/>
              <a:buChar char="ü"/>
            </a:pPr>
            <a:endParaRPr lang="es-ES_tradnl" sz="2000" b="1" dirty="0" smtClean="0">
              <a:solidFill>
                <a:srgbClr val="000066"/>
              </a:solidFill>
              <a:latin typeface="Arial" charset="0"/>
            </a:endParaRPr>
          </a:p>
          <a:p>
            <a:pPr marL="342900" indent="-342900" defTabSz="914400" eaLnBrk="1" hangingPunct="1">
              <a:lnSpc>
                <a:spcPct val="90000"/>
              </a:lnSpc>
              <a:buClr>
                <a:srgbClr val="000066"/>
              </a:buClr>
              <a:buFont typeface="Wingdings" pitchFamily="2" charset="2"/>
              <a:buChar char="ü"/>
            </a:pPr>
            <a:endParaRPr lang="es-ES_tradnl" sz="2000" b="1" dirty="0">
              <a:solidFill>
                <a:srgbClr val="000066"/>
              </a:solidFill>
              <a:latin typeface="Arial" charset="0"/>
            </a:endParaRPr>
          </a:p>
          <a:p>
            <a:pPr marL="342900" indent="-342900" defTabSz="914400" eaLnBrk="1" hangingPunct="1">
              <a:lnSpc>
                <a:spcPct val="90000"/>
              </a:lnSpc>
              <a:buClr>
                <a:srgbClr val="000066"/>
              </a:buClr>
              <a:buFont typeface="Wingdings" pitchFamily="2" charset="2"/>
              <a:buChar char="ü"/>
            </a:pPr>
            <a:r>
              <a:rPr lang="es-ES_tradnl" sz="2000" b="1" dirty="0" smtClean="0">
                <a:solidFill>
                  <a:srgbClr val="000066"/>
                </a:solidFill>
                <a:latin typeface="Arial" charset="0"/>
              </a:rPr>
              <a:t>Otros: </a:t>
            </a:r>
          </a:p>
          <a:p>
            <a:pPr marL="342900" indent="-342900" defTabSz="914400" eaLnBrk="1" hangingPunct="1">
              <a:lnSpc>
                <a:spcPct val="90000"/>
              </a:lnSpc>
              <a:buClr>
                <a:srgbClr val="000066"/>
              </a:buClr>
              <a:buFont typeface="Wingdings" pitchFamily="2" charset="2"/>
              <a:buChar char="ü"/>
            </a:pPr>
            <a:endParaRPr lang="es-ES_tradnl" sz="2000" b="1" dirty="0" smtClean="0">
              <a:solidFill>
                <a:srgbClr val="000066"/>
              </a:solidFill>
              <a:latin typeface="Arial" charset="0"/>
            </a:endParaRPr>
          </a:p>
          <a:p>
            <a:pPr marL="342900" indent="-342900" defTabSz="914400" eaLnBrk="1" hangingPunct="1">
              <a:lnSpc>
                <a:spcPct val="90000"/>
              </a:lnSpc>
              <a:buClr>
                <a:srgbClr val="000066"/>
              </a:buClr>
              <a:buFont typeface="Wingdings" pitchFamily="2" charset="2"/>
              <a:buNone/>
            </a:pPr>
            <a:r>
              <a:rPr lang="es-ES_tradnl" sz="2000" b="1" dirty="0" smtClean="0">
                <a:solidFill>
                  <a:srgbClr val="000066"/>
                </a:solidFill>
                <a:latin typeface="Arial" charset="0"/>
              </a:rPr>
              <a:t>	</a:t>
            </a:r>
          </a:p>
          <a:p>
            <a:pPr marL="342900" indent="-342900" defTabSz="914400" eaLnBrk="1" hangingPunct="1">
              <a:lnSpc>
                <a:spcPct val="90000"/>
              </a:lnSpc>
              <a:buClr>
                <a:srgbClr val="000066"/>
              </a:buClr>
              <a:buFont typeface="Wingdings" pitchFamily="2" charset="2"/>
              <a:buNone/>
            </a:pPr>
            <a:endParaRPr lang="es-ES_tradnl" sz="2000" b="1" dirty="0" smtClean="0">
              <a:solidFill>
                <a:srgbClr val="000066"/>
              </a:solidFill>
              <a:latin typeface="Arial" charset="0"/>
            </a:endParaRPr>
          </a:p>
          <a:p>
            <a:pPr marL="342900" indent="-342900" defTabSz="914400" eaLnBrk="1" hangingPunct="1">
              <a:lnSpc>
                <a:spcPct val="90000"/>
              </a:lnSpc>
              <a:buFont typeface="Times New Roman" charset="0"/>
              <a:buNone/>
            </a:pPr>
            <a:endParaRPr lang="es-ES" sz="2000" b="1" dirty="0" smtClean="0">
              <a:solidFill>
                <a:srgbClr val="000066"/>
              </a:solidFill>
              <a:latin typeface="Arial" charset="0"/>
            </a:endParaRPr>
          </a:p>
          <a:p>
            <a:pPr marL="342900" indent="-342900" defTabSz="914400" eaLnBrk="1" hangingPunct="1">
              <a:lnSpc>
                <a:spcPct val="90000"/>
              </a:lnSpc>
              <a:buFont typeface="Times New Roman" charset="0"/>
              <a:buNone/>
            </a:pPr>
            <a:r>
              <a:rPr lang="es-ES" sz="2000" b="1" dirty="0" smtClean="0">
                <a:solidFill>
                  <a:srgbClr val="000066"/>
                </a:solidFill>
                <a:latin typeface="Arial" charset="0"/>
              </a:rPr>
              <a:t>	</a:t>
            </a:r>
          </a:p>
        </p:txBody>
      </p:sp>
      <p:sp>
        <p:nvSpPr>
          <p:cNvPr id="18435" name="Rectangle 2056"/>
          <p:cNvSpPr>
            <a:spLocks noChangeArrowheads="1"/>
          </p:cNvSpPr>
          <p:nvPr/>
        </p:nvSpPr>
        <p:spPr bwMode="auto">
          <a:xfrm>
            <a:off x="3275906" y="2780184"/>
            <a:ext cx="4267200" cy="1524000"/>
          </a:xfrm>
          <a:prstGeom prst="rect">
            <a:avLst/>
          </a:prstGeom>
          <a:noFill/>
          <a:ln w="9525">
            <a:noFill/>
            <a:miter lim="800000"/>
            <a:headEnd/>
            <a:tailEnd/>
          </a:ln>
        </p:spPr>
        <p:txBody>
          <a:bodyPr lIns="90000" tIns="46800" rIns="90000" bIns="46800"/>
          <a:lstStyle/>
          <a:p>
            <a:pPr marL="342900" indent="-342900" algn="just" eaLnBrk="1" hangingPunct="1">
              <a:lnSpc>
                <a:spcPct val="70000"/>
              </a:lnSpc>
              <a:spcBef>
                <a:spcPts val="800"/>
              </a:spcBef>
              <a:buClr>
                <a:srgbClr val="000066"/>
              </a:buClr>
              <a:buSzPct val="100000"/>
              <a:buFont typeface="Wingdings" pitchFamily="2" charset="2"/>
              <a:buNone/>
            </a:pPr>
            <a:endParaRPr lang="es-ES_tradnl" sz="2000" b="1">
              <a:solidFill>
                <a:srgbClr val="000066"/>
              </a:solidFill>
              <a:latin typeface="Arial" charset="0"/>
            </a:endParaRPr>
          </a:p>
          <a:p>
            <a:pPr marL="742950" lvl="1" indent="-285750" algn="just" eaLnBrk="1" hangingPunct="1">
              <a:lnSpc>
                <a:spcPct val="70000"/>
              </a:lnSpc>
              <a:spcBef>
                <a:spcPts val="700"/>
              </a:spcBef>
              <a:buClr>
                <a:srgbClr val="000066"/>
              </a:buClr>
              <a:buSzPct val="100000"/>
              <a:buFont typeface="Wingdings" pitchFamily="2" charset="2"/>
              <a:buNone/>
            </a:pPr>
            <a:r>
              <a:rPr lang="es-ES_tradnl" sz="2000" b="1">
                <a:solidFill>
                  <a:srgbClr val="000066"/>
                </a:solidFill>
                <a:latin typeface="Arial" charset="0"/>
              </a:rPr>
              <a:t>	   - Carbón activado</a:t>
            </a:r>
          </a:p>
          <a:p>
            <a:pPr marL="742950" lvl="1" indent="-285750" algn="just" eaLnBrk="1" hangingPunct="1">
              <a:lnSpc>
                <a:spcPct val="70000"/>
              </a:lnSpc>
              <a:spcBef>
                <a:spcPts val="700"/>
              </a:spcBef>
              <a:buClr>
                <a:srgbClr val="000066"/>
              </a:buClr>
              <a:buSzPct val="100000"/>
              <a:buFont typeface="Wingdings" pitchFamily="2" charset="2"/>
              <a:buNone/>
            </a:pPr>
            <a:r>
              <a:rPr lang="es-ES_tradnl" sz="2000" b="1">
                <a:solidFill>
                  <a:srgbClr val="000066"/>
                </a:solidFill>
                <a:latin typeface="Arial" charset="0"/>
              </a:rPr>
              <a:t>	   - Tierra de Fuller</a:t>
            </a:r>
          </a:p>
          <a:p>
            <a:pPr marL="742950" lvl="1" indent="-285750" algn="just" eaLnBrk="1" hangingPunct="1">
              <a:lnSpc>
                <a:spcPct val="70000"/>
              </a:lnSpc>
              <a:spcBef>
                <a:spcPts val="700"/>
              </a:spcBef>
              <a:buClr>
                <a:srgbClr val="000066"/>
              </a:buClr>
              <a:buSzPct val="100000"/>
              <a:buFont typeface="Wingdings" pitchFamily="2" charset="2"/>
              <a:buNone/>
            </a:pPr>
            <a:r>
              <a:rPr lang="es-ES_tradnl" sz="2000" b="1">
                <a:solidFill>
                  <a:srgbClr val="000066"/>
                </a:solidFill>
                <a:latin typeface="Arial" charset="0"/>
              </a:rPr>
              <a:t>       </a:t>
            </a:r>
            <a:r>
              <a:rPr lang="es-ES" sz="2000" b="1">
                <a:solidFill>
                  <a:srgbClr val="000066"/>
                </a:solidFill>
                <a:latin typeface="Arial" charset="0"/>
              </a:rPr>
              <a:t>-  Almidón</a:t>
            </a:r>
            <a:endParaRPr lang="es-ES_tradnl" sz="2000" b="1">
              <a:solidFill>
                <a:srgbClr val="000066"/>
              </a:solidFill>
              <a:latin typeface="Arial" charset="0"/>
            </a:endParaRPr>
          </a:p>
        </p:txBody>
      </p:sp>
      <p:sp>
        <p:nvSpPr>
          <p:cNvPr id="18436" name="Rectangle 2057"/>
          <p:cNvSpPr>
            <a:spLocks noChangeArrowheads="1"/>
          </p:cNvSpPr>
          <p:nvPr/>
        </p:nvSpPr>
        <p:spPr bwMode="auto">
          <a:xfrm>
            <a:off x="3363218" y="5904384"/>
            <a:ext cx="3886200" cy="838200"/>
          </a:xfrm>
          <a:prstGeom prst="rect">
            <a:avLst/>
          </a:prstGeom>
          <a:noFill/>
          <a:ln w="9525">
            <a:noFill/>
            <a:miter lim="800000"/>
            <a:headEnd/>
            <a:tailEnd/>
          </a:ln>
        </p:spPr>
        <p:txBody>
          <a:bodyPr lIns="90000" tIns="46800" rIns="90000" bIns="46800"/>
          <a:lstStyle/>
          <a:p>
            <a:pPr marL="342900" indent="-342900" algn="l" eaLnBrk="1" hangingPunct="1">
              <a:lnSpc>
                <a:spcPct val="70000"/>
              </a:lnSpc>
              <a:spcBef>
                <a:spcPts val="800"/>
              </a:spcBef>
              <a:buClr>
                <a:srgbClr val="000066"/>
              </a:buClr>
              <a:buSzPct val="100000"/>
              <a:buFont typeface="Wingdings" pitchFamily="2" charset="2"/>
              <a:buNone/>
            </a:pPr>
            <a:endParaRPr lang="es-ES_tradnl" sz="2000" b="1" dirty="0">
              <a:solidFill>
                <a:srgbClr val="000066"/>
              </a:solidFill>
              <a:latin typeface="Arial" charset="0"/>
            </a:endParaRPr>
          </a:p>
          <a:p>
            <a:pPr marL="342900" indent="-342900" algn="l" eaLnBrk="1" hangingPunct="1">
              <a:lnSpc>
                <a:spcPct val="70000"/>
              </a:lnSpc>
              <a:spcBef>
                <a:spcPts val="800"/>
              </a:spcBef>
              <a:buClr>
                <a:srgbClr val="000000"/>
              </a:buClr>
              <a:buSzPct val="100000"/>
              <a:buFont typeface="Times New Roman" charset="0"/>
              <a:buNone/>
            </a:pPr>
            <a:r>
              <a:rPr lang="es-ES" sz="2000" b="1" dirty="0">
                <a:solidFill>
                  <a:srgbClr val="000066"/>
                </a:solidFill>
                <a:latin typeface="Arial" charset="0"/>
              </a:rPr>
              <a:t>		- Agua albuminosa </a:t>
            </a:r>
          </a:p>
          <a:p>
            <a:pPr marL="342900" indent="-342900" algn="l" eaLnBrk="1" hangingPunct="1">
              <a:lnSpc>
                <a:spcPct val="70000"/>
              </a:lnSpc>
              <a:spcBef>
                <a:spcPts val="800"/>
              </a:spcBef>
              <a:buClr>
                <a:srgbClr val="000000"/>
              </a:buClr>
              <a:buSzPct val="100000"/>
              <a:buFont typeface="Times New Roman" charset="0"/>
              <a:buNone/>
            </a:pPr>
            <a:r>
              <a:rPr lang="es-ES" sz="2000" b="1" dirty="0">
                <a:solidFill>
                  <a:srgbClr val="000066"/>
                </a:solidFill>
                <a:latin typeface="Arial" charset="0"/>
              </a:rPr>
              <a:t>	</a:t>
            </a:r>
          </a:p>
        </p:txBody>
      </p:sp>
      <p:sp>
        <p:nvSpPr>
          <p:cNvPr id="18437" name="Rectangle 2058"/>
          <p:cNvSpPr>
            <a:spLocks noChangeArrowheads="1"/>
          </p:cNvSpPr>
          <p:nvPr/>
        </p:nvSpPr>
        <p:spPr bwMode="auto">
          <a:xfrm>
            <a:off x="3355281" y="3999384"/>
            <a:ext cx="5105400" cy="1524000"/>
          </a:xfrm>
          <a:prstGeom prst="rect">
            <a:avLst/>
          </a:prstGeom>
          <a:noFill/>
          <a:ln w="9525">
            <a:noFill/>
            <a:miter lim="800000"/>
            <a:headEnd/>
            <a:tailEnd/>
          </a:ln>
        </p:spPr>
        <p:txBody>
          <a:bodyPr lIns="90000" tIns="46800" rIns="90000" bIns="46800"/>
          <a:lstStyle/>
          <a:p>
            <a:pPr marL="342900" indent="-342900" algn="l" eaLnBrk="1" hangingPunct="1">
              <a:lnSpc>
                <a:spcPct val="70000"/>
              </a:lnSpc>
              <a:spcBef>
                <a:spcPts val="800"/>
              </a:spcBef>
              <a:buClr>
                <a:srgbClr val="000066"/>
              </a:buClr>
              <a:buSzPct val="100000"/>
              <a:buFont typeface="Wingdings" pitchFamily="2" charset="2"/>
              <a:buChar char="ü"/>
            </a:pPr>
            <a:endParaRPr lang="es-ES_tradnl" sz="2000" b="1" dirty="0">
              <a:solidFill>
                <a:srgbClr val="000066"/>
              </a:solidFill>
              <a:latin typeface="Arial" charset="0"/>
            </a:endParaRPr>
          </a:p>
          <a:p>
            <a:pPr marL="342900" indent="-342900" algn="l" eaLnBrk="1" hangingPunct="1">
              <a:lnSpc>
                <a:spcPct val="70000"/>
              </a:lnSpc>
              <a:spcBef>
                <a:spcPts val="800"/>
              </a:spcBef>
              <a:buClr>
                <a:srgbClr val="000066"/>
              </a:buClr>
              <a:buSzPct val="100000"/>
              <a:buFont typeface="Wingdings" pitchFamily="2" charset="2"/>
              <a:buChar char="ü"/>
            </a:pPr>
            <a:endParaRPr lang="es-ES_tradnl" sz="2000" b="1" dirty="0">
              <a:solidFill>
                <a:srgbClr val="000066"/>
              </a:solidFill>
              <a:latin typeface="Arial" charset="0"/>
            </a:endParaRPr>
          </a:p>
          <a:p>
            <a:pPr marL="342900" indent="-342900" algn="l" eaLnBrk="1" hangingPunct="1">
              <a:lnSpc>
                <a:spcPct val="70000"/>
              </a:lnSpc>
              <a:spcBef>
                <a:spcPts val="800"/>
              </a:spcBef>
              <a:buClr>
                <a:srgbClr val="000066"/>
              </a:buClr>
              <a:buSzPct val="100000"/>
              <a:buFont typeface="Wingdings" pitchFamily="2" charset="2"/>
              <a:buNone/>
            </a:pPr>
            <a:r>
              <a:rPr lang="es-ES_tradnl" sz="2000" b="1" dirty="0">
                <a:solidFill>
                  <a:srgbClr val="000066"/>
                </a:solidFill>
                <a:latin typeface="Arial" charset="0"/>
              </a:rPr>
              <a:t>		- Sulfato de magnesio</a:t>
            </a:r>
          </a:p>
          <a:p>
            <a:pPr marL="342900" indent="-342900" algn="l" eaLnBrk="1" hangingPunct="1">
              <a:lnSpc>
                <a:spcPct val="70000"/>
              </a:lnSpc>
              <a:spcBef>
                <a:spcPts val="800"/>
              </a:spcBef>
              <a:buClr>
                <a:srgbClr val="000066"/>
              </a:buClr>
              <a:buSzPct val="100000"/>
              <a:buFont typeface="Wingdings" pitchFamily="2" charset="2"/>
              <a:buNone/>
            </a:pPr>
            <a:r>
              <a:rPr lang="es-ES_tradnl" sz="2000" b="1" dirty="0">
                <a:solidFill>
                  <a:srgbClr val="000066"/>
                </a:solidFill>
                <a:latin typeface="Arial" charset="0"/>
              </a:rPr>
              <a:t>		- Solución de </a:t>
            </a:r>
            <a:r>
              <a:rPr lang="es-ES_tradnl" sz="2000" b="1" dirty="0" err="1">
                <a:solidFill>
                  <a:srgbClr val="000066"/>
                </a:solidFill>
                <a:latin typeface="Arial" charset="0"/>
              </a:rPr>
              <a:t>polietilenglicol</a:t>
            </a:r>
            <a:endParaRPr lang="es-ES_tradnl" sz="2000" b="1" dirty="0">
              <a:solidFill>
                <a:srgbClr val="000066"/>
              </a:solidFill>
              <a:latin typeface="Arial" charset="0"/>
            </a:endParaRPr>
          </a:p>
          <a:p>
            <a:pPr marL="342900" indent="-342900" algn="l" eaLnBrk="1" hangingPunct="1">
              <a:lnSpc>
                <a:spcPct val="70000"/>
              </a:lnSpc>
              <a:spcBef>
                <a:spcPts val="800"/>
              </a:spcBef>
              <a:buClr>
                <a:srgbClr val="000066"/>
              </a:buClr>
              <a:buSzPct val="100000"/>
              <a:buFont typeface="Wingdings" pitchFamily="2" charset="2"/>
              <a:buNone/>
            </a:pPr>
            <a:endParaRPr lang="es-ES_tradnl" sz="2000" b="1" dirty="0">
              <a:solidFill>
                <a:srgbClr val="000066"/>
              </a:solidFill>
              <a:latin typeface="Arial" charset="0"/>
            </a:endParaRPr>
          </a:p>
          <a:p>
            <a:pPr marL="342900" indent="-342900" algn="l" eaLnBrk="1" hangingPunct="1">
              <a:lnSpc>
                <a:spcPct val="70000"/>
              </a:lnSpc>
              <a:spcBef>
                <a:spcPts val="800"/>
              </a:spcBef>
              <a:buClr>
                <a:srgbClr val="000000"/>
              </a:buClr>
              <a:buSzPct val="100000"/>
              <a:buFont typeface="Times New Roman" charset="0"/>
              <a:buNone/>
            </a:pPr>
            <a:r>
              <a:rPr lang="es-ES" sz="2000" b="1" dirty="0">
                <a:solidFill>
                  <a:srgbClr val="000066"/>
                </a:solidFill>
                <a:latin typeface="Arial" charset="0"/>
              </a:rPr>
              <a:t>		</a:t>
            </a:r>
          </a:p>
        </p:txBody>
      </p:sp>
      <p:sp>
        <p:nvSpPr>
          <p:cNvPr id="18438" name="Rectangle 2059"/>
          <p:cNvSpPr>
            <a:spLocks noChangeArrowheads="1"/>
          </p:cNvSpPr>
          <p:nvPr/>
        </p:nvSpPr>
        <p:spPr bwMode="auto">
          <a:xfrm>
            <a:off x="3275856" y="1484784"/>
            <a:ext cx="6033318" cy="1066800"/>
          </a:xfrm>
          <a:prstGeom prst="rect">
            <a:avLst/>
          </a:prstGeom>
          <a:noFill/>
          <a:ln w="9525">
            <a:noFill/>
            <a:miter lim="800000"/>
            <a:headEnd/>
            <a:tailEnd/>
          </a:ln>
        </p:spPr>
        <p:txBody>
          <a:bodyPr lIns="90000" tIns="46800" rIns="90000" bIns="46800"/>
          <a:lstStyle/>
          <a:p>
            <a:pPr marL="342900" indent="-342900" algn="l" eaLnBrk="1" hangingPunct="1">
              <a:lnSpc>
                <a:spcPct val="70000"/>
              </a:lnSpc>
              <a:spcBef>
                <a:spcPts val="800"/>
              </a:spcBef>
              <a:buClr>
                <a:srgbClr val="000066"/>
              </a:buClr>
              <a:buSzPct val="100000"/>
              <a:buFont typeface="Wingdings" pitchFamily="2" charset="2"/>
              <a:buNone/>
            </a:pPr>
            <a:endParaRPr lang="es-ES_tradnl" sz="2000" b="1" dirty="0">
              <a:solidFill>
                <a:srgbClr val="000066"/>
              </a:solidFill>
              <a:latin typeface="Arial" charset="0"/>
            </a:endParaRPr>
          </a:p>
          <a:p>
            <a:pPr marL="1143000" lvl="2" indent="-228600" algn="l" eaLnBrk="1" hangingPunct="1">
              <a:lnSpc>
                <a:spcPct val="70000"/>
              </a:lnSpc>
              <a:spcBef>
                <a:spcPts val="600"/>
              </a:spcBef>
              <a:buClr>
                <a:srgbClr val="000066"/>
              </a:buClr>
              <a:buSzPct val="100000"/>
              <a:buFontTx/>
              <a:buChar char="-"/>
            </a:pPr>
            <a:r>
              <a:rPr lang="es-ES_tradnl" sz="2000" b="1" dirty="0">
                <a:solidFill>
                  <a:srgbClr val="000066"/>
                </a:solidFill>
                <a:latin typeface="Arial" charset="0"/>
              </a:rPr>
              <a:t>Jarabe </a:t>
            </a:r>
            <a:r>
              <a:rPr lang="es-ES_tradnl" sz="2000" b="1" dirty="0" smtClean="0">
                <a:solidFill>
                  <a:srgbClr val="000066"/>
                </a:solidFill>
                <a:latin typeface="Arial" charset="0"/>
              </a:rPr>
              <a:t>Ipecacuana </a:t>
            </a:r>
            <a:r>
              <a:rPr lang="es-ES_tradnl" sz="2000" b="1" dirty="0" smtClean="0">
                <a:solidFill>
                  <a:srgbClr val="FF0000"/>
                </a:solidFill>
                <a:latin typeface="Arial" charset="0"/>
              </a:rPr>
              <a:t>(RETIRADO!!!)</a:t>
            </a:r>
            <a:endParaRPr lang="es-ES_tradnl" sz="2000" b="1" dirty="0">
              <a:solidFill>
                <a:srgbClr val="FF0000"/>
              </a:solidFill>
              <a:latin typeface="Arial" charset="0"/>
            </a:endParaRPr>
          </a:p>
          <a:p>
            <a:pPr marL="1143000" lvl="2" indent="-228600" algn="l" eaLnBrk="1" hangingPunct="1">
              <a:lnSpc>
                <a:spcPct val="70000"/>
              </a:lnSpc>
              <a:spcBef>
                <a:spcPts val="600"/>
              </a:spcBef>
              <a:buClr>
                <a:srgbClr val="000066"/>
              </a:buClr>
              <a:buSzPct val="100000"/>
              <a:buFontTx/>
              <a:buChar char="-"/>
            </a:pPr>
            <a:r>
              <a:rPr lang="es-ES_tradnl" sz="2000" b="1" dirty="0">
                <a:solidFill>
                  <a:srgbClr val="000066"/>
                </a:solidFill>
                <a:latin typeface="Arial" charset="0"/>
              </a:rPr>
              <a:t> Apomorfina</a:t>
            </a:r>
          </a:p>
          <a:p>
            <a:pPr marL="1143000" lvl="2" indent="-228600" algn="l" eaLnBrk="1" hangingPunct="1">
              <a:lnSpc>
                <a:spcPct val="70000"/>
              </a:lnSpc>
              <a:spcBef>
                <a:spcPts val="600"/>
              </a:spcBef>
              <a:buClr>
                <a:srgbClr val="000066"/>
              </a:buClr>
              <a:buSzPct val="100000"/>
              <a:buFont typeface="Wingdings" pitchFamily="2" charset="2"/>
              <a:buNone/>
            </a:pPr>
            <a:endParaRPr lang="es-ES_tradnl" sz="2000" b="1" dirty="0">
              <a:solidFill>
                <a:srgbClr val="000066"/>
              </a:solidFill>
              <a:latin typeface="Arial" charset="0"/>
            </a:endParaRPr>
          </a:p>
        </p:txBody>
      </p:sp>
      <p:sp>
        <p:nvSpPr>
          <p:cNvPr id="18439" name="Line 2060"/>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18440" name="Text Box 2061"/>
          <p:cNvSpPr txBox="1">
            <a:spLocks noChangeArrowheads="1"/>
          </p:cNvSpPr>
          <p:nvPr/>
        </p:nvSpPr>
        <p:spPr bwMode="auto">
          <a:xfrm>
            <a:off x="382588" y="304800"/>
            <a:ext cx="8380412" cy="463846"/>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smtClean="0">
                <a:solidFill>
                  <a:srgbClr val="008000"/>
                </a:solidFill>
                <a:latin typeface="Arial" charset="0"/>
                <a:sym typeface="Symbol" pitchFamily="18" charset="2"/>
              </a:rPr>
              <a:t>Disminución</a:t>
            </a:r>
            <a:r>
              <a:rPr lang="en-GB" b="1" i="1" dirty="0" smtClean="0">
                <a:solidFill>
                  <a:srgbClr val="008000"/>
                </a:solidFill>
                <a:latin typeface="Arial" charset="0"/>
                <a:sym typeface="Symbol" pitchFamily="18" charset="2"/>
              </a:rPr>
              <a:t> de </a:t>
            </a:r>
            <a:r>
              <a:rPr lang="en-GB" b="1" i="1" dirty="0">
                <a:solidFill>
                  <a:srgbClr val="008000"/>
                </a:solidFill>
                <a:latin typeface="Arial" charset="0"/>
                <a:sym typeface="Symbol" pitchFamily="18" charset="2"/>
              </a:rPr>
              <a:t>la </a:t>
            </a:r>
            <a:r>
              <a:rPr lang="es-ES" b="1" i="1" dirty="0">
                <a:solidFill>
                  <a:srgbClr val="008000"/>
                </a:solidFill>
                <a:latin typeface="Arial" charset="0"/>
                <a:sym typeface="Symbol" pitchFamily="18" charset="2"/>
              </a:rPr>
              <a:t>absorción</a:t>
            </a:r>
            <a:r>
              <a:rPr lang="en-GB" b="1" i="1" dirty="0">
                <a:solidFill>
                  <a:srgbClr val="008000"/>
                </a:solidFill>
                <a:latin typeface="Arial" charset="0"/>
                <a:sym typeface="Symbol" pitchFamily="18" charset="2"/>
              </a:rPr>
              <a:t> intestinal</a:t>
            </a:r>
            <a:endParaRPr lang="en-GB" b="1" i="1" dirty="0">
              <a:solidFill>
                <a:srgbClr val="008000"/>
              </a:solidFill>
              <a:latin typeface="Arial" charset="0"/>
            </a:endParaRPr>
          </a:p>
        </p:txBody>
      </p:sp>
      <p:pic>
        <p:nvPicPr>
          <p:cNvPr id="209922" name="Picture 2" descr="Resultado de imagen de absorcion intestinal toxico"/>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1163" b="21500"/>
          <a:stretch/>
        </p:blipFill>
        <p:spPr bwMode="auto">
          <a:xfrm>
            <a:off x="6516216" y="218242"/>
            <a:ext cx="2290217" cy="105051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9829800" y="3881438"/>
            <a:ext cx="6477000" cy="366712"/>
          </a:xfrm>
          <a:prstGeom prst="rect">
            <a:avLst/>
          </a:prstGeom>
          <a:noFill/>
          <a:ln w="50800">
            <a:noFill/>
            <a:miter lim="800000"/>
            <a:headEnd/>
            <a:tailEnd/>
          </a:ln>
        </p:spPr>
        <p:txBody>
          <a:bodyPr>
            <a:spAutoFit/>
          </a:bodyPr>
          <a:lstStyle/>
          <a:p>
            <a:pPr lvl="1" algn="l">
              <a:spcBef>
                <a:spcPct val="50000"/>
              </a:spcBef>
            </a:pPr>
            <a:r>
              <a:rPr lang="es-ES" sz="1800">
                <a:solidFill>
                  <a:schemeClr val="tx1"/>
                </a:solidFill>
                <a:latin typeface="Arial" charset="0"/>
              </a:rPr>
              <a:t>.</a:t>
            </a:r>
          </a:p>
        </p:txBody>
      </p:sp>
      <p:sp>
        <p:nvSpPr>
          <p:cNvPr id="10244" name="Line 3"/>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10245" name="Text Box 4"/>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a:solidFill>
                  <a:srgbClr val="008000"/>
                </a:solidFill>
                <a:latin typeface="Arial" charset="0"/>
                <a:sym typeface="Symbol" pitchFamily="18" charset="2"/>
              </a:rPr>
              <a:t>Suero</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antiofídico</a:t>
            </a:r>
            <a:endParaRPr lang="en-GB" b="1" i="1" dirty="0">
              <a:solidFill>
                <a:srgbClr val="008000"/>
              </a:solidFill>
              <a:latin typeface="Arial" charset="0"/>
            </a:endParaRPr>
          </a:p>
        </p:txBody>
      </p:sp>
      <p:grpSp>
        <p:nvGrpSpPr>
          <p:cNvPr id="2" name="Group 5"/>
          <p:cNvGrpSpPr>
            <a:grpSpLocks/>
          </p:cNvGrpSpPr>
          <p:nvPr/>
        </p:nvGrpSpPr>
        <p:grpSpPr bwMode="auto">
          <a:xfrm>
            <a:off x="415340" y="908309"/>
            <a:ext cx="8270876" cy="2446339"/>
            <a:chOff x="521" y="1276"/>
            <a:chExt cx="5210" cy="1541"/>
          </a:xfrm>
        </p:grpSpPr>
        <p:sp>
          <p:nvSpPr>
            <p:cNvPr id="10250" name="Text Box 6"/>
            <p:cNvSpPr txBox="1">
              <a:spLocks noChangeArrowheads="1"/>
            </p:cNvSpPr>
            <p:nvPr/>
          </p:nvSpPr>
          <p:spPr bwMode="auto">
            <a:xfrm>
              <a:off x="975" y="1319"/>
              <a:ext cx="962" cy="473"/>
            </a:xfrm>
            <a:prstGeom prst="rect">
              <a:avLst/>
            </a:prstGeom>
            <a:noFill/>
            <a:ln w="9525">
              <a:noFill/>
              <a:miter lim="800000"/>
              <a:headEnd/>
              <a:tailEnd/>
            </a:ln>
          </p:spPr>
          <p:txBody>
            <a:bodyPr>
              <a:spAutoFit/>
            </a:bodyPr>
            <a:lstStyle/>
            <a:p>
              <a:pPr algn="just" eaLnBrk="1" hangingPunct="1">
                <a:lnSpc>
                  <a:spcPct val="140000"/>
                </a:lnSpc>
                <a:buFont typeface="Wingdings" pitchFamily="2" charset="2"/>
                <a:buNone/>
              </a:pPr>
              <a:r>
                <a:rPr lang="es-ES" sz="1800" b="1">
                  <a:solidFill>
                    <a:srgbClr val="000066"/>
                  </a:solidFill>
                  <a:latin typeface="Arial" charset="0"/>
                </a:rPr>
                <a:t>Viperfav </a:t>
              </a:r>
              <a:r>
                <a:rPr lang="es-ES" sz="1800" baseline="30000">
                  <a:solidFill>
                    <a:srgbClr val="000066"/>
                  </a:solidFill>
                  <a:latin typeface="Arial" charset="0"/>
                  <a:sym typeface="Symbol" pitchFamily="18" charset="2"/>
                </a:rPr>
                <a:t></a:t>
              </a:r>
              <a:endParaRPr lang="es-ES" sz="1800">
                <a:solidFill>
                  <a:srgbClr val="000066"/>
                </a:solidFill>
                <a:latin typeface="Arial" charset="0"/>
                <a:sym typeface="Symbol" pitchFamily="18" charset="2"/>
              </a:endParaRPr>
            </a:p>
            <a:p>
              <a:pPr algn="just"/>
              <a:endParaRPr lang="en-GB" sz="1800">
                <a:solidFill>
                  <a:srgbClr val="000066"/>
                </a:solidFill>
                <a:latin typeface="Arial" charset="0"/>
              </a:endParaRPr>
            </a:p>
          </p:txBody>
        </p:sp>
        <p:sp>
          <p:nvSpPr>
            <p:cNvPr id="10251" name="Rectangle 7"/>
            <p:cNvSpPr>
              <a:spLocks noChangeArrowheads="1"/>
            </p:cNvSpPr>
            <p:nvPr/>
          </p:nvSpPr>
          <p:spPr bwMode="auto">
            <a:xfrm>
              <a:off x="2355" y="1276"/>
              <a:ext cx="3376" cy="1541"/>
            </a:xfrm>
            <a:prstGeom prst="rect">
              <a:avLst/>
            </a:prstGeom>
            <a:noFill/>
            <a:ln w="50800">
              <a:noFill/>
              <a:miter lim="800000"/>
              <a:headEnd/>
              <a:tailEnd/>
            </a:ln>
          </p:spPr>
          <p:txBody>
            <a:bodyPr wrap="square">
              <a:spAutoFit/>
            </a:bodyPr>
            <a:lstStyle/>
            <a:p>
              <a:pPr algn="l" eaLnBrk="1" hangingPunct="1">
                <a:lnSpc>
                  <a:spcPct val="140000"/>
                </a:lnSpc>
                <a:spcBef>
                  <a:spcPct val="50000"/>
                </a:spcBef>
                <a:buFont typeface="Wingdings" pitchFamily="2" charset="2"/>
                <a:buChar char="ü"/>
              </a:pPr>
              <a:r>
                <a:rPr lang="en-GB" sz="1800" b="1" dirty="0">
                  <a:solidFill>
                    <a:srgbClr val="000066"/>
                  </a:solidFill>
                  <a:latin typeface="Arial" charset="0"/>
                </a:rPr>
                <a:t> </a:t>
              </a:r>
              <a:r>
                <a:rPr lang="en-GB" sz="1800" b="1" dirty="0" err="1">
                  <a:solidFill>
                    <a:srgbClr val="000066"/>
                  </a:solidFill>
                  <a:latin typeface="Arial" charset="0"/>
                </a:rPr>
                <a:t>Composición</a:t>
              </a:r>
              <a:r>
                <a:rPr lang="en-GB" sz="1800" b="1" dirty="0">
                  <a:solidFill>
                    <a:srgbClr val="000066"/>
                  </a:solidFill>
                  <a:latin typeface="Arial" charset="0"/>
                </a:rPr>
                <a:t>:</a:t>
              </a:r>
              <a:r>
                <a:rPr lang="en-GB" sz="1800" dirty="0">
                  <a:solidFill>
                    <a:srgbClr val="000066"/>
                  </a:solidFill>
                  <a:latin typeface="Arial" charset="0"/>
                </a:rPr>
                <a:t> </a:t>
              </a:r>
              <a:r>
                <a:rPr lang="en-GB" sz="1800" dirty="0" err="1">
                  <a:solidFill>
                    <a:srgbClr val="000066"/>
                  </a:solidFill>
                  <a:latin typeface="Arial" charset="0"/>
                </a:rPr>
                <a:t>fragmentos</a:t>
              </a:r>
              <a:r>
                <a:rPr lang="en-GB" sz="1800" dirty="0">
                  <a:solidFill>
                    <a:srgbClr val="000066"/>
                  </a:solidFill>
                  <a:latin typeface="Arial" charset="0"/>
                </a:rPr>
                <a:t> de </a:t>
              </a:r>
              <a:r>
                <a:rPr lang="en-GB" sz="1800" dirty="0" err="1">
                  <a:solidFill>
                    <a:srgbClr val="000066"/>
                  </a:solidFill>
                  <a:latin typeface="Arial" charset="0"/>
                </a:rPr>
                <a:t>Inmunoglobulinas</a:t>
              </a:r>
              <a:r>
                <a:rPr lang="en-GB" sz="1800" dirty="0">
                  <a:solidFill>
                    <a:srgbClr val="000066"/>
                  </a:solidFill>
                  <a:latin typeface="Arial" charset="0"/>
                </a:rPr>
                <a:t> </a:t>
              </a:r>
              <a:r>
                <a:rPr lang="en-GB" sz="1800" dirty="0" err="1">
                  <a:solidFill>
                    <a:srgbClr val="000066"/>
                  </a:solidFill>
                  <a:latin typeface="Arial" charset="0"/>
                </a:rPr>
                <a:t>equinas</a:t>
              </a:r>
              <a:r>
                <a:rPr lang="en-GB" sz="1800" dirty="0">
                  <a:solidFill>
                    <a:srgbClr val="000066"/>
                  </a:solidFill>
                  <a:latin typeface="Arial" charset="0"/>
                </a:rPr>
                <a:t> anti-</a:t>
              </a:r>
              <a:r>
                <a:rPr lang="en-GB" sz="1800" dirty="0" err="1">
                  <a:solidFill>
                    <a:srgbClr val="000066"/>
                  </a:solidFill>
                  <a:latin typeface="Arial" charset="0"/>
                </a:rPr>
                <a:t>veneno</a:t>
              </a:r>
              <a:r>
                <a:rPr lang="en-GB" sz="1800" dirty="0">
                  <a:solidFill>
                    <a:srgbClr val="000066"/>
                  </a:solidFill>
                  <a:latin typeface="Arial" charset="0"/>
                </a:rPr>
                <a:t> </a:t>
              </a:r>
              <a:r>
                <a:rPr lang="en-GB" sz="1800" dirty="0" err="1">
                  <a:solidFill>
                    <a:srgbClr val="000066"/>
                  </a:solidFill>
                  <a:latin typeface="Arial" charset="0"/>
                </a:rPr>
                <a:t>víbora</a:t>
              </a:r>
              <a:r>
                <a:rPr lang="en-GB" sz="1800" dirty="0">
                  <a:solidFill>
                    <a:srgbClr val="000066"/>
                  </a:solidFill>
                  <a:latin typeface="Arial" charset="0"/>
                </a:rPr>
                <a:t> </a:t>
              </a:r>
              <a:r>
                <a:rPr lang="en-GB" sz="1800" dirty="0" err="1">
                  <a:solidFill>
                    <a:srgbClr val="000066"/>
                  </a:solidFill>
                  <a:latin typeface="Arial" charset="0"/>
                </a:rPr>
                <a:t>europea</a:t>
              </a:r>
              <a:r>
                <a:rPr lang="en-GB" sz="1800" dirty="0" smtClean="0">
                  <a:solidFill>
                    <a:srgbClr val="000066"/>
                  </a:solidFill>
                  <a:latin typeface="Arial" charset="0"/>
                </a:rPr>
                <a:t>:</a:t>
              </a:r>
            </a:p>
            <a:p>
              <a:pPr lvl="3" algn="l">
                <a:lnSpc>
                  <a:spcPct val="140000"/>
                </a:lnSpc>
                <a:spcBef>
                  <a:spcPct val="50000"/>
                </a:spcBef>
                <a:buFontTx/>
                <a:buChar char="•"/>
              </a:pPr>
              <a:r>
                <a:rPr lang="en-GB" sz="1800" dirty="0">
                  <a:solidFill>
                    <a:srgbClr val="000066"/>
                  </a:solidFill>
                  <a:latin typeface="Arial" charset="0"/>
                </a:rPr>
                <a:t> </a:t>
              </a:r>
              <a:r>
                <a:rPr lang="en-GB" sz="1800" dirty="0" err="1">
                  <a:solidFill>
                    <a:srgbClr val="000066"/>
                  </a:solidFill>
                  <a:latin typeface="Arial" charset="0"/>
                </a:rPr>
                <a:t>Veneno</a:t>
              </a:r>
              <a:r>
                <a:rPr lang="en-GB" sz="1800" dirty="0">
                  <a:solidFill>
                    <a:srgbClr val="000066"/>
                  </a:solidFill>
                  <a:latin typeface="Arial" charset="0"/>
                </a:rPr>
                <a:t> </a:t>
              </a:r>
              <a:r>
                <a:rPr lang="en-GB" sz="1800" i="1" dirty="0" err="1">
                  <a:solidFill>
                    <a:srgbClr val="000066"/>
                  </a:solidFill>
                  <a:latin typeface="Arial" charset="0"/>
                </a:rPr>
                <a:t>Vipera</a:t>
              </a:r>
              <a:r>
                <a:rPr lang="en-GB" sz="1800" i="1" dirty="0">
                  <a:solidFill>
                    <a:srgbClr val="000066"/>
                  </a:solidFill>
                  <a:latin typeface="Arial" charset="0"/>
                </a:rPr>
                <a:t> </a:t>
              </a:r>
              <a:r>
                <a:rPr lang="en-GB" sz="1800" i="1" dirty="0" err="1">
                  <a:solidFill>
                    <a:srgbClr val="000066"/>
                  </a:solidFill>
                  <a:latin typeface="Arial" charset="0"/>
                </a:rPr>
                <a:t>aspis</a:t>
              </a:r>
              <a:endParaRPr lang="en-GB" sz="1800" i="1" dirty="0">
                <a:solidFill>
                  <a:srgbClr val="000066"/>
                </a:solidFill>
                <a:latin typeface="Arial" charset="0"/>
              </a:endParaRPr>
            </a:p>
            <a:p>
              <a:pPr lvl="3" algn="l">
                <a:lnSpc>
                  <a:spcPct val="140000"/>
                </a:lnSpc>
                <a:spcBef>
                  <a:spcPct val="50000"/>
                </a:spcBef>
                <a:buFontTx/>
                <a:buChar char="•"/>
              </a:pPr>
              <a:r>
                <a:rPr lang="en-GB" sz="1800" dirty="0" smtClean="0">
                  <a:solidFill>
                    <a:srgbClr val="000066"/>
                  </a:solidFill>
                  <a:latin typeface="Arial" charset="0"/>
                </a:rPr>
                <a:t> </a:t>
              </a:r>
              <a:r>
                <a:rPr lang="en-GB" sz="1800" dirty="0" err="1" smtClean="0">
                  <a:solidFill>
                    <a:srgbClr val="000066"/>
                  </a:solidFill>
                  <a:latin typeface="Arial" charset="0"/>
                </a:rPr>
                <a:t>Veneno</a:t>
              </a:r>
              <a:r>
                <a:rPr lang="en-GB" sz="1800" dirty="0" smtClean="0">
                  <a:solidFill>
                    <a:srgbClr val="000066"/>
                  </a:solidFill>
                  <a:latin typeface="Arial" charset="0"/>
                </a:rPr>
                <a:t> </a:t>
              </a:r>
              <a:r>
                <a:rPr lang="en-GB" sz="1800" i="1" dirty="0" err="1">
                  <a:solidFill>
                    <a:srgbClr val="000066"/>
                  </a:solidFill>
                  <a:latin typeface="Arial" charset="0"/>
                </a:rPr>
                <a:t>Vipera</a:t>
              </a:r>
              <a:r>
                <a:rPr lang="en-GB" sz="1800" i="1" dirty="0">
                  <a:solidFill>
                    <a:srgbClr val="000066"/>
                  </a:solidFill>
                  <a:latin typeface="Arial" charset="0"/>
                </a:rPr>
                <a:t> </a:t>
              </a:r>
              <a:r>
                <a:rPr lang="en-GB" sz="1800" i="1" dirty="0" err="1">
                  <a:solidFill>
                    <a:srgbClr val="000066"/>
                  </a:solidFill>
                  <a:latin typeface="Arial" charset="0"/>
                </a:rPr>
                <a:t>berus</a:t>
              </a:r>
              <a:r>
                <a:rPr lang="en-GB" sz="1800" i="1" dirty="0">
                  <a:solidFill>
                    <a:srgbClr val="000066"/>
                  </a:solidFill>
                  <a:latin typeface="Arial" charset="0"/>
                </a:rPr>
                <a:t> 	</a:t>
              </a:r>
            </a:p>
            <a:p>
              <a:pPr lvl="3" algn="l">
                <a:lnSpc>
                  <a:spcPct val="140000"/>
                </a:lnSpc>
                <a:spcBef>
                  <a:spcPct val="50000"/>
                </a:spcBef>
                <a:buFontTx/>
                <a:buChar char="•"/>
              </a:pPr>
              <a:r>
                <a:rPr lang="en-GB" sz="1800" dirty="0" smtClean="0">
                  <a:solidFill>
                    <a:srgbClr val="000066"/>
                  </a:solidFill>
                  <a:latin typeface="Arial" charset="0"/>
                </a:rPr>
                <a:t> </a:t>
              </a:r>
              <a:r>
                <a:rPr lang="en-GB" sz="1800" dirty="0" err="1" smtClean="0">
                  <a:solidFill>
                    <a:srgbClr val="000066"/>
                  </a:solidFill>
                  <a:latin typeface="Arial" charset="0"/>
                </a:rPr>
                <a:t>Veneno</a:t>
              </a:r>
              <a:r>
                <a:rPr lang="en-GB" sz="1800" dirty="0" smtClean="0">
                  <a:solidFill>
                    <a:srgbClr val="000066"/>
                  </a:solidFill>
                  <a:latin typeface="Arial" charset="0"/>
                </a:rPr>
                <a:t> </a:t>
              </a:r>
              <a:r>
                <a:rPr lang="en-GB" sz="1800" i="1" dirty="0" err="1">
                  <a:solidFill>
                    <a:srgbClr val="000066"/>
                  </a:solidFill>
                  <a:latin typeface="Arial" charset="0"/>
                </a:rPr>
                <a:t>Vipera</a:t>
              </a:r>
              <a:r>
                <a:rPr lang="en-GB" sz="1800" i="1" dirty="0">
                  <a:solidFill>
                    <a:srgbClr val="000066"/>
                  </a:solidFill>
                  <a:latin typeface="Arial" charset="0"/>
                </a:rPr>
                <a:t> </a:t>
              </a:r>
              <a:r>
                <a:rPr lang="en-GB" sz="1800" i="1" dirty="0" err="1">
                  <a:solidFill>
                    <a:srgbClr val="000066"/>
                  </a:solidFill>
                  <a:latin typeface="Arial" charset="0"/>
                </a:rPr>
                <a:t>ammodytes</a:t>
              </a:r>
              <a:endParaRPr lang="es-ES" sz="1800" i="1" dirty="0">
                <a:solidFill>
                  <a:srgbClr val="000066"/>
                </a:solidFill>
                <a:latin typeface="Arial" charset="0"/>
              </a:endParaRPr>
            </a:p>
          </p:txBody>
        </p:sp>
        <p:graphicFrame>
          <p:nvGraphicFramePr>
            <p:cNvPr id="10242" name="Object 1024"/>
            <p:cNvGraphicFramePr>
              <a:graphicFrameLocks noChangeAspect="1"/>
            </p:cNvGraphicFramePr>
            <p:nvPr/>
          </p:nvGraphicFramePr>
          <p:xfrm>
            <a:off x="521" y="1636"/>
            <a:ext cx="1658" cy="751"/>
          </p:xfrm>
          <a:graphic>
            <a:graphicData uri="http://schemas.openxmlformats.org/presentationml/2006/ole">
              <p:oleObj spid="_x0000_s228384" name="Imagen de mapa de bits" r:id="rId4" imgW="2866667" imgH="1409897" progId="PBrush">
                <p:embed/>
              </p:oleObj>
            </a:graphicData>
          </a:graphic>
        </p:graphicFrame>
      </p:grpSp>
      <p:grpSp>
        <p:nvGrpSpPr>
          <p:cNvPr id="12" name="Group 7"/>
          <p:cNvGrpSpPr>
            <a:grpSpLocks/>
          </p:cNvGrpSpPr>
          <p:nvPr/>
        </p:nvGrpSpPr>
        <p:grpSpPr bwMode="auto">
          <a:xfrm>
            <a:off x="324062" y="3561808"/>
            <a:ext cx="8500092" cy="3643315"/>
            <a:chOff x="205" y="2561"/>
            <a:chExt cx="5225" cy="2295"/>
          </a:xfrm>
        </p:grpSpPr>
        <p:sp>
          <p:nvSpPr>
            <p:cNvPr id="13" name="Rectangle 8"/>
            <p:cNvSpPr>
              <a:spLocks noChangeArrowheads="1"/>
            </p:cNvSpPr>
            <p:nvPr/>
          </p:nvSpPr>
          <p:spPr bwMode="auto">
            <a:xfrm>
              <a:off x="249" y="2561"/>
              <a:ext cx="5136" cy="824"/>
            </a:xfrm>
            <a:prstGeom prst="rect">
              <a:avLst/>
            </a:prstGeom>
            <a:solidFill>
              <a:srgbClr val="DCFFB9"/>
            </a:solidFill>
            <a:ln w="25400">
              <a:solidFill>
                <a:srgbClr val="000066"/>
              </a:solidFill>
              <a:miter lim="800000"/>
              <a:headEnd/>
              <a:tailEnd/>
            </a:ln>
          </p:spPr>
          <p:txBody>
            <a:bodyPr>
              <a:spAutoFit/>
            </a:bodyPr>
            <a:lstStyle/>
            <a:p>
              <a:pPr eaLnBrk="1" hangingPunct="1">
                <a:lnSpc>
                  <a:spcPct val="130000"/>
                </a:lnSpc>
                <a:spcBef>
                  <a:spcPts val="400"/>
                </a:spcBef>
                <a:buClr>
                  <a:srgbClr val="000066"/>
                </a:buClr>
                <a:buSzPct val="100000"/>
              </a:pPr>
              <a:r>
                <a:rPr lang="en-GB" sz="2000" dirty="0">
                  <a:solidFill>
                    <a:srgbClr val="000066"/>
                  </a:solidFill>
                  <a:latin typeface="Arial" charset="0"/>
                  <a:sym typeface="Symbol" pitchFamily="18" charset="2"/>
                </a:rPr>
                <a:t>“ El </a:t>
              </a:r>
              <a:r>
                <a:rPr lang="en-GB" sz="2000" dirty="0" err="1">
                  <a:solidFill>
                    <a:srgbClr val="000066"/>
                  </a:solidFill>
                  <a:latin typeface="Arial" charset="0"/>
                  <a:sym typeface="Symbol" pitchFamily="18" charset="2"/>
                </a:rPr>
                <a:t>empleo</a:t>
              </a:r>
              <a:r>
                <a:rPr lang="en-GB" sz="2000" dirty="0">
                  <a:solidFill>
                    <a:srgbClr val="000066"/>
                  </a:solidFill>
                  <a:latin typeface="Arial" charset="0"/>
                  <a:sym typeface="Symbol" pitchFamily="18" charset="2"/>
                </a:rPr>
                <a:t> de </a:t>
              </a:r>
              <a:r>
                <a:rPr lang="en-GB" sz="2000" dirty="0" err="1">
                  <a:solidFill>
                    <a:srgbClr val="000066"/>
                  </a:solidFill>
                  <a:latin typeface="Arial" charset="0"/>
                  <a:sym typeface="Symbol" pitchFamily="18" charset="2"/>
                </a:rPr>
                <a:t>suero</a:t>
              </a: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antiofídico</a:t>
              </a: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debe</a:t>
              </a: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ser</a:t>
              </a: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meditado</a:t>
              </a:r>
              <a:r>
                <a:rPr lang="en-GB" sz="2000" dirty="0">
                  <a:solidFill>
                    <a:srgbClr val="000066"/>
                  </a:solidFill>
                  <a:latin typeface="Arial" charset="0"/>
                  <a:sym typeface="Symbol" pitchFamily="18" charset="2"/>
                </a:rPr>
                <a:t> y </a:t>
              </a:r>
              <a:r>
                <a:rPr lang="en-GB" sz="2000" dirty="0" err="1">
                  <a:solidFill>
                    <a:srgbClr val="000066"/>
                  </a:solidFill>
                  <a:latin typeface="Arial" charset="0"/>
                  <a:sym typeface="Symbol" pitchFamily="18" charset="2"/>
                </a:rPr>
                <a:t>valorado</a:t>
              </a:r>
              <a:r>
                <a:rPr lang="en-GB" sz="2000" dirty="0">
                  <a:solidFill>
                    <a:srgbClr val="000066"/>
                  </a:solidFill>
                  <a:latin typeface="Arial" charset="0"/>
                  <a:sym typeface="Symbol" pitchFamily="18" charset="2"/>
                </a:rPr>
                <a:t> de forma </a:t>
              </a:r>
              <a:r>
                <a:rPr lang="en-GB" sz="2000" dirty="0" err="1">
                  <a:solidFill>
                    <a:srgbClr val="000066"/>
                  </a:solidFill>
                  <a:latin typeface="Arial" charset="0"/>
                  <a:sym typeface="Symbol" pitchFamily="18" charset="2"/>
                </a:rPr>
                <a:t>cuidadosa</a:t>
              </a:r>
              <a:r>
                <a:rPr lang="en-GB" sz="2000" dirty="0">
                  <a:solidFill>
                    <a:srgbClr val="000066"/>
                  </a:solidFill>
                  <a:latin typeface="Arial" charset="0"/>
                  <a:sym typeface="Symbol" pitchFamily="18" charset="2"/>
                </a:rPr>
                <a:t>, ante </a:t>
              </a:r>
              <a:r>
                <a:rPr lang="en-GB" sz="2000" dirty="0" err="1">
                  <a:solidFill>
                    <a:srgbClr val="000066"/>
                  </a:solidFill>
                  <a:latin typeface="Arial" charset="0"/>
                  <a:sym typeface="Symbol" pitchFamily="18" charset="2"/>
                </a:rPr>
                <a:t>los</a:t>
              </a: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posibles</a:t>
              </a: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riesgos</a:t>
              </a:r>
              <a:r>
                <a:rPr lang="en-GB" sz="2000" dirty="0">
                  <a:solidFill>
                    <a:srgbClr val="000066"/>
                  </a:solidFill>
                  <a:latin typeface="Arial" charset="0"/>
                  <a:sym typeface="Symbol" pitchFamily="18" charset="2"/>
                </a:rPr>
                <a:t> de </a:t>
              </a:r>
              <a:r>
                <a:rPr lang="en-GB" sz="2000" dirty="0" err="1">
                  <a:solidFill>
                    <a:srgbClr val="000066"/>
                  </a:solidFill>
                  <a:latin typeface="Arial" charset="0"/>
                  <a:sym typeface="Symbol" pitchFamily="18" charset="2"/>
                </a:rPr>
                <a:t>su</a:t>
              </a: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administración</a:t>
              </a: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anafilaxia</a:t>
              </a: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enfermedad</a:t>
              </a:r>
              <a:r>
                <a:rPr lang="en-GB" sz="2000" dirty="0">
                  <a:solidFill>
                    <a:srgbClr val="000066"/>
                  </a:solidFill>
                  <a:latin typeface="Arial" charset="0"/>
                  <a:sym typeface="Symbol" pitchFamily="18" charset="2"/>
                </a:rPr>
                <a:t> del </a:t>
              </a:r>
              <a:r>
                <a:rPr lang="en-GB" sz="2000" dirty="0" err="1">
                  <a:solidFill>
                    <a:srgbClr val="000066"/>
                  </a:solidFill>
                  <a:latin typeface="Arial" charset="0"/>
                  <a:sym typeface="Symbol" pitchFamily="18" charset="2"/>
                </a:rPr>
                <a:t>suero</a:t>
              </a:r>
              <a:r>
                <a:rPr lang="en-GB" sz="2000" dirty="0">
                  <a:solidFill>
                    <a:srgbClr val="000066"/>
                  </a:solidFill>
                  <a:latin typeface="Arial" charset="0"/>
                  <a:sym typeface="Symbol" pitchFamily="18" charset="2"/>
                </a:rPr>
                <a:t>...”</a:t>
              </a:r>
            </a:p>
          </p:txBody>
        </p:sp>
        <p:sp>
          <p:nvSpPr>
            <p:cNvPr id="14" name="Text Box 9"/>
            <p:cNvSpPr txBox="1">
              <a:spLocks noChangeArrowheads="1"/>
            </p:cNvSpPr>
            <p:nvPr/>
          </p:nvSpPr>
          <p:spPr bwMode="auto">
            <a:xfrm>
              <a:off x="205" y="3430"/>
              <a:ext cx="5225" cy="1426"/>
            </a:xfrm>
            <a:prstGeom prst="rect">
              <a:avLst/>
            </a:prstGeom>
            <a:noFill/>
            <a:ln w="9525">
              <a:noFill/>
              <a:miter lim="800000"/>
              <a:headEnd/>
              <a:tailEnd/>
            </a:ln>
          </p:spPr>
          <p:txBody>
            <a:bodyPr lIns="90000" tIns="46800" rIns="90000" bIns="46800">
              <a:spAutoFit/>
            </a:bodyPr>
            <a:lstStyle/>
            <a:p>
              <a:pPr marL="174625" algn="just" eaLnBrk="1" hangingPunct="1">
                <a:lnSpc>
                  <a:spcPct val="140000"/>
                </a:lnSpc>
                <a:spcBef>
                  <a:spcPts val="500"/>
                </a:spcBef>
                <a:buClr>
                  <a:srgbClr val="000066"/>
                </a:buClr>
                <a:buSzPct val="100000"/>
                <a:buFontTx/>
                <a:buChar char="•"/>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dirty="0">
                  <a:solidFill>
                    <a:srgbClr val="000066"/>
                  </a:solidFill>
                  <a:latin typeface="Arial" charset="0"/>
                  <a:sym typeface="Symbol" pitchFamily="18" charset="2"/>
                </a:rPr>
                <a:t> El </a:t>
              </a:r>
              <a:r>
                <a:rPr lang="en-GB" sz="2000" dirty="0" err="1">
                  <a:solidFill>
                    <a:srgbClr val="000066"/>
                  </a:solidFill>
                  <a:latin typeface="Arial" charset="0"/>
                  <a:sym typeface="Symbol" pitchFamily="18" charset="2"/>
                </a:rPr>
                <a:t>suero</a:t>
              </a:r>
              <a:r>
                <a:rPr lang="en-GB" sz="2000" dirty="0">
                  <a:solidFill>
                    <a:srgbClr val="000066"/>
                  </a:solidFill>
                  <a:latin typeface="Arial" charset="0"/>
                  <a:sym typeface="Symbol" pitchFamily="18" charset="2"/>
                </a:rPr>
                <a:t> NO </a:t>
              </a:r>
              <a:r>
                <a:rPr lang="en-GB" sz="2000" dirty="0" err="1">
                  <a:solidFill>
                    <a:srgbClr val="000066"/>
                  </a:solidFill>
                  <a:latin typeface="Arial" charset="0"/>
                  <a:sym typeface="Symbol" pitchFamily="18" charset="2"/>
                </a:rPr>
                <a:t>es</a:t>
              </a:r>
              <a:r>
                <a:rPr lang="en-GB" sz="2000" dirty="0">
                  <a:solidFill>
                    <a:srgbClr val="000066"/>
                  </a:solidFill>
                  <a:latin typeface="Arial" charset="0"/>
                  <a:sym typeface="Symbol" pitchFamily="18" charset="2"/>
                </a:rPr>
                <a:t> un </a:t>
              </a:r>
              <a:r>
                <a:rPr lang="en-GB" sz="2000" dirty="0" err="1">
                  <a:solidFill>
                    <a:srgbClr val="000066"/>
                  </a:solidFill>
                  <a:latin typeface="Arial" charset="0"/>
                  <a:sym typeface="Symbol" pitchFamily="18" charset="2"/>
                </a:rPr>
                <a:t>tratamiento</a:t>
              </a:r>
              <a:r>
                <a:rPr lang="en-GB" sz="2000" dirty="0">
                  <a:solidFill>
                    <a:srgbClr val="000066"/>
                  </a:solidFill>
                  <a:latin typeface="Arial" charset="0"/>
                  <a:sym typeface="Symbol" pitchFamily="18" charset="2"/>
                </a:rPr>
                <a:t> para </a:t>
              </a:r>
              <a:r>
                <a:rPr lang="en-GB" sz="2000" dirty="0" err="1">
                  <a:solidFill>
                    <a:srgbClr val="000066"/>
                  </a:solidFill>
                  <a:latin typeface="Arial" charset="0"/>
                  <a:sym typeface="Symbol" pitchFamily="18" charset="2"/>
                </a:rPr>
                <a:t>los</a:t>
              </a: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signos</a:t>
              </a:r>
              <a:r>
                <a:rPr lang="en-GB" sz="2000" dirty="0">
                  <a:solidFill>
                    <a:srgbClr val="000066"/>
                  </a:solidFill>
                  <a:latin typeface="Arial" charset="0"/>
                  <a:sym typeface="Symbol" pitchFamily="18" charset="2"/>
                </a:rPr>
                <a:t> y </a:t>
              </a:r>
              <a:r>
                <a:rPr lang="en-GB" sz="2000" dirty="0" err="1">
                  <a:solidFill>
                    <a:srgbClr val="000066"/>
                  </a:solidFill>
                  <a:latin typeface="Arial" charset="0"/>
                  <a:sym typeface="Symbol" pitchFamily="18" charset="2"/>
                </a:rPr>
                <a:t>síntomas</a:t>
              </a:r>
              <a:r>
                <a:rPr lang="en-GB" sz="2000" dirty="0">
                  <a:solidFill>
                    <a:srgbClr val="000066"/>
                  </a:solidFill>
                  <a:latin typeface="Arial" charset="0"/>
                  <a:sym typeface="Symbol" pitchFamily="18" charset="2"/>
                </a:rPr>
                <a:t> locales </a:t>
              </a:r>
              <a:r>
                <a:rPr lang="en-GB" sz="2000" dirty="0" err="1">
                  <a:solidFill>
                    <a:srgbClr val="000066"/>
                  </a:solidFill>
                  <a:latin typeface="Arial" charset="0"/>
                  <a:sym typeface="Symbol" pitchFamily="18" charset="2"/>
                </a:rPr>
                <a:t>sino</a:t>
              </a: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una</a:t>
              </a:r>
              <a:r>
                <a:rPr lang="en-GB" sz="2000" dirty="0">
                  <a:solidFill>
                    <a:srgbClr val="000066"/>
                  </a:solidFill>
                  <a:latin typeface="Arial" charset="0"/>
                  <a:sym typeface="Symbol" pitchFamily="18" charset="2"/>
                </a:rPr>
                <a:t> parte del </a:t>
              </a:r>
              <a:r>
                <a:rPr lang="en-GB" sz="2000" dirty="0" err="1">
                  <a:solidFill>
                    <a:srgbClr val="000066"/>
                  </a:solidFill>
                  <a:latin typeface="Arial" charset="0"/>
                  <a:sym typeface="Symbol" pitchFamily="18" charset="2"/>
                </a:rPr>
                <a:t>tratamiento</a:t>
              </a:r>
              <a:r>
                <a:rPr lang="en-GB" sz="2000" dirty="0">
                  <a:solidFill>
                    <a:srgbClr val="000066"/>
                  </a:solidFill>
                  <a:latin typeface="Arial" charset="0"/>
                  <a:sym typeface="Symbol" pitchFamily="18" charset="2"/>
                </a:rPr>
                <a:t> de </a:t>
              </a:r>
              <a:r>
                <a:rPr lang="en-GB" sz="2000" dirty="0" err="1">
                  <a:solidFill>
                    <a:srgbClr val="000066"/>
                  </a:solidFill>
                  <a:latin typeface="Arial" charset="0"/>
                  <a:sym typeface="Symbol" pitchFamily="18" charset="2"/>
                </a:rPr>
                <a:t>los</a:t>
              </a:r>
              <a:r>
                <a:rPr lang="en-GB" sz="2000" dirty="0">
                  <a:solidFill>
                    <a:srgbClr val="000066"/>
                  </a:solidFill>
                  <a:latin typeface="Arial" charset="0"/>
                  <a:sym typeface="Symbol" pitchFamily="18" charset="2"/>
                </a:rPr>
                <a:t> </a:t>
              </a:r>
              <a:r>
                <a:rPr lang="en-GB" sz="2000" dirty="0" err="1">
                  <a:solidFill>
                    <a:srgbClr val="000066"/>
                  </a:solidFill>
                  <a:latin typeface="Arial" charset="0"/>
                  <a:sym typeface="Symbol" pitchFamily="18" charset="2"/>
                </a:rPr>
                <a:t>signos</a:t>
              </a:r>
              <a:r>
                <a:rPr lang="en-GB" sz="2000" dirty="0">
                  <a:solidFill>
                    <a:srgbClr val="000066"/>
                  </a:solidFill>
                  <a:latin typeface="Arial" charset="0"/>
                  <a:sym typeface="Symbol" pitchFamily="18" charset="2"/>
                </a:rPr>
                <a:t> y </a:t>
              </a:r>
              <a:r>
                <a:rPr lang="en-GB" sz="2000" dirty="0" err="1">
                  <a:solidFill>
                    <a:srgbClr val="000066"/>
                  </a:solidFill>
                  <a:latin typeface="Arial" charset="0"/>
                  <a:sym typeface="Symbol" pitchFamily="18" charset="2"/>
                </a:rPr>
                <a:t>síntomas</a:t>
              </a:r>
              <a:r>
                <a:rPr lang="en-GB" sz="2000" dirty="0">
                  <a:solidFill>
                    <a:srgbClr val="000066"/>
                  </a:solidFill>
                  <a:latin typeface="Arial" charset="0"/>
                  <a:sym typeface="Symbol" pitchFamily="18" charset="2"/>
                </a:rPr>
                <a:t> graves (shock, </a:t>
              </a:r>
              <a:r>
                <a:rPr lang="en-GB" sz="2000" dirty="0" err="1">
                  <a:solidFill>
                    <a:srgbClr val="000066"/>
                  </a:solidFill>
                  <a:latin typeface="Arial" charset="0"/>
                  <a:sym typeface="Symbol" pitchFamily="18" charset="2"/>
                </a:rPr>
                <a:t>hipotensión</a:t>
              </a:r>
              <a:r>
                <a:rPr lang="en-GB" sz="2000" dirty="0">
                  <a:solidFill>
                    <a:srgbClr val="000066"/>
                  </a:solidFill>
                  <a:latin typeface="Arial" charset="0"/>
                  <a:sym typeface="Symbol" pitchFamily="18" charset="2"/>
                </a:rPr>
                <a:t>, CID</a:t>
              </a:r>
              <a:r>
                <a:rPr lang="en-GB" sz="2000" dirty="0" smtClean="0">
                  <a:solidFill>
                    <a:srgbClr val="000066"/>
                  </a:solidFill>
                  <a:latin typeface="Arial" charset="0"/>
                  <a:sym typeface="Symbol" pitchFamily="18" charset="2"/>
                </a:rPr>
                <a:t>...): </a:t>
              </a:r>
              <a:r>
                <a:rPr lang="en-GB" sz="2000" u="sng" dirty="0">
                  <a:solidFill>
                    <a:srgbClr val="000066"/>
                  </a:solidFill>
                  <a:latin typeface="Arial" charset="0"/>
                  <a:sym typeface="Symbol" pitchFamily="18" charset="2"/>
                </a:rPr>
                <a:t>NO USO </a:t>
              </a:r>
              <a:r>
                <a:rPr lang="en-GB" sz="2000" u="sng" dirty="0" err="1">
                  <a:solidFill>
                    <a:srgbClr val="000066"/>
                  </a:solidFill>
                  <a:latin typeface="Arial" charset="0"/>
                  <a:sym typeface="Symbol" pitchFamily="18" charset="2"/>
                </a:rPr>
                <a:t>empírico</a:t>
              </a:r>
              <a:r>
                <a:rPr lang="en-GB" sz="2000" u="sng" dirty="0">
                  <a:solidFill>
                    <a:srgbClr val="000066"/>
                  </a:solidFill>
                  <a:latin typeface="Arial" charset="0"/>
                  <a:sym typeface="Symbol" pitchFamily="18" charset="2"/>
                </a:rPr>
                <a:t> </a:t>
              </a:r>
              <a:r>
                <a:rPr lang="en-GB" sz="2000" u="sng" dirty="0" err="1">
                  <a:solidFill>
                    <a:srgbClr val="000066"/>
                  </a:solidFill>
                  <a:latin typeface="Arial" charset="0"/>
                  <a:sym typeface="Symbol" pitchFamily="18" charset="2"/>
                </a:rPr>
                <a:t>en</a:t>
              </a:r>
              <a:r>
                <a:rPr lang="en-GB" sz="2000" u="sng" dirty="0">
                  <a:solidFill>
                    <a:srgbClr val="000066"/>
                  </a:solidFill>
                  <a:latin typeface="Arial" charset="0"/>
                  <a:sym typeface="Symbol" pitchFamily="18" charset="2"/>
                </a:rPr>
                <a:t> </a:t>
              </a:r>
              <a:r>
                <a:rPr lang="en-GB" sz="2000" u="sng" dirty="0" err="1">
                  <a:solidFill>
                    <a:srgbClr val="000066"/>
                  </a:solidFill>
                  <a:latin typeface="Arial" charset="0"/>
                  <a:sym typeface="Symbol" pitchFamily="18" charset="2"/>
                </a:rPr>
                <a:t>todas</a:t>
              </a:r>
              <a:r>
                <a:rPr lang="en-GB" sz="2000" u="sng" dirty="0">
                  <a:solidFill>
                    <a:srgbClr val="000066"/>
                  </a:solidFill>
                  <a:latin typeface="Arial" charset="0"/>
                  <a:sym typeface="Symbol" pitchFamily="18" charset="2"/>
                </a:rPr>
                <a:t> las </a:t>
              </a:r>
              <a:r>
                <a:rPr lang="en-GB" sz="2000" u="sng" dirty="0" err="1">
                  <a:solidFill>
                    <a:srgbClr val="000066"/>
                  </a:solidFill>
                  <a:latin typeface="Arial" charset="0"/>
                  <a:sym typeface="Symbol" pitchFamily="18" charset="2"/>
                </a:rPr>
                <a:t>mordeduras</a:t>
              </a:r>
              <a:r>
                <a:rPr lang="en-GB" sz="2000" u="sng" dirty="0">
                  <a:solidFill>
                    <a:srgbClr val="000066"/>
                  </a:solidFill>
                  <a:latin typeface="Arial" charset="0"/>
                  <a:sym typeface="Symbol" pitchFamily="18" charset="2"/>
                </a:rPr>
                <a:t> de </a:t>
              </a:r>
              <a:r>
                <a:rPr lang="en-GB" sz="2000" u="sng" dirty="0" err="1">
                  <a:solidFill>
                    <a:srgbClr val="000066"/>
                  </a:solidFill>
                  <a:latin typeface="Arial" charset="0"/>
                  <a:sym typeface="Symbol" pitchFamily="18" charset="2"/>
                </a:rPr>
                <a:t>serpiente</a:t>
              </a:r>
              <a:r>
                <a:rPr lang="en-GB" sz="2000" u="sng" dirty="0">
                  <a:solidFill>
                    <a:srgbClr val="000066"/>
                  </a:solidFill>
                  <a:latin typeface="Arial" charset="0"/>
                  <a:sym typeface="Symbol" pitchFamily="18" charset="2"/>
                </a:rPr>
                <a:t> !!!!!</a:t>
              </a:r>
            </a:p>
            <a:p>
              <a:pPr marL="174625" algn="just" eaLnBrk="1" hangingPunct="1">
                <a:lnSpc>
                  <a:spcPct val="140000"/>
                </a:lnSpc>
                <a:spcBef>
                  <a:spcPts val="500"/>
                </a:spcBef>
                <a:buClr>
                  <a:srgbClr val="000066"/>
                </a:buClr>
                <a:buSzPct val="100000"/>
                <a:buFontTx/>
                <a:buChar char="•"/>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sz="2000" dirty="0">
                <a:solidFill>
                  <a:srgbClr val="000066"/>
                </a:solidFill>
                <a:latin typeface="Arial" charset="0"/>
                <a:sym typeface="Symbol" pitchFamily="18" charset="2"/>
              </a:endParaRPr>
            </a:p>
          </p:txBody>
        </p:sp>
      </p:grpSp>
      <p:pic>
        <p:nvPicPr>
          <p:cNvPr id="228386" name="Picture 34" descr="Resultado de imagen de SNAKE VENOM ANTISERUM BULL BIO bulgaria"/>
          <p:cNvPicPr>
            <a:picLocks noChangeAspect="1" noChangeArrowheads="1"/>
          </p:cNvPicPr>
          <p:nvPr/>
        </p:nvPicPr>
        <p:blipFill>
          <a:blip r:embed="rId5" cstate="print"/>
          <a:srcRect/>
          <a:stretch>
            <a:fillRect/>
          </a:stretch>
        </p:blipFill>
        <p:spPr bwMode="auto">
          <a:xfrm>
            <a:off x="7223786" y="1484784"/>
            <a:ext cx="1920214" cy="1440161"/>
          </a:xfrm>
          <a:prstGeom prst="rect">
            <a:avLst/>
          </a:prstGeom>
          <a:noFill/>
        </p:spPr>
      </p:pic>
    </p:spTree>
    <p:extLst>
      <p:ext uri="{BB962C8B-B14F-4D97-AF65-F5344CB8AC3E}">
        <p14:creationId xmlns="" xmlns:p14="http://schemas.microsoft.com/office/powerpoint/2010/main" val="7486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83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Line 2"/>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graphicFrame>
        <p:nvGraphicFramePr>
          <p:cNvPr id="656388" name="Group 4"/>
          <p:cNvGraphicFramePr>
            <a:graphicFrameLocks noGrp="1"/>
          </p:cNvGraphicFramePr>
          <p:nvPr/>
        </p:nvGraphicFramePr>
        <p:xfrm>
          <a:off x="609600" y="4213225"/>
          <a:ext cx="7924800" cy="2173288"/>
        </p:xfrm>
        <a:graphic>
          <a:graphicData uri="http://schemas.openxmlformats.org/drawingml/2006/table">
            <a:tbl>
              <a:tblPr/>
              <a:tblGrid>
                <a:gridCol w="3962400"/>
                <a:gridCol w="3962400"/>
              </a:tblGrid>
              <a:tr h="511175">
                <a:tc>
                  <a:txBody>
                    <a:bodyPr/>
                    <a:lstStyle/>
                    <a:p>
                      <a:pPr marL="0" marR="0" lvl="0" indent="0" algn="ctr" defTabSz="449263" rtl="0" eaLnBrk="1" fontAlgn="base" latinLnBrk="0" hangingPunct="1">
                        <a:lnSpc>
                          <a:spcPct val="70000"/>
                        </a:lnSpc>
                        <a:spcBef>
                          <a:spcPts val="800"/>
                        </a:spcBef>
                        <a:spcAft>
                          <a:spcPct val="0"/>
                        </a:spcAft>
                        <a:buClr>
                          <a:srgbClr val="000000"/>
                        </a:buClr>
                        <a:buSzPct val="100000"/>
                        <a:buFont typeface="Times New Roman" charset="0"/>
                        <a:buNone/>
                        <a:tabLst/>
                      </a:pPr>
                      <a:r>
                        <a:rPr kumimoji="0" lang="es-ES" sz="2000" b="1" i="0" u="none" strike="noStrike" cap="none" normalizeH="0" baseline="0" smtClean="0">
                          <a:ln>
                            <a:noFill/>
                          </a:ln>
                          <a:solidFill>
                            <a:srgbClr val="000066"/>
                          </a:solidFill>
                          <a:effectLst/>
                          <a:latin typeface="Arial" charset="0"/>
                          <a:cs typeface="Lucida Sans Unicode" pitchFamily="34" charset="0"/>
                        </a:rPr>
                        <a:t>GRADO II</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FFB9"/>
                    </a:solidFill>
                  </a:tcPr>
                </a:tc>
                <a:tc>
                  <a:txBody>
                    <a:bodyPr/>
                    <a:lstStyle/>
                    <a:p>
                      <a:pPr marL="0" marR="0" lvl="0" indent="0" algn="ctr" defTabSz="449263" rtl="0" eaLnBrk="1" fontAlgn="base" latinLnBrk="0" hangingPunct="1">
                        <a:lnSpc>
                          <a:spcPct val="70000"/>
                        </a:lnSpc>
                        <a:spcBef>
                          <a:spcPts val="800"/>
                        </a:spcBef>
                        <a:spcAft>
                          <a:spcPct val="0"/>
                        </a:spcAft>
                        <a:buClr>
                          <a:srgbClr val="000000"/>
                        </a:buClr>
                        <a:buSzPct val="100000"/>
                        <a:buFont typeface="Times New Roman" charset="0"/>
                        <a:buNone/>
                        <a:tabLst/>
                      </a:pPr>
                      <a:r>
                        <a:rPr kumimoji="0" lang="es-ES" sz="2000" b="1" i="0" u="none" strike="noStrike" cap="none" normalizeH="0" baseline="0" smtClean="0">
                          <a:ln>
                            <a:noFill/>
                          </a:ln>
                          <a:solidFill>
                            <a:srgbClr val="000066"/>
                          </a:solidFill>
                          <a:effectLst/>
                          <a:latin typeface="Arial" charset="0"/>
                          <a:cs typeface="Lucida Sans Unicode" pitchFamily="34" charset="0"/>
                        </a:rPr>
                        <a:t>GRADO III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FFB9"/>
                    </a:solidFill>
                  </a:tcPr>
                </a:tc>
              </a:tr>
              <a:tr h="1662113">
                <a:tc>
                  <a:txBody>
                    <a:bodyPr/>
                    <a:lstStyle/>
                    <a:p>
                      <a:pPr marL="0" marR="0" lvl="0" indent="0" algn="ctr" defTabSz="449263" rtl="0" eaLnBrk="1" fontAlgn="base" latinLnBrk="0" hangingPunct="1">
                        <a:lnSpc>
                          <a:spcPct val="70000"/>
                        </a:lnSpc>
                        <a:spcBef>
                          <a:spcPts val="800"/>
                        </a:spcBef>
                        <a:spcAft>
                          <a:spcPct val="0"/>
                        </a:spcAft>
                        <a:buClr>
                          <a:srgbClr val="000000"/>
                        </a:buClr>
                        <a:buSzPct val="100000"/>
                        <a:buFont typeface="Times New Roman" charset="0"/>
                        <a:buNone/>
                        <a:tabLst/>
                      </a:pPr>
                      <a:r>
                        <a:rPr kumimoji="0" lang="es-ES" sz="2000" b="0" i="0" u="none" strike="noStrike" cap="none" normalizeH="0" baseline="0" smtClean="0">
                          <a:ln>
                            <a:noFill/>
                          </a:ln>
                          <a:solidFill>
                            <a:srgbClr val="000066"/>
                          </a:solidFill>
                          <a:effectLst/>
                          <a:latin typeface="Arial" charset="0"/>
                          <a:cs typeface="Lucida Sans Unicode" pitchFamily="34" charset="0"/>
                        </a:rPr>
                        <a:t> reacción local intensa</a:t>
                      </a:r>
                    </a:p>
                    <a:p>
                      <a:pPr marL="0" marR="0" lvl="0" indent="0" algn="ctr" defTabSz="449263" rtl="0" eaLnBrk="1" fontAlgn="base" latinLnBrk="0" hangingPunct="1">
                        <a:lnSpc>
                          <a:spcPct val="70000"/>
                        </a:lnSpc>
                        <a:spcBef>
                          <a:spcPts val="800"/>
                        </a:spcBef>
                        <a:spcAft>
                          <a:spcPct val="0"/>
                        </a:spcAft>
                        <a:buClr>
                          <a:srgbClr val="000000"/>
                        </a:buClr>
                        <a:buSzPct val="100000"/>
                        <a:buFont typeface="Times New Roman" charset="0"/>
                        <a:buNone/>
                        <a:tabLst/>
                      </a:pPr>
                      <a:r>
                        <a:rPr kumimoji="0" lang="es-ES" sz="2000" b="0" i="0" u="none" strike="noStrike" cap="none" normalizeH="0" baseline="0" smtClean="0">
                          <a:ln>
                            <a:noFill/>
                          </a:ln>
                          <a:solidFill>
                            <a:srgbClr val="000066"/>
                          </a:solidFill>
                          <a:effectLst/>
                          <a:latin typeface="Arial" charset="0"/>
                          <a:cs typeface="Lucida Sans Unicode" pitchFamily="34" charset="0"/>
                        </a:rPr>
                        <a:t> + </a:t>
                      </a:r>
                    </a:p>
                    <a:p>
                      <a:pPr marL="0" marR="0" lvl="0" indent="0" algn="ctr" defTabSz="449263" rtl="0" eaLnBrk="1" fontAlgn="base" latinLnBrk="0" hangingPunct="1">
                        <a:lnSpc>
                          <a:spcPct val="70000"/>
                        </a:lnSpc>
                        <a:spcBef>
                          <a:spcPts val="800"/>
                        </a:spcBef>
                        <a:spcAft>
                          <a:spcPct val="0"/>
                        </a:spcAft>
                        <a:buClr>
                          <a:srgbClr val="000000"/>
                        </a:buClr>
                        <a:buSzPct val="100000"/>
                        <a:buFont typeface="Times New Roman" charset="0"/>
                        <a:buNone/>
                        <a:tabLst/>
                      </a:pPr>
                      <a:r>
                        <a:rPr kumimoji="0" lang="es-ES" sz="2000" b="0" i="0" u="none" strike="noStrike" cap="none" normalizeH="0" baseline="0" smtClean="0">
                          <a:ln>
                            <a:noFill/>
                          </a:ln>
                          <a:solidFill>
                            <a:srgbClr val="000066"/>
                          </a:solidFill>
                          <a:effectLst/>
                          <a:latin typeface="Arial" charset="0"/>
                          <a:cs typeface="Lucida Sans Unicode" pitchFamily="34" charset="0"/>
                        </a:rPr>
                        <a:t>síntomas generales leves</a:t>
                      </a:r>
                    </a:p>
                    <a:p>
                      <a:pPr marL="0" marR="0" lvl="0" indent="0" algn="ctr" defTabSz="449263" rtl="0" eaLnBrk="1" fontAlgn="base" latinLnBrk="0" hangingPunct="1">
                        <a:lnSpc>
                          <a:spcPct val="70000"/>
                        </a:lnSpc>
                        <a:spcBef>
                          <a:spcPts val="800"/>
                        </a:spcBef>
                        <a:spcAft>
                          <a:spcPct val="0"/>
                        </a:spcAft>
                        <a:buClr>
                          <a:srgbClr val="000000"/>
                        </a:buClr>
                        <a:buSzPct val="100000"/>
                        <a:buFont typeface="Times New Roman" charset="0"/>
                        <a:buNone/>
                        <a:tabLst/>
                      </a:pPr>
                      <a:endParaRPr kumimoji="0" lang="es-ES" sz="2000" b="0" i="0" u="none" strike="noStrike" cap="none" normalizeH="0" baseline="0" smtClean="0">
                        <a:ln>
                          <a:noFill/>
                        </a:ln>
                        <a:solidFill>
                          <a:srgbClr val="000066"/>
                        </a:solidFill>
                        <a:effectLst/>
                        <a:latin typeface="Arial" charset="0"/>
                        <a:cs typeface="Lucida Sans Unicode" pitchFamily="34" charset="0"/>
                      </a:endParaRPr>
                    </a:p>
                    <a:p>
                      <a:pPr marL="0" marR="0" lvl="0" indent="0" algn="ctr" defTabSz="449263" rtl="0" eaLnBrk="1" fontAlgn="base" latinLnBrk="0" hangingPunct="1">
                        <a:lnSpc>
                          <a:spcPct val="70000"/>
                        </a:lnSpc>
                        <a:spcBef>
                          <a:spcPts val="800"/>
                        </a:spcBef>
                        <a:spcAft>
                          <a:spcPct val="0"/>
                        </a:spcAft>
                        <a:buClr>
                          <a:srgbClr val="000000"/>
                        </a:buClr>
                        <a:buSzPct val="100000"/>
                        <a:buFont typeface="Times New Roman" charset="0"/>
                        <a:buNone/>
                        <a:tabLst/>
                      </a:pPr>
                      <a:r>
                        <a:rPr kumimoji="0" lang="es-ES" sz="2000" b="0" i="0" u="none" strike="noStrike" cap="none" normalizeH="0" baseline="0" smtClean="0">
                          <a:ln>
                            <a:noFill/>
                          </a:ln>
                          <a:solidFill>
                            <a:srgbClr val="000066"/>
                          </a:solidFill>
                          <a:effectLst/>
                          <a:latin typeface="Arial" charset="0"/>
                          <a:cs typeface="Lucida Sans Unicode" pitchFamily="34" charset="0"/>
                        </a:rPr>
                        <a:t> Frecuencia: 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0000"/>
                        </a:lnSpc>
                        <a:spcBef>
                          <a:spcPts val="800"/>
                        </a:spcBef>
                        <a:spcAft>
                          <a:spcPct val="0"/>
                        </a:spcAft>
                        <a:buClr>
                          <a:srgbClr val="000000"/>
                        </a:buClr>
                        <a:buSzPct val="100000"/>
                        <a:buFont typeface="Times New Roman" charset="0"/>
                        <a:buNone/>
                        <a:tabLst/>
                      </a:pPr>
                      <a:r>
                        <a:rPr kumimoji="0" lang="es-ES" sz="2000" b="0" i="0" u="none" strike="noStrike" cap="none" normalizeH="0" baseline="0" smtClean="0">
                          <a:ln>
                            <a:noFill/>
                          </a:ln>
                          <a:solidFill>
                            <a:srgbClr val="000066"/>
                          </a:solidFill>
                          <a:effectLst/>
                          <a:latin typeface="Arial" charset="0"/>
                          <a:cs typeface="Lucida Sans Unicode" pitchFamily="34" charset="0"/>
                        </a:rPr>
                        <a:t> reacción local intensa </a:t>
                      </a:r>
                    </a:p>
                    <a:p>
                      <a:pPr marL="0" marR="0" lvl="0" indent="0" algn="ctr" defTabSz="449263" rtl="0" eaLnBrk="1" fontAlgn="base" latinLnBrk="0" hangingPunct="1">
                        <a:lnSpc>
                          <a:spcPct val="70000"/>
                        </a:lnSpc>
                        <a:spcBef>
                          <a:spcPts val="800"/>
                        </a:spcBef>
                        <a:spcAft>
                          <a:spcPct val="0"/>
                        </a:spcAft>
                        <a:buClr>
                          <a:srgbClr val="000000"/>
                        </a:buClr>
                        <a:buSzPct val="100000"/>
                        <a:buFont typeface="Times New Roman" charset="0"/>
                        <a:buNone/>
                        <a:tabLst/>
                      </a:pPr>
                      <a:r>
                        <a:rPr kumimoji="0" lang="es-ES" sz="2000" b="0" i="0" u="none" strike="noStrike" cap="none" normalizeH="0" baseline="0" smtClean="0">
                          <a:ln>
                            <a:noFill/>
                          </a:ln>
                          <a:solidFill>
                            <a:srgbClr val="000066"/>
                          </a:solidFill>
                          <a:effectLst/>
                          <a:latin typeface="Arial" charset="0"/>
                          <a:cs typeface="Lucida Sans Unicode" pitchFamily="34" charset="0"/>
                        </a:rPr>
                        <a:t>+ </a:t>
                      </a:r>
                    </a:p>
                    <a:p>
                      <a:pPr marL="0" marR="0" lvl="0" indent="0" algn="ctr" defTabSz="449263" rtl="0" eaLnBrk="1" fontAlgn="base" latinLnBrk="0" hangingPunct="1">
                        <a:lnSpc>
                          <a:spcPct val="70000"/>
                        </a:lnSpc>
                        <a:spcBef>
                          <a:spcPts val="800"/>
                        </a:spcBef>
                        <a:spcAft>
                          <a:spcPct val="0"/>
                        </a:spcAft>
                        <a:buClr>
                          <a:srgbClr val="000000"/>
                        </a:buClr>
                        <a:buSzPct val="100000"/>
                        <a:buFont typeface="Times New Roman" charset="0"/>
                        <a:buNone/>
                        <a:tabLst/>
                      </a:pPr>
                      <a:r>
                        <a:rPr kumimoji="0" lang="es-ES" sz="2000" b="0" i="0" u="none" strike="noStrike" cap="none" normalizeH="0" baseline="0" smtClean="0">
                          <a:ln>
                            <a:noFill/>
                          </a:ln>
                          <a:solidFill>
                            <a:srgbClr val="000066"/>
                          </a:solidFill>
                          <a:effectLst/>
                          <a:latin typeface="Arial" charset="0"/>
                          <a:cs typeface="Lucida Sans Unicode" pitchFamily="34" charset="0"/>
                        </a:rPr>
                        <a:t>síntomas de gravedad sistémica</a:t>
                      </a:r>
                    </a:p>
                    <a:p>
                      <a:pPr marL="0" marR="0" lvl="0" indent="0" algn="ctr" defTabSz="449263" rtl="0" eaLnBrk="1" fontAlgn="base" latinLnBrk="0" hangingPunct="1">
                        <a:lnSpc>
                          <a:spcPct val="70000"/>
                        </a:lnSpc>
                        <a:spcBef>
                          <a:spcPts val="800"/>
                        </a:spcBef>
                        <a:spcAft>
                          <a:spcPct val="0"/>
                        </a:spcAft>
                        <a:buClr>
                          <a:srgbClr val="000000"/>
                        </a:buClr>
                        <a:buSzPct val="100000"/>
                        <a:buFont typeface="Times New Roman" charset="0"/>
                        <a:buNone/>
                        <a:tabLst/>
                      </a:pPr>
                      <a:endParaRPr kumimoji="0" lang="es-ES" sz="2000" b="0" i="0" u="none" strike="noStrike" cap="none" normalizeH="0" baseline="0" smtClean="0">
                        <a:ln>
                          <a:noFill/>
                        </a:ln>
                        <a:solidFill>
                          <a:srgbClr val="000066"/>
                        </a:solidFill>
                        <a:effectLst/>
                        <a:latin typeface="Arial" charset="0"/>
                        <a:cs typeface="Lucida Sans Unicode" pitchFamily="34" charset="0"/>
                      </a:endParaRPr>
                    </a:p>
                    <a:p>
                      <a:pPr marL="0" marR="0" lvl="0" indent="0" algn="ctr" defTabSz="449263" rtl="0" eaLnBrk="1" fontAlgn="base" latinLnBrk="0" hangingPunct="1">
                        <a:lnSpc>
                          <a:spcPct val="70000"/>
                        </a:lnSpc>
                        <a:spcBef>
                          <a:spcPts val="800"/>
                        </a:spcBef>
                        <a:spcAft>
                          <a:spcPct val="0"/>
                        </a:spcAft>
                        <a:buClr>
                          <a:srgbClr val="000000"/>
                        </a:buClr>
                        <a:buSzPct val="100000"/>
                        <a:buFont typeface="Times New Roman" charset="0"/>
                        <a:buNone/>
                        <a:tabLst/>
                      </a:pPr>
                      <a:r>
                        <a:rPr kumimoji="0" lang="es-ES" sz="2000" b="0" i="0" u="none" strike="noStrike" cap="none" normalizeH="0" baseline="0" smtClean="0">
                          <a:ln>
                            <a:noFill/>
                          </a:ln>
                          <a:solidFill>
                            <a:srgbClr val="000066"/>
                          </a:solidFill>
                          <a:effectLst/>
                          <a:latin typeface="Arial" charset="0"/>
                          <a:cs typeface="Lucida Sans Unicode" pitchFamily="34" charset="0"/>
                        </a:rPr>
                        <a:t>Frecuencia: 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67599" name="Group 15"/>
          <p:cNvGrpSpPr>
            <a:grpSpLocks/>
          </p:cNvGrpSpPr>
          <p:nvPr/>
        </p:nvGrpSpPr>
        <p:grpSpPr bwMode="auto">
          <a:xfrm>
            <a:off x="220663" y="836613"/>
            <a:ext cx="8599487" cy="2938462"/>
            <a:chOff x="96" y="2132"/>
            <a:chExt cx="5417" cy="1851"/>
          </a:xfrm>
        </p:grpSpPr>
        <p:sp>
          <p:nvSpPr>
            <p:cNvPr id="67600" name="Text Box 16"/>
            <p:cNvSpPr txBox="1">
              <a:spLocks noChangeArrowheads="1"/>
            </p:cNvSpPr>
            <p:nvPr/>
          </p:nvSpPr>
          <p:spPr bwMode="auto">
            <a:xfrm>
              <a:off x="339" y="2132"/>
              <a:ext cx="5172" cy="300"/>
            </a:xfrm>
            <a:prstGeom prst="rect">
              <a:avLst/>
            </a:prstGeom>
            <a:noFill/>
            <a:ln w="9525">
              <a:noFill/>
              <a:miter lim="800000"/>
              <a:headEnd/>
              <a:tailEnd/>
            </a:ln>
          </p:spPr>
          <p:txBody>
            <a:bodyPr>
              <a:spAutoFit/>
            </a:bodyPr>
            <a:lstStyle/>
            <a:p>
              <a:pPr algn="just" eaLnBrk="1" hangingPunct="1">
                <a:lnSpc>
                  <a:spcPct val="140000"/>
                </a:lnSpc>
                <a:spcBef>
                  <a:spcPct val="20000"/>
                </a:spcBef>
                <a:spcAft>
                  <a:spcPct val="20000"/>
                </a:spcAft>
                <a:buFont typeface="Wingdings 2" pitchFamily="18" charset="2"/>
                <a:buChar char="P"/>
              </a:pPr>
              <a:r>
                <a:rPr lang="es-ES" sz="1800" b="1">
                  <a:solidFill>
                    <a:srgbClr val="000066"/>
                  </a:solidFill>
                  <a:latin typeface="Arial" charset="0"/>
                </a:rPr>
                <a:t>Criterios de uso</a:t>
              </a:r>
              <a:r>
                <a:rPr lang="es-ES" sz="1800">
                  <a:solidFill>
                    <a:srgbClr val="000066"/>
                  </a:solidFill>
                  <a:latin typeface="Arial" charset="0"/>
                </a:rPr>
                <a:t>: </a:t>
              </a:r>
            </a:p>
          </p:txBody>
        </p:sp>
        <p:sp>
          <p:nvSpPr>
            <p:cNvPr id="67601" name="Text Box 17"/>
            <p:cNvSpPr txBox="1">
              <a:spLocks noChangeArrowheads="1"/>
            </p:cNvSpPr>
            <p:nvPr/>
          </p:nvSpPr>
          <p:spPr bwMode="auto">
            <a:xfrm>
              <a:off x="96" y="2544"/>
              <a:ext cx="5417" cy="1439"/>
            </a:xfrm>
            <a:prstGeom prst="rect">
              <a:avLst/>
            </a:prstGeom>
            <a:noFill/>
            <a:ln w="9525">
              <a:noFill/>
              <a:miter lim="800000"/>
              <a:headEnd/>
              <a:tailEnd/>
            </a:ln>
          </p:spPr>
          <p:txBody>
            <a:bodyPr lIns="90000" tIns="46800" rIns="90000" bIns="46800">
              <a:spAutoFit/>
            </a:bodyPr>
            <a:lstStyle/>
            <a:p>
              <a:pPr marL="631825" indent="-457200" algn="just" eaLnBrk="1" hangingPunct="1">
                <a:lnSpc>
                  <a:spcPct val="140000"/>
                </a:lnSpc>
                <a:spcBef>
                  <a:spcPts val="450"/>
                </a:spcBef>
                <a:buClr>
                  <a:srgbClr val="000066"/>
                </a:buClr>
                <a:buSzPct val="100000"/>
                <a:buFontTx/>
                <a:buAutoNum type="alphaUcParenR"/>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a:solidFill>
                    <a:srgbClr val="000066"/>
                  </a:solidFill>
                  <a:latin typeface="Arial" charset="0"/>
                  <a:sym typeface="Symbol" pitchFamily="18" charset="2"/>
                </a:rPr>
                <a:t>Mordedura por </a:t>
              </a:r>
              <a:r>
                <a:rPr lang="en-GB" sz="2000" b="1">
                  <a:solidFill>
                    <a:srgbClr val="000066"/>
                  </a:solidFill>
                  <a:latin typeface="Arial" charset="0"/>
                  <a:sym typeface="Symbol" pitchFamily="18" charset="2"/>
                </a:rPr>
                <a:t>especie confirmada</a:t>
              </a:r>
              <a:r>
                <a:rPr lang="en-GB" sz="2000">
                  <a:solidFill>
                    <a:srgbClr val="000066"/>
                  </a:solidFill>
                  <a:latin typeface="Arial" charset="0"/>
                  <a:sym typeface="Symbol" pitchFamily="18" charset="2"/>
                </a:rPr>
                <a:t> que provoque una respuesta clínica GRADO II rápidamente evolutiva o GRADO III</a:t>
              </a:r>
            </a:p>
            <a:p>
              <a:pPr marL="631825" indent="-457200" algn="just" eaLnBrk="1" hangingPunct="1">
                <a:lnSpc>
                  <a:spcPct val="140000"/>
                </a:lnSpc>
                <a:spcBef>
                  <a:spcPts val="450"/>
                </a:spcBef>
                <a:buClr>
                  <a:srgbClr val="000066"/>
                </a:buClr>
                <a:buSzPct val="100000"/>
                <a:buFontTx/>
                <a:buAutoNum type="alphaUcParenR"/>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a:solidFill>
                    <a:srgbClr val="000066"/>
                  </a:solidFill>
                  <a:latin typeface="Arial" charset="0"/>
                  <a:sym typeface="Symbol" pitchFamily="18" charset="2"/>
                </a:rPr>
                <a:t>Mordedura por </a:t>
              </a:r>
              <a:r>
                <a:rPr lang="en-GB" sz="2000" b="1">
                  <a:solidFill>
                    <a:srgbClr val="000066"/>
                  </a:solidFill>
                  <a:latin typeface="Arial" charset="0"/>
                  <a:sym typeface="Symbol" pitchFamily="18" charset="2"/>
                </a:rPr>
                <a:t>especie no reconocida o por especies sin indicacion específica de dicho antídoto</a:t>
              </a:r>
              <a:r>
                <a:rPr lang="en-GB" sz="2000">
                  <a:solidFill>
                    <a:srgbClr val="000066"/>
                  </a:solidFill>
                  <a:latin typeface="Arial" charset="0"/>
                  <a:sym typeface="Symbol" pitchFamily="18" charset="2"/>
                </a:rPr>
                <a:t> que provoque una respuesta GRADO III </a:t>
              </a:r>
            </a:p>
          </p:txBody>
        </p:sp>
      </p:grpSp>
      <p:sp>
        <p:nvSpPr>
          <p:cNvPr id="8" name="Text Box 4"/>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a:solidFill>
                  <a:srgbClr val="008000"/>
                </a:solidFill>
                <a:latin typeface="Arial" charset="0"/>
                <a:sym typeface="Symbol" pitchFamily="18" charset="2"/>
              </a:rPr>
              <a:t>Suero</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antiofídico</a:t>
            </a:r>
            <a:endParaRPr lang="en-GB" b="1" i="1" dirty="0">
              <a:solidFill>
                <a:srgbClr val="008000"/>
              </a:solidFill>
              <a:latin typeface="Arial" charset="0"/>
            </a:endParaRPr>
          </a:p>
        </p:txBody>
      </p:sp>
    </p:spTree>
    <p:extLst>
      <p:ext uri="{BB962C8B-B14F-4D97-AF65-F5344CB8AC3E}">
        <p14:creationId xmlns="" xmlns:p14="http://schemas.microsoft.com/office/powerpoint/2010/main" val="3166478333"/>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Resultado de imagen de bote conserva y botulismo"/>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0200" y="1052736"/>
            <a:ext cx="7912240" cy="48245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326775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3"/>
          <p:cNvSpPr txBox="1">
            <a:spLocks noChangeArrowheads="1"/>
          </p:cNvSpPr>
          <p:nvPr/>
        </p:nvSpPr>
        <p:spPr bwMode="auto">
          <a:xfrm>
            <a:off x="2123728" y="1163234"/>
            <a:ext cx="37084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s-ES" altLang="es-ES" sz="2000" dirty="0">
                <a:solidFill>
                  <a:srgbClr val="000066"/>
                </a:solidFill>
                <a:sym typeface="Wingdings 2" pitchFamily="18" charset="2"/>
              </a:rPr>
              <a:t> </a:t>
            </a:r>
            <a:r>
              <a:rPr lang="es-ES" altLang="es-ES" sz="2000" dirty="0">
                <a:solidFill>
                  <a:srgbClr val="000066"/>
                </a:solidFill>
              </a:rPr>
              <a:t>Tóxico: t</a:t>
            </a:r>
            <a:r>
              <a:rPr lang="es-ES" altLang="es-ES" sz="2000" dirty="0" smtClean="0">
                <a:solidFill>
                  <a:srgbClr val="000066"/>
                </a:solidFill>
              </a:rPr>
              <a:t>oxina </a:t>
            </a:r>
            <a:r>
              <a:rPr lang="es-ES" altLang="es-ES" sz="2000" dirty="0">
                <a:solidFill>
                  <a:srgbClr val="000066"/>
                </a:solidFill>
              </a:rPr>
              <a:t>botulínica</a:t>
            </a:r>
          </a:p>
        </p:txBody>
      </p:sp>
      <p:sp>
        <p:nvSpPr>
          <p:cNvPr id="25605" name="Text Box 4"/>
          <p:cNvSpPr txBox="1">
            <a:spLocks noChangeArrowheads="1"/>
          </p:cNvSpPr>
          <p:nvPr/>
        </p:nvSpPr>
        <p:spPr bwMode="auto">
          <a:xfrm>
            <a:off x="195263" y="3338989"/>
            <a:ext cx="452075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eaLnBrk="1" hangingPunct="1">
              <a:lnSpc>
                <a:spcPct val="140000"/>
              </a:lnSpc>
              <a:buFont typeface="Wingdings 2" pitchFamily="18" charset="2"/>
              <a:buChar char="P"/>
            </a:pPr>
            <a:r>
              <a:rPr lang="es-ES" altLang="es-ES" sz="2000" dirty="0">
                <a:solidFill>
                  <a:srgbClr val="000066"/>
                </a:solidFill>
              </a:rPr>
              <a:t>Mecanismo acción: </a:t>
            </a:r>
            <a:r>
              <a:rPr lang="es-ES" altLang="es-ES" sz="2000" b="0" dirty="0" err="1">
                <a:solidFill>
                  <a:srgbClr val="000066"/>
                </a:solidFill>
              </a:rPr>
              <a:t>Igs</a:t>
            </a:r>
            <a:r>
              <a:rPr lang="es-ES" altLang="es-ES" sz="2000" b="0" dirty="0">
                <a:solidFill>
                  <a:srgbClr val="000066"/>
                </a:solidFill>
              </a:rPr>
              <a:t> específicas neutralizantes de la toxina botulínica.</a:t>
            </a:r>
          </a:p>
        </p:txBody>
      </p:sp>
      <p:pic>
        <p:nvPicPr>
          <p:cNvPr id="25608" name="Picture 9" descr="MECANISMO BOTOX"/>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24412" y="3700462"/>
            <a:ext cx="3862388" cy="305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5602" name="Object 17"/>
          <p:cNvGraphicFramePr>
            <a:graphicFrameLocks noChangeAspect="1"/>
          </p:cNvGraphicFramePr>
          <p:nvPr>
            <p:extLst>
              <p:ext uri="{D42A27DB-BD31-4B8C-83A1-F6EECF244321}">
                <p14:modId xmlns="" xmlns:p14="http://schemas.microsoft.com/office/powerpoint/2010/main" val="3534458220"/>
              </p:ext>
            </p:extLst>
          </p:nvPr>
        </p:nvGraphicFramePr>
        <p:xfrm>
          <a:off x="511101" y="1132864"/>
          <a:ext cx="1473200" cy="1871662"/>
        </p:xfrm>
        <a:graphic>
          <a:graphicData uri="http://schemas.openxmlformats.org/presentationml/2006/ole">
            <p:oleObj spid="_x0000_s230432" name="Imagen de mapa de bits" r:id="rId5" imgW="1638529" imgH="2962689" progId="PBrush">
              <p:embed/>
            </p:oleObj>
          </a:graphicData>
        </a:graphic>
      </p:graphicFrame>
      <p:sp>
        <p:nvSpPr>
          <p:cNvPr id="18" name="Line 4"/>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19" name="Text Box 5"/>
          <p:cNvSpPr txBox="1">
            <a:spLocks noChangeArrowheads="1"/>
          </p:cNvSpPr>
          <p:nvPr/>
        </p:nvSpPr>
        <p:spPr bwMode="auto">
          <a:xfrm>
            <a:off x="382588" y="304800"/>
            <a:ext cx="8304212" cy="463846"/>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smtClean="0">
                <a:solidFill>
                  <a:srgbClr val="008000"/>
                </a:solidFill>
                <a:latin typeface="Arial" charset="0"/>
                <a:sym typeface="Symbol" pitchFamily="18" charset="2"/>
              </a:rPr>
              <a:t>Suero</a:t>
            </a:r>
            <a:r>
              <a:rPr lang="en-GB" b="1" i="1" dirty="0" smtClean="0">
                <a:solidFill>
                  <a:srgbClr val="008000"/>
                </a:solidFill>
                <a:latin typeface="Arial" charset="0"/>
                <a:sym typeface="Symbol" pitchFamily="18" charset="2"/>
              </a:rPr>
              <a:t> </a:t>
            </a:r>
            <a:r>
              <a:rPr lang="en-GB" b="1" i="1" dirty="0" err="1" smtClean="0">
                <a:solidFill>
                  <a:srgbClr val="008000"/>
                </a:solidFill>
                <a:latin typeface="Arial" charset="0"/>
                <a:sym typeface="Symbol" pitchFamily="18" charset="2"/>
              </a:rPr>
              <a:t>antibotulínico</a:t>
            </a:r>
            <a:endParaRPr lang="en-GB" b="1" i="1" dirty="0">
              <a:solidFill>
                <a:srgbClr val="008000"/>
              </a:solidFill>
              <a:latin typeface="Arial" charset="0"/>
            </a:endParaRPr>
          </a:p>
        </p:txBody>
      </p:sp>
      <p:sp>
        <p:nvSpPr>
          <p:cNvPr id="2" name="1 Rectángulo"/>
          <p:cNvSpPr/>
          <p:nvPr/>
        </p:nvSpPr>
        <p:spPr>
          <a:xfrm>
            <a:off x="2263900" y="1668843"/>
            <a:ext cx="6700588" cy="1785104"/>
          </a:xfrm>
          <a:prstGeom prst="rect">
            <a:avLst/>
          </a:prstGeom>
        </p:spPr>
        <p:txBody>
          <a:bodyPr wrap="square">
            <a:spAutoFit/>
          </a:bodyPr>
          <a:lstStyle/>
          <a:p>
            <a:pPr marL="342900" indent="-342900" algn="l" eaLnBrk="1" hangingPunct="1">
              <a:lnSpc>
                <a:spcPct val="110000"/>
              </a:lnSpc>
              <a:buFont typeface="Wingdings 2"/>
              <a:buChar char="P"/>
            </a:pPr>
            <a:r>
              <a:rPr lang="es-ES" altLang="es-ES" sz="2000" b="1" dirty="0">
                <a:solidFill>
                  <a:srgbClr val="000066"/>
                </a:solidFill>
                <a:latin typeface="Arial" panose="020B0604020202020204" pitchFamily="34" charset="0"/>
                <a:cs typeface="Arial" panose="020B0604020202020204" pitchFamily="34" charset="0"/>
              </a:rPr>
              <a:t>Presentación: </a:t>
            </a:r>
            <a:r>
              <a:rPr lang="es-ES" altLang="es-ES" sz="2000" dirty="0" err="1">
                <a:solidFill>
                  <a:srgbClr val="000066"/>
                </a:solidFill>
                <a:latin typeface="Arial" panose="020B0604020202020204" pitchFamily="34" charset="0"/>
                <a:cs typeface="Arial" panose="020B0604020202020204" pitchFamily="34" charset="0"/>
              </a:rPr>
              <a:t>Botulismus</a:t>
            </a:r>
            <a:r>
              <a:rPr lang="es-ES" altLang="es-ES" sz="2000" dirty="0">
                <a:solidFill>
                  <a:srgbClr val="000066"/>
                </a:solidFill>
                <a:latin typeface="Arial" panose="020B0604020202020204" pitchFamily="34" charset="0"/>
                <a:cs typeface="Arial" panose="020B0604020202020204" pitchFamily="34" charset="0"/>
              </a:rPr>
              <a:t> </a:t>
            </a:r>
            <a:r>
              <a:rPr lang="es-ES" altLang="es-ES" sz="2000" dirty="0" err="1">
                <a:solidFill>
                  <a:srgbClr val="000066"/>
                </a:solidFill>
                <a:latin typeface="Arial" panose="020B0604020202020204" pitchFamily="34" charset="0"/>
                <a:cs typeface="Arial" panose="020B0604020202020204" pitchFamily="34" charset="0"/>
              </a:rPr>
              <a:t>Antitoxin</a:t>
            </a:r>
            <a:r>
              <a:rPr lang="es-ES" altLang="es-ES" sz="2000" dirty="0">
                <a:solidFill>
                  <a:srgbClr val="000066"/>
                </a:solidFill>
                <a:latin typeface="Arial" panose="020B0604020202020204" pitchFamily="34" charset="0"/>
                <a:cs typeface="Arial" panose="020B0604020202020204" pitchFamily="34" charset="0"/>
              </a:rPr>
              <a:t> viales de 250 mL (</a:t>
            </a:r>
            <a:r>
              <a:rPr lang="es-ES" altLang="es-ES" sz="2000" dirty="0" smtClean="0">
                <a:solidFill>
                  <a:srgbClr val="000066"/>
                </a:solidFill>
                <a:latin typeface="Arial" panose="020B0604020202020204" pitchFamily="34" charset="0"/>
                <a:cs typeface="Arial" panose="020B0604020202020204" pitchFamily="34" charset="0"/>
              </a:rPr>
              <a:t>nevera). Cada </a:t>
            </a:r>
            <a:r>
              <a:rPr lang="es-ES" altLang="es-ES" sz="2000" dirty="0">
                <a:solidFill>
                  <a:srgbClr val="000066"/>
                </a:solidFill>
                <a:latin typeface="Arial" panose="020B0604020202020204" pitchFamily="34" charset="0"/>
                <a:cs typeface="Arial" panose="020B0604020202020204" pitchFamily="34" charset="0"/>
              </a:rPr>
              <a:t>mL de </a:t>
            </a:r>
            <a:r>
              <a:rPr lang="es-ES" altLang="es-ES" sz="2000" dirty="0" err="1">
                <a:solidFill>
                  <a:srgbClr val="000066"/>
                </a:solidFill>
                <a:latin typeface="Arial" panose="020B0604020202020204" pitchFamily="34" charset="0"/>
                <a:cs typeface="Arial" panose="020B0604020202020204" pitchFamily="34" charset="0"/>
              </a:rPr>
              <a:t>proteina</a:t>
            </a:r>
            <a:r>
              <a:rPr lang="es-ES" altLang="es-ES" sz="2000" dirty="0">
                <a:solidFill>
                  <a:srgbClr val="000066"/>
                </a:solidFill>
                <a:latin typeface="Arial" panose="020B0604020202020204" pitchFamily="34" charset="0"/>
                <a:cs typeface="Arial" panose="020B0604020202020204" pitchFamily="34" charset="0"/>
              </a:rPr>
              <a:t> equina contiene: </a:t>
            </a:r>
          </a:p>
          <a:p>
            <a:pPr lvl="4" algn="l" eaLnBrk="1" hangingPunct="1">
              <a:lnSpc>
                <a:spcPct val="110000"/>
              </a:lnSpc>
              <a:buFont typeface="Wingdings 2" pitchFamily="18" charset="2"/>
              <a:buNone/>
            </a:pPr>
            <a:r>
              <a:rPr lang="es-ES" altLang="es-ES" sz="2000" dirty="0">
                <a:solidFill>
                  <a:srgbClr val="000066"/>
                </a:solidFill>
                <a:latin typeface="Arial" panose="020B0604020202020204" pitchFamily="34" charset="0"/>
                <a:cs typeface="Arial" panose="020B0604020202020204" pitchFamily="34" charset="0"/>
                <a:sym typeface="Symbol" pitchFamily="18" charset="2"/>
              </a:rPr>
              <a:t>          750 UI antitoxina A</a:t>
            </a:r>
          </a:p>
          <a:p>
            <a:pPr lvl="4" algn="l" eaLnBrk="1" hangingPunct="1">
              <a:lnSpc>
                <a:spcPct val="110000"/>
              </a:lnSpc>
              <a:buFont typeface="Wingdings 2" pitchFamily="18" charset="2"/>
              <a:buNone/>
            </a:pPr>
            <a:r>
              <a:rPr lang="es-ES" altLang="es-ES" sz="2000" dirty="0">
                <a:solidFill>
                  <a:srgbClr val="000066"/>
                </a:solidFill>
                <a:latin typeface="Arial" panose="020B0604020202020204" pitchFamily="34" charset="0"/>
                <a:cs typeface="Arial" panose="020B0604020202020204" pitchFamily="34" charset="0"/>
                <a:sym typeface="Symbol" pitchFamily="18" charset="2"/>
              </a:rPr>
              <a:t>          500 UI antitoxina B</a:t>
            </a:r>
          </a:p>
          <a:p>
            <a:pPr lvl="4" algn="l" eaLnBrk="1" hangingPunct="1">
              <a:lnSpc>
                <a:spcPct val="110000"/>
              </a:lnSpc>
              <a:buFont typeface="Wingdings 2" pitchFamily="18" charset="2"/>
              <a:buNone/>
            </a:pPr>
            <a:r>
              <a:rPr lang="es-ES" altLang="es-ES" sz="2000" dirty="0">
                <a:solidFill>
                  <a:srgbClr val="000066"/>
                </a:solidFill>
                <a:latin typeface="Arial" panose="020B0604020202020204" pitchFamily="34" charset="0"/>
                <a:cs typeface="Arial" panose="020B0604020202020204" pitchFamily="34" charset="0"/>
                <a:sym typeface="Symbol" pitchFamily="18" charset="2"/>
              </a:rPr>
              <a:t>            50 UI antitoxina E</a:t>
            </a:r>
          </a:p>
        </p:txBody>
      </p:sp>
    </p:spTree>
    <p:extLst>
      <p:ext uri="{BB962C8B-B14F-4D97-AF65-F5344CB8AC3E}">
        <p14:creationId xmlns="" xmlns:p14="http://schemas.microsoft.com/office/powerpoint/2010/main" val="31894668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Resultado de imagen de anticongelante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71800" y="647252"/>
            <a:ext cx="3736152" cy="58060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441404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Line 38"/>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grpSp>
        <p:nvGrpSpPr>
          <p:cNvPr id="54275" name="Group 89"/>
          <p:cNvGrpSpPr>
            <a:grpSpLocks/>
          </p:cNvGrpSpPr>
          <p:nvPr/>
        </p:nvGrpSpPr>
        <p:grpSpPr bwMode="auto">
          <a:xfrm>
            <a:off x="5149850" y="1072108"/>
            <a:ext cx="3313113" cy="2749550"/>
            <a:chOff x="3289" y="1570"/>
            <a:chExt cx="2087" cy="1732"/>
          </a:xfrm>
        </p:grpSpPr>
        <p:sp>
          <p:nvSpPr>
            <p:cNvPr id="54289" name="Text Box 46"/>
            <p:cNvSpPr txBox="1">
              <a:spLocks noChangeArrowheads="1"/>
            </p:cNvSpPr>
            <p:nvPr/>
          </p:nvSpPr>
          <p:spPr bwMode="auto">
            <a:xfrm>
              <a:off x="3698" y="1570"/>
              <a:ext cx="1678" cy="231"/>
            </a:xfrm>
            <a:prstGeom prst="rect">
              <a:avLst/>
            </a:prstGeom>
            <a:noFill/>
            <a:ln w="9525">
              <a:noFill/>
              <a:miter lim="800000"/>
              <a:headEnd/>
              <a:tailEnd/>
            </a:ln>
          </p:spPr>
          <p:txBody>
            <a:bodyPr>
              <a:spAutoFit/>
            </a:bodyPr>
            <a:lstStyle/>
            <a:p>
              <a:pPr algn="l" eaLnBrk="1" hangingPunct="1">
                <a:spcBef>
                  <a:spcPct val="50000"/>
                </a:spcBef>
              </a:pPr>
              <a:r>
                <a:rPr lang="es-ES" sz="1800">
                  <a:solidFill>
                    <a:srgbClr val="000066"/>
                  </a:solidFill>
                  <a:latin typeface="Arial" charset="0"/>
                </a:rPr>
                <a:t>ETILENGLICOL</a:t>
              </a:r>
            </a:p>
          </p:txBody>
        </p:sp>
        <p:sp>
          <p:nvSpPr>
            <p:cNvPr id="54290" name="Text Box 48"/>
            <p:cNvSpPr txBox="1">
              <a:spLocks noChangeArrowheads="1"/>
            </p:cNvSpPr>
            <p:nvPr/>
          </p:nvSpPr>
          <p:spPr bwMode="auto">
            <a:xfrm>
              <a:off x="3833" y="2572"/>
              <a:ext cx="953" cy="231"/>
            </a:xfrm>
            <a:prstGeom prst="rect">
              <a:avLst/>
            </a:prstGeom>
            <a:noFill/>
            <a:ln w="9525">
              <a:noFill/>
              <a:miter lim="800000"/>
              <a:headEnd/>
              <a:tailEnd/>
            </a:ln>
          </p:spPr>
          <p:txBody>
            <a:bodyPr>
              <a:spAutoFit/>
            </a:bodyPr>
            <a:lstStyle/>
            <a:p>
              <a:pPr algn="l" eaLnBrk="1" hangingPunct="1">
                <a:spcBef>
                  <a:spcPct val="50000"/>
                </a:spcBef>
              </a:pPr>
              <a:r>
                <a:rPr lang="es-ES" sz="1800">
                  <a:solidFill>
                    <a:srgbClr val="000066"/>
                  </a:solidFill>
                  <a:latin typeface="Arial" charset="0"/>
                </a:rPr>
                <a:t>Ac. glioxílico</a:t>
              </a:r>
            </a:p>
          </p:txBody>
        </p:sp>
        <p:sp>
          <p:nvSpPr>
            <p:cNvPr id="54291" name="Text Box 49"/>
            <p:cNvSpPr txBox="1">
              <a:spLocks noChangeArrowheads="1"/>
            </p:cNvSpPr>
            <p:nvPr/>
          </p:nvSpPr>
          <p:spPr bwMode="auto">
            <a:xfrm>
              <a:off x="3788" y="2069"/>
              <a:ext cx="1315" cy="231"/>
            </a:xfrm>
            <a:prstGeom prst="rect">
              <a:avLst/>
            </a:prstGeom>
            <a:noFill/>
            <a:ln w="9525">
              <a:noFill/>
              <a:miter lim="800000"/>
              <a:headEnd/>
              <a:tailEnd/>
            </a:ln>
          </p:spPr>
          <p:txBody>
            <a:bodyPr>
              <a:spAutoFit/>
            </a:bodyPr>
            <a:lstStyle/>
            <a:p>
              <a:pPr algn="l" eaLnBrk="1" hangingPunct="1">
                <a:spcBef>
                  <a:spcPct val="50000"/>
                </a:spcBef>
              </a:pPr>
              <a:r>
                <a:rPr lang="es-ES" sz="1800">
                  <a:solidFill>
                    <a:srgbClr val="000066"/>
                  </a:solidFill>
                  <a:latin typeface="Arial" charset="0"/>
                </a:rPr>
                <a:t>Glicoaldehído</a:t>
              </a:r>
            </a:p>
          </p:txBody>
        </p:sp>
        <p:sp>
          <p:nvSpPr>
            <p:cNvPr id="54292" name="Text Box 51"/>
            <p:cNvSpPr txBox="1">
              <a:spLocks noChangeArrowheads="1"/>
            </p:cNvSpPr>
            <p:nvPr/>
          </p:nvSpPr>
          <p:spPr bwMode="auto">
            <a:xfrm>
              <a:off x="3789" y="3071"/>
              <a:ext cx="1088" cy="231"/>
            </a:xfrm>
            <a:prstGeom prst="rect">
              <a:avLst/>
            </a:prstGeom>
            <a:noFill/>
            <a:ln w="9525">
              <a:noFill/>
              <a:miter lim="800000"/>
              <a:headEnd/>
              <a:tailEnd/>
            </a:ln>
          </p:spPr>
          <p:txBody>
            <a:bodyPr>
              <a:spAutoFit/>
            </a:bodyPr>
            <a:lstStyle/>
            <a:p>
              <a:pPr algn="l" eaLnBrk="1" hangingPunct="1">
                <a:spcBef>
                  <a:spcPct val="50000"/>
                </a:spcBef>
              </a:pPr>
              <a:r>
                <a:rPr lang="es-ES" sz="1800">
                  <a:solidFill>
                    <a:srgbClr val="000066"/>
                  </a:solidFill>
                  <a:latin typeface="Arial" charset="0"/>
                </a:rPr>
                <a:t>Ácidos tóxicos</a:t>
              </a:r>
            </a:p>
          </p:txBody>
        </p:sp>
        <p:sp>
          <p:nvSpPr>
            <p:cNvPr id="54293" name="Line 53"/>
            <p:cNvSpPr>
              <a:spLocks noChangeShapeType="1"/>
            </p:cNvSpPr>
            <p:nvPr/>
          </p:nvSpPr>
          <p:spPr bwMode="auto">
            <a:xfrm>
              <a:off x="4242" y="2300"/>
              <a:ext cx="0" cy="272"/>
            </a:xfrm>
            <a:prstGeom prst="line">
              <a:avLst/>
            </a:prstGeom>
            <a:noFill/>
            <a:ln w="9525">
              <a:solidFill>
                <a:schemeClr val="tx1"/>
              </a:solidFill>
              <a:round/>
              <a:headEnd/>
              <a:tailEnd type="triangle" w="med" len="med"/>
            </a:ln>
          </p:spPr>
          <p:txBody>
            <a:bodyPr/>
            <a:lstStyle/>
            <a:p>
              <a:endParaRPr lang="es-ES"/>
            </a:p>
          </p:txBody>
        </p:sp>
        <p:sp>
          <p:nvSpPr>
            <p:cNvPr id="54294" name="Line 54"/>
            <p:cNvSpPr>
              <a:spLocks noChangeShapeType="1"/>
            </p:cNvSpPr>
            <p:nvPr/>
          </p:nvSpPr>
          <p:spPr bwMode="auto">
            <a:xfrm>
              <a:off x="4242" y="2844"/>
              <a:ext cx="0" cy="272"/>
            </a:xfrm>
            <a:prstGeom prst="line">
              <a:avLst/>
            </a:prstGeom>
            <a:noFill/>
            <a:ln w="9525">
              <a:solidFill>
                <a:schemeClr val="tx1"/>
              </a:solidFill>
              <a:round/>
              <a:headEnd/>
              <a:tailEnd type="triangle" w="med" len="med"/>
            </a:ln>
          </p:spPr>
          <p:txBody>
            <a:bodyPr/>
            <a:lstStyle/>
            <a:p>
              <a:endParaRPr lang="es-ES"/>
            </a:p>
          </p:txBody>
        </p:sp>
        <p:grpSp>
          <p:nvGrpSpPr>
            <p:cNvPr id="54295" name="Group 58"/>
            <p:cNvGrpSpPr>
              <a:grpSpLocks/>
            </p:cNvGrpSpPr>
            <p:nvPr/>
          </p:nvGrpSpPr>
          <p:grpSpPr bwMode="auto">
            <a:xfrm>
              <a:off x="3289" y="1710"/>
              <a:ext cx="363" cy="498"/>
              <a:chOff x="2880" y="2432"/>
              <a:chExt cx="363" cy="498"/>
            </a:xfrm>
          </p:grpSpPr>
          <p:sp>
            <p:nvSpPr>
              <p:cNvPr id="54296" name="Arc 59"/>
              <p:cNvSpPr>
                <a:spLocks/>
              </p:cNvSpPr>
              <p:nvPr/>
            </p:nvSpPr>
            <p:spPr bwMode="auto">
              <a:xfrm rot="-8557564">
                <a:off x="2880" y="2432"/>
                <a:ext cx="363" cy="408"/>
              </a:xfrm>
              <a:custGeom>
                <a:avLst/>
                <a:gdLst>
                  <a:gd name="T0" fmla="*/ 0 w 21600"/>
                  <a:gd name="T1" fmla="*/ 0 h 21600"/>
                  <a:gd name="T2" fmla="*/ 363 w 21600"/>
                  <a:gd name="T3" fmla="*/ 408 h 21600"/>
                  <a:gd name="T4" fmla="*/ 0 w 21600"/>
                  <a:gd name="T5" fmla="*/ 40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0066"/>
                </a:solidFill>
                <a:round/>
                <a:headEnd/>
                <a:tailEnd/>
              </a:ln>
            </p:spPr>
            <p:txBody>
              <a:bodyPr rot="10800000" wrap="none" anchor="ctr"/>
              <a:lstStyle/>
              <a:p>
                <a:endParaRPr lang="es-ES"/>
              </a:p>
            </p:txBody>
          </p:sp>
          <p:sp>
            <p:nvSpPr>
              <p:cNvPr id="54297" name="AutoShape 60"/>
              <p:cNvSpPr>
                <a:spLocks noChangeArrowheads="1"/>
              </p:cNvSpPr>
              <p:nvPr/>
            </p:nvSpPr>
            <p:spPr bwMode="auto">
              <a:xfrm rot="369445">
                <a:off x="3016" y="2840"/>
                <a:ext cx="91" cy="90"/>
              </a:xfrm>
              <a:prstGeom prst="triangle">
                <a:avLst>
                  <a:gd name="adj" fmla="val 50000"/>
                </a:avLst>
              </a:prstGeom>
              <a:solidFill>
                <a:schemeClr val="tx1"/>
              </a:solidFill>
              <a:ln w="25400">
                <a:solidFill>
                  <a:srgbClr val="000066"/>
                </a:solidFill>
                <a:miter lim="800000"/>
                <a:headEnd/>
                <a:tailEnd/>
              </a:ln>
            </p:spPr>
            <p:txBody>
              <a:bodyPr wrap="none" anchor="ctr"/>
              <a:lstStyle/>
              <a:p>
                <a:endParaRPr lang="es-ES"/>
              </a:p>
            </p:txBody>
          </p:sp>
        </p:grpSp>
      </p:grpSp>
      <p:grpSp>
        <p:nvGrpSpPr>
          <p:cNvPr id="54276" name="Group 91"/>
          <p:cNvGrpSpPr>
            <a:grpSpLocks/>
          </p:cNvGrpSpPr>
          <p:nvPr/>
        </p:nvGrpSpPr>
        <p:grpSpPr bwMode="auto">
          <a:xfrm>
            <a:off x="1692275" y="1072108"/>
            <a:ext cx="2160588" cy="1957387"/>
            <a:chOff x="1111" y="1570"/>
            <a:chExt cx="1361" cy="1233"/>
          </a:xfrm>
        </p:grpSpPr>
        <p:grpSp>
          <p:nvGrpSpPr>
            <p:cNvPr id="54282" name="Group 88"/>
            <p:cNvGrpSpPr>
              <a:grpSpLocks/>
            </p:cNvGrpSpPr>
            <p:nvPr/>
          </p:nvGrpSpPr>
          <p:grpSpPr bwMode="auto">
            <a:xfrm>
              <a:off x="1111" y="1570"/>
              <a:ext cx="1361" cy="1233"/>
              <a:chOff x="1111" y="1570"/>
              <a:chExt cx="1361" cy="1233"/>
            </a:xfrm>
          </p:grpSpPr>
          <p:sp>
            <p:nvSpPr>
              <p:cNvPr id="54284" name="Text Box 45"/>
              <p:cNvSpPr txBox="1">
                <a:spLocks noChangeArrowheads="1"/>
              </p:cNvSpPr>
              <p:nvPr/>
            </p:nvSpPr>
            <p:spPr bwMode="auto">
              <a:xfrm>
                <a:off x="1156" y="1570"/>
                <a:ext cx="953" cy="231"/>
              </a:xfrm>
              <a:prstGeom prst="rect">
                <a:avLst/>
              </a:prstGeom>
              <a:noFill/>
              <a:ln w="9525">
                <a:noFill/>
                <a:miter lim="800000"/>
                <a:headEnd/>
                <a:tailEnd/>
              </a:ln>
            </p:spPr>
            <p:txBody>
              <a:bodyPr>
                <a:spAutoFit/>
              </a:bodyPr>
              <a:lstStyle/>
              <a:p>
                <a:pPr algn="l" eaLnBrk="1" hangingPunct="1">
                  <a:spcBef>
                    <a:spcPct val="50000"/>
                  </a:spcBef>
                </a:pPr>
                <a:r>
                  <a:rPr lang="es-ES" sz="1800">
                    <a:solidFill>
                      <a:srgbClr val="000066"/>
                    </a:solidFill>
                    <a:latin typeface="Arial" charset="0"/>
                  </a:rPr>
                  <a:t>METANOL</a:t>
                </a:r>
              </a:p>
            </p:txBody>
          </p:sp>
          <p:sp>
            <p:nvSpPr>
              <p:cNvPr id="54285" name="Text Box 47"/>
              <p:cNvSpPr txBox="1">
                <a:spLocks noChangeArrowheads="1"/>
              </p:cNvSpPr>
              <p:nvPr/>
            </p:nvSpPr>
            <p:spPr bwMode="auto">
              <a:xfrm>
                <a:off x="1157" y="2572"/>
                <a:ext cx="953" cy="231"/>
              </a:xfrm>
              <a:prstGeom prst="rect">
                <a:avLst/>
              </a:prstGeom>
              <a:noFill/>
              <a:ln w="9525">
                <a:noFill/>
                <a:miter lim="800000"/>
                <a:headEnd/>
                <a:tailEnd/>
              </a:ln>
            </p:spPr>
            <p:txBody>
              <a:bodyPr>
                <a:spAutoFit/>
              </a:bodyPr>
              <a:lstStyle/>
              <a:p>
                <a:pPr algn="l" eaLnBrk="1" hangingPunct="1">
                  <a:spcBef>
                    <a:spcPct val="50000"/>
                  </a:spcBef>
                </a:pPr>
                <a:r>
                  <a:rPr lang="es-ES" sz="1800">
                    <a:solidFill>
                      <a:srgbClr val="000066"/>
                    </a:solidFill>
                    <a:latin typeface="Arial" charset="0"/>
                  </a:rPr>
                  <a:t>Ac. fórmico</a:t>
                </a:r>
              </a:p>
            </p:txBody>
          </p:sp>
          <p:sp>
            <p:nvSpPr>
              <p:cNvPr id="54286" name="Text Box 50"/>
              <p:cNvSpPr txBox="1">
                <a:spLocks noChangeArrowheads="1"/>
              </p:cNvSpPr>
              <p:nvPr/>
            </p:nvSpPr>
            <p:spPr bwMode="auto">
              <a:xfrm>
                <a:off x="1111" y="2065"/>
                <a:ext cx="1361" cy="231"/>
              </a:xfrm>
              <a:prstGeom prst="rect">
                <a:avLst/>
              </a:prstGeom>
              <a:noFill/>
              <a:ln w="9525">
                <a:noFill/>
                <a:miter lim="800000"/>
                <a:headEnd/>
                <a:tailEnd/>
              </a:ln>
            </p:spPr>
            <p:txBody>
              <a:bodyPr>
                <a:spAutoFit/>
              </a:bodyPr>
              <a:lstStyle/>
              <a:p>
                <a:pPr algn="l" eaLnBrk="1" hangingPunct="1">
                  <a:spcBef>
                    <a:spcPct val="50000"/>
                  </a:spcBef>
                </a:pPr>
                <a:r>
                  <a:rPr lang="es-ES" sz="1800">
                    <a:solidFill>
                      <a:srgbClr val="000066"/>
                    </a:solidFill>
                    <a:latin typeface="Arial" charset="0"/>
                  </a:rPr>
                  <a:t>Formaldehído</a:t>
                </a:r>
              </a:p>
            </p:txBody>
          </p:sp>
          <p:sp>
            <p:nvSpPr>
              <p:cNvPr id="54287" name="Line 52"/>
              <p:cNvSpPr>
                <a:spLocks noChangeShapeType="1"/>
              </p:cNvSpPr>
              <p:nvPr/>
            </p:nvSpPr>
            <p:spPr bwMode="auto">
              <a:xfrm>
                <a:off x="1520" y="2296"/>
                <a:ext cx="0" cy="272"/>
              </a:xfrm>
              <a:prstGeom prst="line">
                <a:avLst/>
              </a:prstGeom>
              <a:noFill/>
              <a:ln w="9525">
                <a:solidFill>
                  <a:schemeClr val="tx1"/>
                </a:solidFill>
                <a:round/>
                <a:headEnd/>
                <a:tailEnd type="triangle" w="med" len="med"/>
              </a:ln>
            </p:spPr>
            <p:txBody>
              <a:bodyPr/>
              <a:lstStyle/>
              <a:p>
                <a:endParaRPr lang="es-ES"/>
              </a:p>
            </p:txBody>
          </p:sp>
          <p:sp>
            <p:nvSpPr>
              <p:cNvPr id="54288" name="Arc 56"/>
              <p:cNvSpPr>
                <a:spLocks/>
              </p:cNvSpPr>
              <p:nvPr/>
            </p:nvSpPr>
            <p:spPr bwMode="auto">
              <a:xfrm rot="2699087">
                <a:off x="2064" y="1706"/>
                <a:ext cx="363" cy="408"/>
              </a:xfrm>
              <a:custGeom>
                <a:avLst/>
                <a:gdLst>
                  <a:gd name="T0" fmla="*/ 0 w 21600"/>
                  <a:gd name="T1" fmla="*/ 0 h 21600"/>
                  <a:gd name="T2" fmla="*/ 363 w 21600"/>
                  <a:gd name="T3" fmla="*/ 408 h 21600"/>
                  <a:gd name="T4" fmla="*/ 0 w 21600"/>
                  <a:gd name="T5" fmla="*/ 40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0066"/>
                </a:solidFill>
                <a:round/>
                <a:headEnd/>
                <a:tailEnd/>
              </a:ln>
            </p:spPr>
            <p:txBody>
              <a:bodyPr wrap="none" anchor="ctr"/>
              <a:lstStyle/>
              <a:p>
                <a:endParaRPr lang="es-ES"/>
              </a:p>
            </p:txBody>
          </p:sp>
        </p:grpSp>
        <p:sp>
          <p:nvSpPr>
            <p:cNvPr id="54283" name="AutoShape 57"/>
            <p:cNvSpPr>
              <a:spLocks noChangeArrowheads="1"/>
            </p:cNvSpPr>
            <p:nvPr/>
          </p:nvSpPr>
          <p:spPr bwMode="auto">
            <a:xfrm rot="-9270403">
              <a:off x="2200" y="2115"/>
              <a:ext cx="91" cy="90"/>
            </a:xfrm>
            <a:prstGeom prst="triangle">
              <a:avLst>
                <a:gd name="adj" fmla="val 50000"/>
              </a:avLst>
            </a:prstGeom>
            <a:solidFill>
              <a:schemeClr val="tx1"/>
            </a:solidFill>
            <a:ln w="25400">
              <a:solidFill>
                <a:srgbClr val="000066"/>
              </a:solidFill>
              <a:miter lim="800000"/>
              <a:headEnd/>
              <a:tailEnd/>
            </a:ln>
          </p:spPr>
          <p:txBody>
            <a:bodyPr wrap="none" anchor="ctr"/>
            <a:lstStyle/>
            <a:p>
              <a:endParaRPr lang="es-ES"/>
            </a:p>
          </p:txBody>
        </p:sp>
      </p:grpSp>
      <p:sp>
        <p:nvSpPr>
          <p:cNvPr id="54277" name="Text Box 61"/>
          <p:cNvSpPr txBox="1">
            <a:spLocks noChangeArrowheads="1"/>
          </p:cNvSpPr>
          <p:nvPr/>
        </p:nvSpPr>
        <p:spPr bwMode="auto">
          <a:xfrm>
            <a:off x="4141788" y="1642020"/>
            <a:ext cx="719137" cy="366713"/>
          </a:xfrm>
          <a:prstGeom prst="rect">
            <a:avLst/>
          </a:prstGeom>
          <a:solidFill>
            <a:schemeClr val="bg1"/>
          </a:solidFill>
          <a:ln w="9525">
            <a:noFill/>
            <a:miter lim="800000"/>
            <a:headEnd/>
            <a:tailEnd/>
          </a:ln>
        </p:spPr>
        <p:txBody>
          <a:bodyPr>
            <a:spAutoFit/>
          </a:bodyPr>
          <a:lstStyle/>
          <a:p>
            <a:pPr algn="l" eaLnBrk="1" hangingPunct="1">
              <a:spcBef>
                <a:spcPct val="50000"/>
              </a:spcBef>
            </a:pPr>
            <a:r>
              <a:rPr lang="es-ES" sz="1800" b="1">
                <a:solidFill>
                  <a:srgbClr val="000066"/>
                </a:solidFill>
                <a:latin typeface="Arial" charset="0"/>
              </a:rPr>
              <a:t>ADH</a:t>
            </a:r>
          </a:p>
        </p:txBody>
      </p:sp>
      <p:cxnSp>
        <p:nvCxnSpPr>
          <p:cNvPr id="54278" name="AutoShape 92"/>
          <p:cNvCxnSpPr>
            <a:cxnSpLocks noChangeShapeType="1"/>
          </p:cNvCxnSpPr>
          <p:nvPr/>
        </p:nvCxnSpPr>
        <p:spPr bwMode="auto">
          <a:xfrm rot="10800000" flipV="1">
            <a:off x="1259634" y="3029495"/>
            <a:ext cx="505666" cy="280990"/>
          </a:xfrm>
          <a:prstGeom prst="curvedConnector3">
            <a:avLst>
              <a:gd name="adj1" fmla="val 50000"/>
            </a:avLst>
          </a:prstGeom>
          <a:noFill/>
          <a:ln w="50800">
            <a:solidFill>
              <a:srgbClr val="669900"/>
            </a:solidFill>
            <a:round/>
            <a:headEnd/>
            <a:tailEnd type="triangle" w="med" len="med"/>
          </a:ln>
        </p:spPr>
      </p:cxnSp>
      <p:sp>
        <p:nvSpPr>
          <p:cNvPr id="54279" name="Text Box 93"/>
          <p:cNvSpPr txBox="1">
            <a:spLocks noChangeArrowheads="1"/>
          </p:cNvSpPr>
          <p:nvPr/>
        </p:nvSpPr>
        <p:spPr bwMode="auto">
          <a:xfrm>
            <a:off x="254138" y="3454344"/>
            <a:ext cx="4247218" cy="701675"/>
          </a:xfrm>
          <a:prstGeom prst="rect">
            <a:avLst/>
          </a:prstGeom>
          <a:noFill/>
          <a:ln w="50800">
            <a:noFill/>
            <a:miter lim="800000"/>
            <a:headEnd/>
            <a:tailEnd/>
          </a:ln>
        </p:spPr>
        <p:txBody>
          <a:bodyPr wrap="square">
            <a:spAutoFit/>
          </a:bodyPr>
          <a:lstStyle/>
          <a:p>
            <a:pPr algn="l">
              <a:spcBef>
                <a:spcPct val="50000"/>
              </a:spcBef>
            </a:pPr>
            <a:r>
              <a:rPr lang="es-ES_tradnl" sz="2000" dirty="0">
                <a:solidFill>
                  <a:srgbClr val="000066"/>
                </a:solidFill>
                <a:latin typeface="Arial" charset="0"/>
              </a:rPr>
              <a:t>Responsable de la toxicidad ocular y acidosis metabólica</a:t>
            </a:r>
            <a:endParaRPr lang="es-ES" sz="2000" dirty="0">
              <a:solidFill>
                <a:srgbClr val="000066"/>
              </a:solidFill>
              <a:latin typeface="Arial" charset="0"/>
            </a:endParaRPr>
          </a:p>
        </p:txBody>
      </p:sp>
      <p:sp>
        <p:nvSpPr>
          <p:cNvPr id="54281" name="Text Box 95"/>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a:solidFill>
                  <a:srgbClr val="008000"/>
                </a:solidFill>
                <a:latin typeface="Arial" charset="0"/>
                <a:sym typeface="Symbol" pitchFamily="18" charset="2"/>
              </a:rPr>
              <a:t>Intoxicación por metanol y etilenglicol</a:t>
            </a:r>
            <a:endParaRPr lang="en-GB" b="1" i="1">
              <a:solidFill>
                <a:srgbClr val="008000"/>
              </a:solidFill>
              <a:latin typeface="Arial" charset="0"/>
            </a:endParaRPr>
          </a:p>
        </p:txBody>
      </p:sp>
      <p:sp>
        <p:nvSpPr>
          <p:cNvPr id="26" name="Rectangle 13"/>
          <p:cNvSpPr>
            <a:spLocks noChangeArrowheads="1"/>
          </p:cNvSpPr>
          <p:nvPr/>
        </p:nvSpPr>
        <p:spPr bwMode="auto">
          <a:xfrm>
            <a:off x="3275856" y="4221088"/>
            <a:ext cx="2590800" cy="409575"/>
          </a:xfrm>
          <a:prstGeom prst="rect">
            <a:avLst/>
          </a:prstGeom>
          <a:solidFill>
            <a:srgbClr val="DCFFB9"/>
          </a:solidFill>
          <a:ln w="12700">
            <a:solidFill>
              <a:srgbClr val="000066"/>
            </a:solidFill>
            <a:miter lim="800000"/>
            <a:headEnd/>
            <a:tailEnd/>
          </a:ln>
          <a:effectLst/>
        </p:spPr>
        <p:txBody>
          <a:bodyPr>
            <a:spAutoFit/>
          </a:bodyPr>
          <a:lstStyle/>
          <a:p>
            <a:pPr algn="l">
              <a:defRPr/>
            </a:pPr>
            <a:r>
              <a:rPr lang="en-GB" sz="2000" dirty="0">
                <a:solidFill>
                  <a:srgbClr val="000066"/>
                </a:solidFill>
                <a:effectLst>
                  <a:outerShdw blurRad="38100" dist="38100" dir="2700000" algn="tl">
                    <a:srgbClr val="000000"/>
                  </a:outerShdw>
                </a:effectLst>
                <a:latin typeface="Arial" charset="0"/>
                <a:cs typeface="+mn-cs"/>
                <a:sym typeface="Symbol" pitchFamily="18" charset="2"/>
              </a:rPr>
              <a:t>¿ </a:t>
            </a:r>
            <a:r>
              <a:rPr lang="en-GB" sz="2000" dirty="0" err="1">
                <a:solidFill>
                  <a:srgbClr val="000066"/>
                </a:solidFill>
                <a:effectLst>
                  <a:outerShdw blurRad="38100" dist="38100" dir="2700000" algn="tl">
                    <a:srgbClr val="000000"/>
                  </a:outerShdw>
                </a:effectLst>
                <a:latin typeface="Arial" charset="0"/>
                <a:cs typeface="+mn-cs"/>
                <a:sym typeface="Symbol" pitchFamily="18" charset="2"/>
              </a:rPr>
              <a:t>Existen</a:t>
            </a:r>
            <a:r>
              <a:rPr lang="en-GB" sz="2000" dirty="0">
                <a:solidFill>
                  <a:srgbClr val="000066"/>
                </a:solidFill>
                <a:effectLst>
                  <a:outerShdw blurRad="38100" dist="38100" dir="2700000" algn="tl">
                    <a:srgbClr val="000000"/>
                  </a:outerShdw>
                </a:effectLst>
                <a:latin typeface="Arial" charset="0"/>
                <a:cs typeface="+mn-cs"/>
                <a:sym typeface="Symbol" pitchFamily="18" charset="2"/>
              </a:rPr>
              <a:t> </a:t>
            </a:r>
            <a:r>
              <a:rPr lang="en-GB" sz="2000" dirty="0" err="1">
                <a:solidFill>
                  <a:srgbClr val="000066"/>
                </a:solidFill>
                <a:effectLst>
                  <a:outerShdw blurRad="38100" dist="38100" dir="2700000" algn="tl">
                    <a:srgbClr val="000000"/>
                  </a:outerShdw>
                </a:effectLst>
                <a:latin typeface="Arial" charset="0"/>
                <a:cs typeface="+mn-cs"/>
                <a:sym typeface="Symbol" pitchFamily="18" charset="2"/>
              </a:rPr>
              <a:t>antídotos</a:t>
            </a:r>
            <a:r>
              <a:rPr lang="en-GB" sz="2000" dirty="0">
                <a:solidFill>
                  <a:srgbClr val="000066"/>
                </a:solidFill>
                <a:effectLst>
                  <a:outerShdw blurRad="38100" dist="38100" dir="2700000" algn="tl">
                    <a:srgbClr val="000000"/>
                  </a:outerShdw>
                </a:effectLst>
                <a:latin typeface="Arial" charset="0"/>
                <a:cs typeface="+mn-cs"/>
                <a:sym typeface="Symbol" pitchFamily="18" charset="2"/>
              </a:rPr>
              <a:t> ?</a:t>
            </a:r>
            <a:endParaRPr lang="es-ES" sz="2000" b="1" dirty="0">
              <a:solidFill>
                <a:srgbClr val="000066"/>
              </a:solidFill>
              <a:effectLst>
                <a:outerShdw blurRad="38100" dist="38100" dir="2700000" algn="tl">
                  <a:srgbClr val="000000"/>
                </a:outerShdw>
              </a:effectLst>
              <a:latin typeface="Arial" charset="0"/>
              <a:cs typeface="+mn-cs"/>
              <a:sym typeface="Symbol" pitchFamily="18" charset="2"/>
            </a:endParaRPr>
          </a:p>
        </p:txBody>
      </p:sp>
      <p:grpSp>
        <p:nvGrpSpPr>
          <p:cNvPr id="30" name="Group 20"/>
          <p:cNvGrpSpPr>
            <a:grpSpLocks/>
          </p:cNvGrpSpPr>
          <p:nvPr/>
        </p:nvGrpSpPr>
        <p:grpSpPr bwMode="auto">
          <a:xfrm>
            <a:off x="490786" y="4425876"/>
            <a:ext cx="3843338" cy="2362200"/>
            <a:chOff x="309" y="2334"/>
            <a:chExt cx="2421" cy="1488"/>
          </a:xfrm>
        </p:grpSpPr>
        <p:graphicFrame>
          <p:nvGraphicFramePr>
            <p:cNvPr id="31" name="Object 1024"/>
            <p:cNvGraphicFramePr>
              <a:graphicFrameLocks noChangeAspect="1"/>
            </p:cNvGraphicFramePr>
            <p:nvPr>
              <p:extLst>
                <p:ext uri="{D42A27DB-BD31-4B8C-83A1-F6EECF244321}">
                  <p14:modId xmlns="" xmlns:p14="http://schemas.microsoft.com/office/powerpoint/2010/main" val="1820561013"/>
                </p:ext>
              </p:extLst>
            </p:nvPr>
          </p:nvGraphicFramePr>
          <p:xfrm>
            <a:off x="309" y="2334"/>
            <a:ext cx="516" cy="1488"/>
          </p:xfrm>
          <a:graphic>
            <a:graphicData uri="http://schemas.openxmlformats.org/presentationml/2006/ole">
              <p:oleObj spid="_x0000_s232480" name="Imagen de mapa de bits" r:id="rId4" imgW="819048" imgH="2362530" progId="PBrush">
                <p:embed/>
              </p:oleObj>
            </a:graphicData>
          </a:graphic>
        </p:graphicFrame>
        <p:sp>
          <p:nvSpPr>
            <p:cNvPr id="32" name="Text Box 19"/>
            <p:cNvSpPr txBox="1">
              <a:spLocks noChangeArrowheads="1"/>
            </p:cNvSpPr>
            <p:nvPr/>
          </p:nvSpPr>
          <p:spPr bwMode="auto">
            <a:xfrm>
              <a:off x="326" y="2543"/>
              <a:ext cx="2404" cy="488"/>
            </a:xfrm>
            <a:prstGeom prst="rect">
              <a:avLst/>
            </a:prstGeom>
            <a:noFill/>
            <a:ln w="9525">
              <a:noFill/>
              <a:miter lim="800000"/>
              <a:headEnd/>
              <a:tailEnd/>
            </a:ln>
          </p:spPr>
          <p:txBody>
            <a:bodyPr lIns="90000" tIns="46800" rIns="90000" bIns="46800">
              <a:spAutoFit/>
            </a:bodyPr>
            <a:lstStyle/>
            <a:p>
              <a:pPr marL="174625" eaLnBrk="1" hangingPunct="1">
                <a:spcBef>
                  <a:spcPts val="450"/>
                </a:spcBef>
                <a:buClr>
                  <a:srgbClr val="000066"/>
                </a:buClr>
                <a:buSzPct val="100000"/>
                <a:buFont typeface="Verdana" pitchFamily="34" charset="0"/>
                <a:buNone/>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b="1" dirty="0">
                  <a:solidFill>
                    <a:srgbClr val="000066"/>
                  </a:solidFill>
                  <a:latin typeface="Arial" charset="0"/>
                  <a:sym typeface="Symbol" pitchFamily="18" charset="2"/>
                </a:rPr>
                <a:t>Alcohol </a:t>
              </a:r>
              <a:r>
                <a:rPr lang="en-GB" sz="2000" b="1" dirty="0" err="1">
                  <a:solidFill>
                    <a:srgbClr val="000066"/>
                  </a:solidFill>
                  <a:latin typeface="Arial" charset="0"/>
                  <a:sym typeface="Symbol" pitchFamily="18" charset="2"/>
                </a:rPr>
                <a:t>absoluto</a:t>
              </a:r>
              <a:r>
                <a:rPr lang="en-GB" sz="2000" b="1" dirty="0">
                  <a:solidFill>
                    <a:srgbClr val="000066"/>
                  </a:solidFill>
                  <a:latin typeface="Arial" charset="0"/>
                  <a:sym typeface="Symbol" pitchFamily="18" charset="2"/>
                </a:rPr>
                <a:t> </a:t>
              </a:r>
              <a:endParaRPr lang="en-GB" sz="2000" b="1" dirty="0" smtClean="0">
                <a:solidFill>
                  <a:srgbClr val="000066"/>
                </a:solidFill>
                <a:latin typeface="Arial" charset="0"/>
                <a:sym typeface="Symbol" pitchFamily="18" charset="2"/>
              </a:endParaRPr>
            </a:p>
            <a:p>
              <a:pPr marL="174625" eaLnBrk="1" hangingPunct="1">
                <a:spcBef>
                  <a:spcPts val="450"/>
                </a:spcBef>
                <a:buClr>
                  <a:srgbClr val="000066"/>
                </a:buClr>
                <a:buSzPct val="100000"/>
                <a:buFont typeface="Verdana" pitchFamily="34" charset="0"/>
                <a:buNone/>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b="1" dirty="0" smtClean="0">
                  <a:solidFill>
                    <a:srgbClr val="000066"/>
                  </a:solidFill>
                  <a:latin typeface="Arial" charset="0"/>
                  <a:sym typeface="Symbol" pitchFamily="18" charset="2"/>
                </a:rPr>
                <a:t>(=</a:t>
              </a:r>
              <a:r>
                <a:rPr lang="en-GB" sz="2000" b="1" dirty="0" err="1">
                  <a:solidFill>
                    <a:srgbClr val="000066"/>
                  </a:solidFill>
                  <a:latin typeface="Arial" charset="0"/>
                  <a:sym typeface="Symbol" pitchFamily="18" charset="2"/>
                </a:rPr>
                <a:t>etanol</a:t>
              </a:r>
              <a:r>
                <a:rPr lang="en-GB" sz="2000" b="1" dirty="0">
                  <a:solidFill>
                    <a:srgbClr val="000066"/>
                  </a:solidFill>
                  <a:latin typeface="Arial" charset="0"/>
                  <a:sym typeface="Symbol" pitchFamily="18" charset="2"/>
                </a:rPr>
                <a:t>)</a:t>
              </a:r>
              <a:endParaRPr lang="en-GB" sz="2000" b="1" u="sng" dirty="0">
                <a:solidFill>
                  <a:srgbClr val="000066"/>
                </a:solidFill>
                <a:latin typeface="Arial" charset="0"/>
                <a:sym typeface="Symbol" pitchFamily="18" charset="2"/>
              </a:endParaRPr>
            </a:p>
          </p:txBody>
        </p:sp>
      </p:grpSp>
      <p:grpSp>
        <p:nvGrpSpPr>
          <p:cNvPr id="2" name="1 Grupo"/>
          <p:cNvGrpSpPr/>
          <p:nvPr/>
        </p:nvGrpSpPr>
        <p:grpSpPr>
          <a:xfrm>
            <a:off x="2699792" y="4851158"/>
            <a:ext cx="6084259" cy="1724644"/>
            <a:chOff x="2699792" y="4851158"/>
            <a:chExt cx="6084259" cy="1724644"/>
          </a:xfrm>
        </p:grpSpPr>
        <p:pic>
          <p:nvPicPr>
            <p:cNvPr id="33" name="Picture 2" descr="Resultado de imagen de FOMEPIZOLE EUSA PHARMA"/>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8074" t="6537" r="12217" b="7256"/>
            <a:stretch/>
          </p:blipFill>
          <p:spPr bwMode="auto">
            <a:xfrm rot="21015554">
              <a:off x="6662738" y="4851158"/>
              <a:ext cx="2121313" cy="1724644"/>
            </a:xfrm>
            <a:prstGeom prst="rect">
              <a:avLst/>
            </a:prstGeom>
            <a:noFill/>
            <a:extLst>
              <a:ext uri="{909E8E84-426E-40DD-AFC4-6F175D3DCCD1}">
                <a14:hiddenFill xmlns="" xmlns:a14="http://schemas.microsoft.com/office/drawing/2010/main">
                  <a:solidFill>
                    <a:srgbClr val="FFFFFF"/>
                  </a:solidFill>
                </a14:hiddenFill>
              </a:ext>
            </a:extLst>
          </p:spPr>
        </p:pic>
        <p:sp>
          <p:nvSpPr>
            <p:cNvPr id="34" name="Text Box 19"/>
            <p:cNvSpPr txBox="1">
              <a:spLocks noChangeArrowheads="1"/>
            </p:cNvSpPr>
            <p:nvPr/>
          </p:nvSpPr>
          <p:spPr bwMode="auto">
            <a:xfrm>
              <a:off x="2699792" y="5949280"/>
              <a:ext cx="3816350" cy="402291"/>
            </a:xfrm>
            <a:prstGeom prst="rect">
              <a:avLst/>
            </a:prstGeom>
            <a:noFill/>
            <a:ln w="9525">
              <a:noFill/>
              <a:miter lim="800000"/>
              <a:headEnd/>
              <a:tailEnd/>
            </a:ln>
          </p:spPr>
          <p:txBody>
            <a:bodyPr lIns="90000" tIns="46800" rIns="90000" bIns="46800">
              <a:spAutoFit/>
            </a:bodyPr>
            <a:lstStyle/>
            <a:p>
              <a:pPr marL="174625" algn="r" eaLnBrk="1" hangingPunct="1">
                <a:spcBef>
                  <a:spcPts val="450"/>
                </a:spcBef>
                <a:buClr>
                  <a:srgbClr val="000066"/>
                </a:buClr>
                <a:buSzPct val="100000"/>
                <a:buFont typeface="Verdana" pitchFamily="34" charset="0"/>
                <a:buNone/>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2000" b="1" dirty="0" err="1" smtClean="0">
                  <a:solidFill>
                    <a:srgbClr val="000066"/>
                  </a:solidFill>
                  <a:latin typeface="Arial" charset="0"/>
                  <a:sym typeface="Symbol" pitchFamily="18" charset="2"/>
                </a:rPr>
                <a:t>Fomepizol</a:t>
              </a:r>
              <a:endParaRPr lang="en-GB" sz="2000" b="1" u="sng" dirty="0">
                <a:solidFill>
                  <a:srgbClr val="000066"/>
                </a:solidFill>
                <a:latin typeface="Arial" charset="0"/>
                <a:sym typeface="Symbol" pitchFamily="18" charset="2"/>
              </a:endParaRPr>
            </a:p>
          </p:txBody>
        </p:sp>
      </p:grpSp>
    </p:spTree>
    <p:extLst>
      <p:ext uri="{BB962C8B-B14F-4D97-AF65-F5344CB8AC3E}">
        <p14:creationId xmlns="" xmlns:p14="http://schemas.microsoft.com/office/powerpoint/2010/main" val="329152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Line 1026"/>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56323" name="Text Box 1027"/>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a:solidFill>
                  <a:srgbClr val="008000"/>
                </a:solidFill>
                <a:latin typeface="Arial" charset="0"/>
                <a:sym typeface="Symbol" pitchFamily="18" charset="2"/>
              </a:rPr>
              <a:t>Alcohol absoluto (=etanol) y fomepizol</a:t>
            </a:r>
            <a:endParaRPr lang="en-GB" b="1" i="1">
              <a:solidFill>
                <a:srgbClr val="008000"/>
              </a:solidFill>
              <a:latin typeface="Arial" charset="0"/>
            </a:endParaRPr>
          </a:p>
        </p:txBody>
      </p:sp>
      <p:grpSp>
        <p:nvGrpSpPr>
          <p:cNvPr id="56324" name="Group 1028"/>
          <p:cNvGrpSpPr>
            <a:grpSpLocks/>
          </p:cNvGrpSpPr>
          <p:nvPr/>
        </p:nvGrpSpPr>
        <p:grpSpPr bwMode="auto">
          <a:xfrm>
            <a:off x="5221288" y="1700213"/>
            <a:ext cx="3313112" cy="2749550"/>
            <a:chOff x="3289" y="1570"/>
            <a:chExt cx="2087" cy="1732"/>
          </a:xfrm>
        </p:grpSpPr>
        <p:sp>
          <p:nvSpPr>
            <p:cNvPr id="56346" name="Text Box 1029"/>
            <p:cNvSpPr txBox="1">
              <a:spLocks noChangeArrowheads="1"/>
            </p:cNvSpPr>
            <p:nvPr/>
          </p:nvSpPr>
          <p:spPr bwMode="auto">
            <a:xfrm>
              <a:off x="3698" y="1570"/>
              <a:ext cx="1678" cy="231"/>
            </a:xfrm>
            <a:prstGeom prst="rect">
              <a:avLst/>
            </a:prstGeom>
            <a:noFill/>
            <a:ln w="9525">
              <a:noFill/>
              <a:miter lim="800000"/>
              <a:headEnd/>
              <a:tailEnd/>
            </a:ln>
          </p:spPr>
          <p:txBody>
            <a:bodyPr>
              <a:spAutoFit/>
            </a:bodyPr>
            <a:lstStyle/>
            <a:p>
              <a:pPr algn="l" eaLnBrk="1" hangingPunct="1">
                <a:spcBef>
                  <a:spcPct val="50000"/>
                </a:spcBef>
              </a:pPr>
              <a:r>
                <a:rPr lang="es-ES" sz="1800">
                  <a:solidFill>
                    <a:srgbClr val="000066"/>
                  </a:solidFill>
                  <a:latin typeface="Arial" charset="0"/>
                </a:rPr>
                <a:t>ETILENGLICOL</a:t>
              </a:r>
            </a:p>
          </p:txBody>
        </p:sp>
        <p:sp>
          <p:nvSpPr>
            <p:cNvPr id="56347" name="Text Box 1030"/>
            <p:cNvSpPr txBox="1">
              <a:spLocks noChangeArrowheads="1"/>
            </p:cNvSpPr>
            <p:nvPr/>
          </p:nvSpPr>
          <p:spPr bwMode="auto">
            <a:xfrm>
              <a:off x="3833" y="2572"/>
              <a:ext cx="953" cy="231"/>
            </a:xfrm>
            <a:prstGeom prst="rect">
              <a:avLst/>
            </a:prstGeom>
            <a:noFill/>
            <a:ln w="9525">
              <a:noFill/>
              <a:miter lim="800000"/>
              <a:headEnd/>
              <a:tailEnd/>
            </a:ln>
          </p:spPr>
          <p:txBody>
            <a:bodyPr>
              <a:spAutoFit/>
            </a:bodyPr>
            <a:lstStyle/>
            <a:p>
              <a:pPr algn="l" eaLnBrk="1" hangingPunct="1">
                <a:spcBef>
                  <a:spcPct val="50000"/>
                </a:spcBef>
              </a:pPr>
              <a:r>
                <a:rPr lang="es-ES" sz="1800">
                  <a:solidFill>
                    <a:srgbClr val="000066"/>
                  </a:solidFill>
                  <a:latin typeface="Arial" charset="0"/>
                </a:rPr>
                <a:t>Ac. glioxílico</a:t>
              </a:r>
            </a:p>
          </p:txBody>
        </p:sp>
        <p:sp>
          <p:nvSpPr>
            <p:cNvPr id="56348" name="Text Box 1031"/>
            <p:cNvSpPr txBox="1">
              <a:spLocks noChangeArrowheads="1"/>
            </p:cNvSpPr>
            <p:nvPr/>
          </p:nvSpPr>
          <p:spPr bwMode="auto">
            <a:xfrm>
              <a:off x="3788" y="2069"/>
              <a:ext cx="1315" cy="231"/>
            </a:xfrm>
            <a:prstGeom prst="rect">
              <a:avLst/>
            </a:prstGeom>
            <a:noFill/>
            <a:ln w="9525">
              <a:noFill/>
              <a:miter lim="800000"/>
              <a:headEnd/>
              <a:tailEnd/>
            </a:ln>
          </p:spPr>
          <p:txBody>
            <a:bodyPr>
              <a:spAutoFit/>
            </a:bodyPr>
            <a:lstStyle/>
            <a:p>
              <a:pPr algn="l" eaLnBrk="1" hangingPunct="1">
                <a:spcBef>
                  <a:spcPct val="50000"/>
                </a:spcBef>
              </a:pPr>
              <a:r>
                <a:rPr lang="es-ES" sz="1800">
                  <a:solidFill>
                    <a:srgbClr val="000066"/>
                  </a:solidFill>
                  <a:latin typeface="Arial" charset="0"/>
                </a:rPr>
                <a:t>Glicoaldehído</a:t>
              </a:r>
            </a:p>
          </p:txBody>
        </p:sp>
        <p:sp>
          <p:nvSpPr>
            <p:cNvPr id="56349" name="Text Box 1032"/>
            <p:cNvSpPr txBox="1">
              <a:spLocks noChangeArrowheads="1"/>
            </p:cNvSpPr>
            <p:nvPr/>
          </p:nvSpPr>
          <p:spPr bwMode="auto">
            <a:xfrm>
              <a:off x="3789" y="3071"/>
              <a:ext cx="1088" cy="231"/>
            </a:xfrm>
            <a:prstGeom prst="rect">
              <a:avLst/>
            </a:prstGeom>
            <a:noFill/>
            <a:ln w="9525">
              <a:noFill/>
              <a:miter lim="800000"/>
              <a:headEnd/>
              <a:tailEnd/>
            </a:ln>
          </p:spPr>
          <p:txBody>
            <a:bodyPr>
              <a:spAutoFit/>
            </a:bodyPr>
            <a:lstStyle/>
            <a:p>
              <a:pPr algn="l" eaLnBrk="1" hangingPunct="1">
                <a:spcBef>
                  <a:spcPct val="50000"/>
                </a:spcBef>
              </a:pPr>
              <a:r>
                <a:rPr lang="es-ES" sz="1800">
                  <a:solidFill>
                    <a:srgbClr val="000066"/>
                  </a:solidFill>
                  <a:latin typeface="Arial" charset="0"/>
                </a:rPr>
                <a:t>Ácidos tóxicos</a:t>
              </a:r>
            </a:p>
          </p:txBody>
        </p:sp>
        <p:sp>
          <p:nvSpPr>
            <p:cNvPr id="56350" name="Line 1033"/>
            <p:cNvSpPr>
              <a:spLocks noChangeShapeType="1"/>
            </p:cNvSpPr>
            <p:nvPr/>
          </p:nvSpPr>
          <p:spPr bwMode="auto">
            <a:xfrm>
              <a:off x="4242" y="2300"/>
              <a:ext cx="0" cy="272"/>
            </a:xfrm>
            <a:prstGeom prst="line">
              <a:avLst/>
            </a:prstGeom>
            <a:noFill/>
            <a:ln w="9525">
              <a:solidFill>
                <a:schemeClr val="tx1"/>
              </a:solidFill>
              <a:round/>
              <a:headEnd/>
              <a:tailEnd type="triangle" w="med" len="med"/>
            </a:ln>
          </p:spPr>
          <p:txBody>
            <a:bodyPr/>
            <a:lstStyle/>
            <a:p>
              <a:endParaRPr lang="es-ES"/>
            </a:p>
          </p:txBody>
        </p:sp>
        <p:sp>
          <p:nvSpPr>
            <p:cNvPr id="56351" name="Line 1034"/>
            <p:cNvSpPr>
              <a:spLocks noChangeShapeType="1"/>
            </p:cNvSpPr>
            <p:nvPr/>
          </p:nvSpPr>
          <p:spPr bwMode="auto">
            <a:xfrm>
              <a:off x="4242" y="2844"/>
              <a:ext cx="0" cy="272"/>
            </a:xfrm>
            <a:prstGeom prst="line">
              <a:avLst/>
            </a:prstGeom>
            <a:noFill/>
            <a:ln w="9525">
              <a:solidFill>
                <a:schemeClr val="tx1"/>
              </a:solidFill>
              <a:round/>
              <a:headEnd/>
              <a:tailEnd type="triangle" w="med" len="med"/>
            </a:ln>
          </p:spPr>
          <p:txBody>
            <a:bodyPr/>
            <a:lstStyle/>
            <a:p>
              <a:endParaRPr lang="es-ES"/>
            </a:p>
          </p:txBody>
        </p:sp>
        <p:grpSp>
          <p:nvGrpSpPr>
            <p:cNvPr id="56352" name="Group 1035"/>
            <p:cNvGrpSpPr>
              <a:grpSpLocks/>
            </p:cNvGrpSpPr>
            <p:nvPr/>
          </p:nvGrpSpPr>
          <p:grpSpPr bwMode="auto">
            <a:xfrm>
              <a:off x="3289" y="1710"/>
              <a:ext cx="363" cy="498"/>
              <a:chOff x="2880" y="2432"/>
              <a:chExt cx="363" cy="498"/>
            </a:xfrm>
          </p:grpSpPr>
          <p:sp>
            <p:nvSpPr>
              <p:cNvPr id="56353" name="Arc 1036"/>
              <p:cNvSpPr>
                <a:spLocks/>
              </p:cNvSpPr>
              <p:nvPr/>
            </p:nvSpPr>
            <p:spPr bwMode="auto">
              <a:xfrm rot="-8557564">
                <a:off x="2880" y="2432"/>
                <a:ext cx="363" cy="408"/>
              </a:xfrm>
              <a:custGeom>
                <a:avLst/>
                <a:gdLst>
                  <a:gd name="T0" fmla="*/ 0 w 21600"/>
                  <a:gd name="T1" fmla="*/ 0 h 21600"/>
                  <a:gd name="T2" fmla="*/ 363 w 21600"/>
                  <a:gd name="T3" fmla="*/ 408 h 21600"/>
                  <a:gd name="T4" fmla="*/ 0 w 21600"/>
                  <a:gd name="T5" fmla="*/ 40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0066"/>
                </a:solidFill>
                <a:round/>
                <a:headEnd/>
                <a:tailEnd/>
              </a:ln>
            </p:spPr>
            <p:txBody>
              <a:bodyPr rot="10800000" wrap="none" anchor="ctr"/>
              <a:lstStyle/>
              <a:p>
                <a:endParaRPr lang="es-ES"/>
              </a:p>
            </p:txBody>
          </p:sp>
          <p:sp>
            <p:nvSpPr>
              <p:cNvPr id="56354" name="AutoShape 1037"/>
              <p:cNvSpPr>
                <a:spLocks noChangeArrowheads="1"/>
              </p:cNvSpPr>
              <p:nvPr/>
            </p:nvSpPr>
            <p:spPr bwMode="auto">
              <a:xfrm rot="369445">
                <a:off x="3016" y="2840"/>
                <a:ext cx="91" cy="90"/>
              </a:xfrm>
              <a:prstGeom prst="triangle">
                <a:avLst>
                  <a:gd name="adj" fmla="val 50000"/>
                </a:avLst>
              </a:prstGeom>
              <a:solidFill>
                <a:schemeClr val="tx1"/>
              </a:solidFill>
              <a:ln w="25400">
                <a:solidFill>
                  <a:srgbClr val="000066"/>
                </a:solidFill>
                <a:miter lim="800000"/>
                <a:headEnd/>
                <a:tailEnd/>
              </a:ln>
            </p:spPr>
            <p:txBody>
              <a:bodyPr wrap="none" anchor="ctr"/>
              <a:lstStyle/>
              <a:p>
                <a:endParaRPr lang="es-ES"/>
              </a:p>
            </p:txBody>
          </p:sp>
        </p:grpSp>
      </p:grpSp>
      <p:grpSp>
        <p:nvGrpSpPr>
          <p:cNvPr id="56325" name="Group 1038"/>
          <p:cNvGrpSpPr>
            <a:grpSpLocks/>
          </p:cNvGrpSpPr>
          <p:nvPr/>
        </p:nvGrpSpPr>
        <p:grpSpPr bwMode="auto">
          <a:xfrm>
            <a:off x="1763713" y="1700213"/>
            <a:ext cx="2160587" cy="1957387"/>
            <a:chOff x="1111" y="1570"/>
            <a:chExt cx="1361" cy="1233"/>
          </a:xfrm>
        </p:grpSpPr>
        <p:grpSp>
          <p:nvGrpSpPr>
            <p:cNvPr id="56339" name="Group 1039"/>
            <p:cNvGrpSpPr>
              <a:grpSpLocks/>
            </p:cNvGrpSpPr>
            <p:nvPr/>
          </p:nvGrpSpPr>
          <p:grpSpPr bwMode="auto">
            <a:xfrm>
              <a:off x="1111" y="1570"/>
              <a:ext cx="1361" cy="1233"/>
              <a:chOff x="1111" y="1570"/>
              <a:chExt cx="1361" cy="1233"/>
            </a:xfrm>
          </p:grpSpPr>
          <p:sp>
            <p:nvSpPr>
              <p:cNvPr id="56341" name="Text Box 1040"/>
              <p:cNvSpPr txBox="1">
                <a:spLocks noChangeArrowheads="1"/>
              </p:cNvSpPr>
              <p:nvPr/>
            </p:nvSpPr>
            <p:spPr bwMode="auto">
              <a:xfrm>
                <a:off x="1156" y="1570"/>
                <a:ext cx="953" cy="231"/>
              </a:xfrm>
              <a:prstGeom prst="rect">
                <a:avLst/>
              </a:prstGeom>
              <a:noFill/>
              <a:ln w="9525">
                <a:noFill/>
                <a:miter lim="800000"/>
                <a:headEnd/>
                <a:tailEnd/>
              </a:ln>
            </p:spPr>
            <p:txBody>
              <a:bodyPr>
                <a:spAutoFit/>
              </a:bodyPr>
              <a:lstStyle/>
              <a:p>
                <a:pPr algn="l" eaLnBrk="1" hangingPunct="1">
                  <a:spcBef>
                    <a:spcPct val="50000"/>
                  </a:spcBef>
                </a:pPr>
                <a:r>
                  <a:rPr lang="es-ES" sz="1800">
                    <a:solidFill>
                      <a:srgbClr val="000066"/>
                    </a:solidFill>
                    <a:latin typeface="Arial" charset="0"/>
                  </a:rPr>
                  <a:t>METANOL</a:t>
                </a:r>
              </a:p>
            </p:txBody>
          </p:sp>
          <p:sp>
            <p:nvSpPr>
              <p:cNvPr id="56342" name="Text Box 1041"/>
              <p:cNvSpPr txBox="1">
                <a:spLocks noChangeArrowheads="1"/>
              </p:cNvSpPr>
              <p:nvPr/>
            </p:nvSpPr>
            <p:spPr bwMode="auto">
              <a:xfrm>
                <a:off x="1157" y="2572"/>
                <a:ext cx="953" cy="231"/>
              </a:xfrm>
              <a:prstGeom prst="rect">
                <a:avLst/>
              </a:prstGeom>
              <a:noFill/>
              <a:ln w="9525">
                <a:noFill/>
                <a:miter lim="800000"/>
                <a:headEnd/>
                <a:tailEnd/>
              </a:ln>
            </p:spPr>
            <p:txBody>
              <a:bodyPr>
                <a:spAutoFit/>
              </a:bodyPr>
              <a:lstStyle/>
              <a:p>
                <a:pPr algn="l" eaLnBrk="1" hangingPunct="1">
                  <a:spcBef>
                    <a:spcPct val="50000"/>
                  </a:spcBef>
                </a:pPr>
                <a:r>
                  <a:rPr lang="es-ES" sz="1800">
                    <a:solidFill>
                      <a:srgbClr val="000066"/>
                    </a:solidFill>
                    <a:latin typeface="Arial" charset="0"/>
                  </a:rPr>
                  <a:t>Ac. fórmico</a:t>
                </a:r>
              </a:p>
            </p:txBody>
          </p:sp>
          <p:sp>
            <p:nvSpPr>
              <p:cNvPr id="56343" name="Text Box 1042"/>
              <p:cNvSpPr txBox="1">
                <a:spLocks noChangeArrowheads="1"/>
              </p:cNvSpPr>
              <p:nvPr/>
            </p:nvSpPr>
            <p:spPr bwMode="auto">
              <a:xfrm>
                <a:off x="1111" y="2065"/>
                <a:ext cx="1361" cy="231"/>
              </a:xfrm>
              <a:prstGeom prst="rect">
                <a:avLst/>
              </a:prstGeom>
              <a:noFill/>
              <a:ln w="9525">
                <a:noFill/>
                <a:miter lim="800000"/>
                <a:headEnd/>
                <a:tailEnd/>
              </a:ln>
            </p:spPr>
            <p:txBody>
              <a:bodyPr>
                <a:spAutoFit/>
              </a:bodyPr>
              <a:lstStyle/>
              <a:p>
                <a:pPr algn="l" eaLnBrk="1" hangingPunct="1">
                  <a:spcBef>
                    <a:spcPct val="50000"/>
                  </a:spcBef>
                </a:pPr>
                <a:r>
                  <a:rPr lang="es-ES" sz="1800">
                    <a:solidFill>
                      <a:srgbClr val="000066"/>
                    </a:solidFill>
                    <a:latin typeface="Arial" charset="0"/>
                  </a:rPr>
                  <a:t>Formaldehído</a:t>
                </a:r>
              </a:p>
            </p:txBody>
          </p:sp>
          <p:sp>
            <p:nvSpPr>
              <p:cNvPr id="56344" name="Line 1043"/>
              <p:cNvSpPr>
                <a:spLocks noChangeShapeType="1"/>
              </p:cNvSpPr>
              <p:nvPr/>
            </p:nvSpPr>
            <p:spPr bwMode="auto">
              <a:xfrm>
                <a:off x="1520" y="2296"/>
                <a:ext cx="0" cy="272"/>
              </a:xfrm>
              <a:prstGeom prst="line">
                <a:avLst/>
              </a:prstGeom>
              <a:noFill/>
              <a:ln w="9525">
                <a:solidFill>
                  <a:schemeClr val="tx1"/>
                </a:solidFill>
                <a:round/>
                <a:headEnd/>
                <a:tailEnd type="triangle" w="med" len="med"/>
              </a:ln>
            </p:spPr>
            <p:txBody>
              <a:bodyPr/>
              <a:lstStyle/>
              <a:p>
                <a:endParaRPr lang="es-ES"/>
              </a:p>
            </p:txBody>
          </p:sp>
          <p:sp>
            <p:nvSpPr>
              <p:cNvPr id="56345" name="Arc 1044"/>
              <p:cNvSpPr>
                <a:spLocks/>
              </p:cNvSpPr>
              <p:nvPr/>
            </p:nvSpPr>
            <p:spPr bwMode="auto">
              <a:xfrm rot="2699087">
                <a:off x="2064" y="1706"/>
                <a:ext cx="363" cy="408"/>
              </a:xfrm>
              <a:custGeom>
                <a:avLst/>
                <a:gdLst>
                  <a:gd name="T0" fmla="*/ 0 w 21600"/>
                  <a:gd name="T1" fmla="*/ 0 h 21600"/>
                  <a:gd name="T2" fmla="*/ 363 w 21600"/>
                  <a:gd name="T3" fmla="*/ 408 h 21600"/>
                  <a:gd name="T4" fmla="*/ 0 w 21600"/>
                  <a:gd name="T5" fmla="*/ 40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0066"/>
                </a:solidFill>
                <a:round/>
                <a:headEnd/>
                <a:tailEnd/>
              </a:ln>
            </p:spPr>
            <p:txBody>
              <a:bodyPr wrap="none" anchor="ctr"/>
              <a:lstStyle/>
              <a:p>
                <a:endParaRPr lang="es-ES"/>
              </a:p>
            </p:txBody>
          </p:sp>
        </p:grpSp>
        <p:sp>
          <p:nvSpPr>
            <p:cNvPr id="56340" name="AutoShape 1045"/>
            <p:cNvSpPr>
              <a:spLocks noChangeArrowheads="1"/>
            </p:cNvSpPr>
            <p:nvPr/>
          </p:nvSpPr>
          <p:spPr bwMode="auto">
            <a:xfrm rot="-9270403">
              <a:off x="2200" y="2115"/>
              <a:ext cx="91" cy="90"/>
            </a:xfrm>
            <a:prstGeom prst="triangle">
              <a:avLst>
                <a:gd name="adj" fmla="val 50000"/>
              </a:avLst>
            </a:prstGeom>
            <a:solidFill>
              <a:schemeClr val="tx1"/>
            </a:solidFill>
            <a:ln w="25400">
              <a:solidFill>
                <a:srgbClr val="000066"/>
              </a:solidFill>
              <a:miter lim="800000"/>
              <a:headEnd/>
              <a:tailEnd/>
            </a:ln>
          </p:spPr>
          <p:txBody>
            <a:bodyPr wrap="none" anchor="ctr"/>
            <a:lstStyle/>
            <a:p>
              <a:endParaRPr lang="es-ES"/>
            </a:p>
          </p:txBody>
        </p:sp>
      </p:grpSp>
      <p:grpSp>
        <p:nvGrpSpPr>
          <p:cNvPr id="56326" name="Group 1046"/>
          <p:cNvGrpSpPr>
            <a:grpSpLocks/>
          </p:cNvGrpSpPr>
          <p:nvPr/>
        </p:nvGrpSpPr>
        <p:grpSpPr bwMode="auto">
          <a:xfrm>
            <a:off x="611188" y="3573463"/>
            <a:ext cx="8208962" cy="454025"/>
            <a:chOff x="385" y="2750"/>
            <a:chExt cx="5171" cy="286"/>
          </a:xfrm>
        </p:grpSpPr>
        <p:grpSp>
          <p:nvGrpSpPr>
            <p:cNvPr id="56332" name="Group 1047"/>
            <p:cNvGrpSpPr>
              <a:grpSpLocks/>
            </p:cNvGrpSpPr>
            <p:nvPr/>
          </p:nvGrpSpPr>
          <p:grpSpPr bwMode="auto">
            <a:xfrm>
              <a:off x="3198" y="2844"/>
              <a:ext cx="2358" cy="192"/>
              <a:chOff x="2835" y="3566"/>
              <a:chExt cx="2358" cy="192"/>
            </a:xfrm>
          </p:grpSpPr>
          <p:sp>
            <p:nvSpPr>
              <p:cNvPr id="56335" name="Text Box 1048"/>
              <p:cNvSpPr txBox="1">
                <a:spLocks noChangeArrowheads="1"/>
              </p:cNvSpPr>
              <p:nvPr/>
            </p:nvSpPr>
            <p:spPr bwMode="auto">
              <a:xfrm>
                <a:off x="2835" y="3566"/>
                <a:ext cx="953" cy="192"/>
              </a:xfrm>
              <a:prstGeom prst="rect">
                <a:avLst/>
              </a:prstGeom>
              <a:noFill/>
              <a:ln w="9525">
                <a:noFill/>
                <a:miter lim="800000"/>
                <a:headEnd/>
                <a:tailEnd/>
              </a:ln>
            </p:spPr>
            <p:txBody>
              <a:bodyPr>
                <a:spAutoFit/>
              </a:bodyPr>
              <a:lstStyle/>
              <a:p>
                <a:pPr algn="l" eaLnBrk="1" hangingPunct="1">
                  <a:spcBef>
                    <a:spcPct val="50000"/>
                  </a:spcBef>
                </a:pPr>
                <a:r>
                  <a:rPr lang="es-ES" sz="1400">
                    <a:solidFill>
                      <a:srgbClr val="990000"/>
                    </a:solidFill>
                    <a:latin typeface="Arial" charset="0"/>
                  </a:rPr>
                  <a:t>Piridoxina</a:t>
                </a:r>
              </a:p>
            </p:txBody>
          </p:sp>
          <p:sp>
            <p:nvSpPr>
              <p:cNvPr id="56336" name="Text Box 1049"/>
              <p:cNvSpPr txBox="1">
                <a:spLocks noChangeArrowheads="1"/>
              </p:cNvSpPr>
              <p:nvPr/>
            </p:nvSpPr>
            <p:spPr bwMode="auto">
              <a:xfrm>
                <a:off x="4240" y="3566"/>
                <a:ext cx="953" cy="192"/>
              </a:xfrm>
              <a:prstGeom prst="rect">
                <a:avLst/>
              </a:prstGeom>
              <a:noFill/>
              <a:ln w="9525">
                <a:noFill/>
                <a:miter lim="800000"/>
                <a:headEnd/>
                <a:tailEnd/>
              </a:ln>
            </p:spPr>
            <p:txBody>
              <a:bodyPr>
                <a:spAutoFit/>
              </a:bodyPr>
              <a:lstStyle/>
              <a:p>
                <a:pPr algn="l" eaLnBrk="1" hangingPunct="1">
                  <a:spcBef>
                    <a:spcPct val="50000"/>
                  </a:spcBef>
                </a:pPr>
                <a:r>
                  <a:rPr lang="es-ES" sz="1400">
                    <a:solidFill>
                      <a:srgbClr val="990000"/>
                    </a:solidFill>
                    <a:latin typeface="Arial" charset="0"/>
                  </a:rPr>
                  <a:t>Tiamina</a:t>
                </a:r>
              </a:p>
            </p:txBody>
          </p:sp>
          <p:sp>
            <p:nvSpPr>
              <p:cNvPr id="56337" name="Line 1050"/>
              <p:cNvSpPr>
                <a:spLocks noChangeShapeType="1"/>
              </p:cNvSpPr>
              <p:nvPr/>
            </p:nvSpPr>
            <p:spPr bwMode="auto">
              <a:xfrm>
                <a:off x="3470" y="3702"/>
                <a:ext cx="226" cy="0"/>
              </a:xfrm>
              <a:prstGeom prst="line">
                <a:avLst/>
              </a:prstGeom>
              <a:noFill/>
              <a:ln w="9525">
                <a:solidFill>
                  <a:srgbClr val="990000"/>
                </a:solidFill>
                <a:round/>
                <a:headEnd/>
                <a:tailEnd type="triangle" w="med" len="med"/>
              </a:ln>
            </p:spPr>
            <p:txBody>
              <a:bodyPr/>
              <a:lstStyle/>
              <a:p>
                <a:endParaRPr lang="es-ES"/>
              </a:p>
            </p:txBody>
          </p:sp>
          <p:sp>
            <p:nvSpPr>
              <p:cNvPr id="56338" name="Line 1051"/>
              <p:cNvSpPr>
                <a:spLocks noChangeShapeType="1"/>
              </p:cNvSpPr>
              <p:nvPr/>
            </p:nvSpPr>
            <p:spPr bwMode="auto">
              <a:xfrm rot="10800000">
                <a:off x="3969" y="3702"/>
                <a:ext cx="226" cy="0"/>
              </a:xfrm>
              <a:prstGeom prst="line">
                <a:avLst/>
              </a:prstGeom>
              <a:noFill/>
              <a:ln w="9525">
                <a:solidFill>
                  <a:srgbClr val="990000"/>
                </a:solidFill>
                <a:round/>
                <a:headEnd/>
                <a:tailEnd type="triangle" w="med" len="med"/>
              </a:ln>
            </p:spPr>
            <p:txBody>
              <a:bodyPr/>
              <a:lstStyle/>
              <a:p>
                <a:endParaRPr lang="es-ES"/>
              </a:p>
            </p:txBody>
          </p:sp>
        </p:grpSp>
        <p:sp>
          <p:nvSpPr>
            <p:cNvPr id="56333" name="Text Box 1052"/>
            <p:cNvSpPr txBox="1">
              <a:spLocks noChangeArrowheads="1"/>
            </p:cNvSpPr>
            <p:nvPr/>
          </p:nvSpPr>
          <p:spPr bwMode="auto">
            <a:xfrm>
              <a:off x="385" y="2830"/>
              <a:ext cx="953" cy="192"/>
            </a:xfrm>
            <a:prstGeom prst="rect">
              <a:avLst/>
            </a:prstGeom>
            <a:noFill/>
            <a:ln w="9525">
              <a:noFill/>
              <a:miter lim="800000"/>
              <a:headEnd/>
              <a:tailEnd/>
            </a:ln>
          </p:spPr>
          <p:txBody>
            <a:bodyPr>
              <a:spAutoFit/>
            </a:bodyPr>
            <a:lstStyle/>
            <a:p>
              <a:pPr algn="l" eaLnBrk="1" hangingPunct="1">
                <a:spcBef>
                  <a:spcPct val="50000"/>
                </a:spcBef>
              </a:pPr>
              <a:r>
                <a:rPr lang="es-ES" sz="1400">
                  <a:solidFill>
                    <a:srgbClr val="990000"/>
                  </a:solidFill>
                  <a:latin typeface="Arial" charset="0"/>
                </a:rPr>
                <a:t>Ac. fólico</a:t>
              </a:r>
            </a:p>
          </p:txBody>
        </p:sp>
        <p:sp>
          <p:nvSpPr>
            <p:cNvPr id="56334" name="Line 1053"/>
            <p:cNvSpPr>
              <a:spLocks noChangeShapeType="1"/>
            </p:cNvSpPr>
            <p:nvPr/>
          </p:nvSpPr>
          <p:spPr bwMode="auto">
            <a:xfrm flipV="1">
              <a:off x="930" y="2750"/>
              <a:ext cx="182" cy="136"/>
            </a:xfrm>
            <a:prstGeom prst="line">
              <a:avLst/>
            </a:prstGeom>
            <a:noFill/>
            <a:ln w="9525">
              <a:solidFill>
                <a:srgbClr val="990000"/>
              </a:solidFill>
              <a:round/>
              <a:headEnd/>
              <a:tailEnd type="triangle" w="med" len="med"/>
            </a:ln>
          </p:spPr>
          <p:txBody>
            <a:bodyPr/>
            <a:lstStyle/>
            <a:p>
              <a:endParaRPr lang="es-ES"/>
            </a:p>
          </p:txBody>
        </p:sp>
      </p:grpSp>
      <p:grpSp>
        <p:nvGrpSpPr>
          <p:cNvPr id="8" name="Group 1059"/>
          <p:cNvGrpSpPr>
            <a:grpSpLocks/>
          </p:cNvGrpSpPr>
          <p:nvPr/>
        </p:nvGrpSpPr>
        <p:grpSpPr bwMode="auto">
          <a:xfrm>
            <a:off x="323850" y="908050"/>
            <a:ext cx="8569325" cy="5799138"/>
            <a:chOff x="204" y="572"/>
            <a:chExt cx="5398" cy="3653"/>
          </a:xfrm>
        </p:grpSpPr>
        <p:pic>
          <p:nvPicPr>
            <p:cNvPr id="56329" name="Picture 1055" descr="mano"/>
            <p:cNvPicPr>
              <a:picLocks noChangeAspect="1" noChangeArrowheads="1"/>
            </p:cNvPicPr>
            <p:nvPr/>
          </p:nvPicPr>
          <p:blipFill>
            <a:blip r:embed="rId3" cstate="print"/>
            <a:srcRect l="3383" r="22807" b="14755"/>
            <a:stretch>
              <a:fillRect/>
            </a:stretch>
          </p:blipFill>
          <p:spPr bwMode="auto">
            <a:xfrm>
              <a:off x="2609" y="935"/>
              <a:ext cx="589" cy="907"/>
            </a:xfrm>
            <a:prstGeom prst="rect">
              <a:avLst/>
            </a:prstGeom>
            <a:noFill/>
            <a:ln w="9525">
              <a:noFill/>
              <a:miter lim="800000"/>
              <a:headEnd/>
              <a:tailEnd/>
            </a:ln>
          </p:spPr>
        </p:pic>
        <p:sp>
          <p:nvSpPr>
            <p:cNvPr id="56330" name="Text Box 1056"/>
            <p:cNvSpPr txBox="1">
              <a:spLocks noChangeArrowheads="1"/>
            </p:cNvSpPr>
            <p:nvPr/>
          </p:nvSpPr>
          <p:spPr bwMode="auto">
            <a:xfrm>
              <a:off x="1927" y="572"/>
              <a:ext cx="1950" cy="218"/>
            </a:xfrm>
            <a:prstGeom prst="rect">
              <a:avLst/>
            </a:prstGeom>
            <a:solidFill>
              <a:srgbClr val="FF3300"/>
            </a:solidFill>
            <a:ln w="9525">
              <a:solidFill>
                <a:srgbClr val="000066"/>
              </a:solidFill>
              <a:miter lim="800000"/>
              <a:headEnd/>
              <a:tailEnd/>
            </a:ln>
          </p:spPr>
          <p:txBody>
            <a:bodyPr>
              <a:spAutoFit/>
            </a:bodyPr>
            <a:lstStyle/>
            <a:p>
              <a:pPr eaLnBrk="1" hangingPunct="1">
                <a:spcBef>
                  <a:spcPct val="50000"/>
                </a:spcBef>
              </a:pPr>
              <a:r>
                <a:rPr lang="es-ES" sz="1600" b="1">
                  <a:latin typeface="Arial" charset="0"/>
                </a:rPr>
                <a:t>ETANOL y FOMEPIZOL</a:t>
              </a:r>
            </a:p>
          </p:txBody>
        </p:sp>
        <p:sp>
          <p:nvSpPr>
            <p:cNvPr id="56331" name="Text Box 1057"/>
            <p:cNvSpPr txBox="1">
              <a:spLocks noChangeArrowheads="1"/>
            </p:cNvSpPr>
            <p:nvPr/>
          </p:nvSpPr>
          <p:spPr bwMode="auto">
            <a:xfrm>
              <a:off x="204" y="2886"/>
              <a:ext cx="5398" cy="1339"/>
            </a:xfrm>
            <a:prstGeom prst="rect">
              <a:avLst/>
            </a:prstGeom>
            <a:noFill/>
            <a:ln w="9525">
              <a:noFill/>
              <a:miter lim="800000"/>
              <a:headEnd/>
              <a:tailEnd/>
            </a:ln>
          </p:spPr>
          <p:txBody>
            <a:bodyPr>
              <a:spAutoFit/>
            </a:bodyPr>
            <a:lstStyle/>
            <a:p>
              <a:pPr algn="l">
                <a:lnSpc>
                  <a:spcPct val="130000"/>
                </a:lnSpc>
                <a:buFont typeface="Wingdings" pitchFamily="2" charset="2"/>
                <a:buChar char="ü"/>
              </a:pPr>
              <a:r>
                <a:rPr lang="es-ES" sz="1800" b="1">
                  <a:solidFill>
                    <a:srgbClr val="000066"/>
                  </a:solidFill>
                  <a:latin typeface="Arial" charset="0"/>
                </a:rPr>
                <a:t> Mecanismo acción: </a:t>
              </a:r>
              <a:r>
                <a:rPr lang="es-ES" sz="1800">
                  <a:solidFill>
                    <a:srgbClr val="000066"/>
                  </a:solidFill>
                  <a:latin typeface="Arial" charset="0"/>
                </a:rPr>
                <a:t>compiten por la enzima ADH responsable de la oxidación del metanol y etilenglicol.</a:t>
              </a:r>
            </a:p>
            <a:p>
              <a:pPr algn="l">
                <a:lnSpc>
                  <a:spcPct val="220000"/>
                </a:lnSpc>
                <a:buFont typeface="Wingdings" pitchFamily="2" charset="2"/>
                <a:buNone/>
              </a:pPr>
              <a:r>
                <a:rPr lang="es-ES" sz="1800" b="1">
                  <a:solidFill>
                    <a:srgbClr val="000066"/>
                  </a:solidFill>
                  <a:latin typeface="Arial" charset="0"/>
                </a:rPr>
                <a:t>AFINIDAD POR LA ADH: Fomepizol &gt; etanol &gt; metanol/etilenglicol</a:t>
              </a:r>
            </a:p>
            <a:p>
              <a:pPr algn="l">
                <a:lnSpc>
                  <a:spcPct val="130000"/>
                </a:lnSpc>
                <a:buFont typeface="Wingdings" pitchFamily="2" charset="2"/>
                <a:buNone/>
              </a:pPr>
              <a:r>
                <a:rPr lang="es-ES" sz="1800">
                  <a:solidFill>
                    <a:srgbClr val="000066"/>
                  </a:solidFill>
                  <a:latin typeface="Arial" charset="0"/>
                </a:rPr>
                <a:t>	ETANOL: 10-20 veces superior al metanol</a:t>
              </a:r>
            </a:p>
            <a:p>
              <a:pPr algn="l">
                <a:lnSpc>
                  <a:spcPct val="130000"/>
                </a:lnSpc>
                <a:buFont typeface="Wingdings" pitchFamily="2" charset="2"/>
                <a:buNone/>
              </a:pPr>
              <a:r>
                <a:rPr lang="es-ES" sz="1800">
                  <a:solidFill>
                    <a:srgbClr val="000066"/>
                  </a:solidFill>
                  <a:latin typeface="Arial" charset="0"/>
                </a:rPr>
                <a:t>	FOMEPIZOL: </a:t>
              </a:r>
              <a:r>
                <a:rPr lang="ca-ES" sz="1800">
                  <a:solidFill>
                    <a:srgbClr val="000066"/>
                  </a:solidFill>
                  <a:latin typeface="Arial" charset="0"/>
                </a:rPr>
                <a:t>8.000 veces superior al etanol</a:t>
              </a:r>
              <a:endParaRPr lang="es-ES" sz="1800">
                <a:solidFill>
                  <a:srgbClr val="000066"/>
                </a:solidFill>
                <a:latin typeface="Arial" charset="0"/>
              </a:endParaRPr>
            </a:p>
          </p:txBody>
        </p:sp>
      </p:grpSp>
      <p:sp>
        <p:nvSpPr>
          <p:cNvPr id="56328" name="Text Box 1058"/>
          <p:cNvSpPr txBox="1">
            <a:spLocks noChangeArrowheads="1"/>
          </p:cNvSpPr>
          <p:nvPr/>
        </p:nvSpPr>
        <p:spPr bwMode="auto">
          <a:xfrm>
            <a:off x="4213225" y="2846388"/>
            <a:ext cx="719138" cy="366712"/>
          </a:xfrm>
          <a:prstGeom prst="rect">
            <a:avLst/>
          </a:prstGeom>
          <a:solidFill>
            <a:schemeClr val="bg1"/>
          </a:solidFill>
          <a:ln w="9525">
            <a:noFill/>
            <a:miter lim="800000"/>
            <a:headEnd/>
            <a:tailEnd/>
          </a:ln>
        </p:spPr>
        <p:txBody>
          <a:bodyPr>
            <a:spAutoFit/>
          </a:bodyPr>
          <a:lstStyle/>
          <a:p>
            <a:pPr algn="l" eaLnBrk="1" hangingPunct="1">
              <a:spcBef>
                <a:spcPct val="50000"/>
              </a:spcBef>
            </a:pPr>
            <a:r>
              <a:rPr lang="es-ES" sz="1800" b="1">
                <a:solidFill>
                  <a:srgbClr val="000066"/>
                </a:solidFill>
                <a:latin typeface="Arial" charset="0"/>
              </a:rPr>
              <a:t>ADH</a:t>
            </a:r>
          </a:p>
        </p:txBody>
      </p:sp>
    </p:spTree>
    <p:extLst>
      <p:ext uri="{BB962C8B-B14F-4D97-AF65-F5344CB8AC3E}">
        <p14:creationId xmlns="" xmlns:p14="http://schemas.microsoft.com/office/powerpoint/2010/main" val="331793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Line 1029"/>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graphicFrame>
        <p:nvGraphicFramePr>
          <p:cNvPr id="6146" name="Object 77"/>
          <p:cNvGraphicFramePr>
            <a:graphicFrameLocks noChangeAspect="1"/>
          </p:cNvGraphicFramePr>
          <p:nvPr>
            <p:extLst>
              <p:ext uri="{D42A27DB-BD31-4B8C-83A1-F6EECF244321}">
                <p14:modId xmlns="" xmlns:p14="http://schemas.microsoft.com/office/powerpoint/2010/main" val="2129325518"/>
              </p:ext>
            </p:extLst>
          </p:nvPr>
        </p:nvGraphicFramePr>
        <p:xfrm>
          <a:off x="7995666" y="116632"/>
          <a:ext cx="793750" cy="1858962"/>
        </p:xfrm>
        <a:graphic>
          <a:graphicData uri="http://schemas.openxmlformats.org/presentationml/2006/ole">
            <p:oleObj spid="_x0000_s234528" name="Imagen de mapa de bits" r:id="rId4" imgW="819264" imgH="2362530" progId="PBrush">
              <p:embed/>
            </p:oleObj>
          </a:graphicData>
        </a:graphic>
      </p:graphicFrame>
      <p:sp>
        <p:nvSpPr>
          <p:cNvPr id="6148" name="Text Box 1033"/>
          <p:cNvSpPr txBox="1">
            <a:spLocks noChangeArrowheads="1"/>
          </p:cNvSpPr>
          <p:nvPr/>
        </p:nvSpPr>
        <p:spPr bwMode="auto">
          <a:xfrm>
            <a:off x="382588" y="304800"/>
            <a:ext cx="8304212" cy="463846"/>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a:solidFill>
                  <a:srgbClr val="008000"/>
                </a:solidFill>
                <a:latin typeface="Arial" charset="0"/>
                <a:sym typeface="Symbol" pitchFamily="18" charset="2"/>
              </a:rPr>
              <a:t>Alcohol </a:t>
            </a:r>
            <a:r>
              <a:rPr lang="en-GB" b="1" i="1" dirty="0" err="1" smtClean="0">
                <a:solidFill>
                  <a:srgbClr val="008000"/>
                </a:solidFill>
                <a:latin typeface="Arial" charset="0"/>
                <a:sym typeface="Symbol" pitchFamily="18" charset="2"/>
              </a:rPr>
              <a:t>absoluto</a:t>
            </a:r>
            <a:endParaRPr lang="en-GB" b="1" i="1" dirty="0">
              <a:solidFill>
                <a:srgbClr val="008000"/>
              </a:solidFill>
              <a:latin typeface="Arial" charset="0"/>
            </a:endParaRPr>
          </a:p>
        </p:txBody>
      </p:sp>
      <p:sp>
        <p:nvSpPr>
          <p:cNvPr id="6154" name="Rectangle 1051"/>
          <p:cNvSpPr>
            <a:spLocks noChangeArrowheads="1"/>
          </p:cNvSpPr>
          <p:nvPr/>
        </p:nvSpPr>
        <p:spPr bwMode="auto">
          <a:xfrm>
            <a:off x="323850" y="1470025"/>
            <a:ext cx="7632526" cy="498085"/>
          </a:xfrm>
          <a:prstGeom prst="rect">
            <a:avLst/>
          </a:prstGeom>
          <a:noFill/>
          <a:ln w="9525">
            <a:noFill/>
            <a:miter lim="800000"/>
            <a:headEnd/>
            <a:tailEnd/>
          </a:ln>
        </p:spPr>
        <p:txBody>
          <a:bodyPr wrap="square">
            <a:spAutoFit/>
          </a:bodyPr>
          <a:lstStyle/>
          <a:p>
            <a:pPr algn="l" eaLnBrk="1" hangingPunct="1">
              <a:lnSpc>
                <a:spcPct val="170000"/>
              </a:lnSpc>
              <a:buFont typeface="Wingdings 2" pitchFamily="18" charset="2"/>
              <a:buChar char="P"/>
            </a:pPr>
            <a:r>
              <a:rPr lang="es-ES" sz="1800" b="1" dirty="0">
                <a:solidFill>
                  <a:srgbClr val="000066"/>
                </a:solidFill>
                <a:latin typeface="Arial" charset="0"/>
              </a:rPr>
              <a:t> Administración</a:t>
            </a:r>
            <a:r>
              <a:rPr lang="es-ES" sz="1800" dirty="0">
                <a:solidFill>
                  <a:srgbClr val="000066"/>
                </a:solidFill>
                <a:latin typeface="Arial" charset="0"/>
              </a:rPr>
              <a:t>: </a:t>
            </a:r>
            <a:r>
              <a:rPr lang="es-ES" sz="1800" dirty="0" smtClean="0">
                <a:solidFill>
                  <a:srgbClr val="000066"/>
                </a:solidFill>
                <a:latin typeface="Arial" charset="0"/>
              </a:rPr>
              <a:t>oral y </a:t>
            </a:r>
            <a:r>
              <a:rPr lang="es-ES" sz="1800" u="sng" dirty="0" smtClean="0">
                <a:solidFill>
                  <a:srgbClr val="000066"/>
                </a:solidFill>
                <a:latin typeface="Arial" charset="0"/>
              </a:rPr>
              <a:t>endovenosa</a:t>
            </a:r>
            <a:r>
              <a:rPr lang="es-ES" sz="1800" dirty="0" smtClean="0">
                <a:solidFill>
                  <a:srgbClr val="000066"/>
                </a:solidFill>
                <a:latin typeface="Arial" charset="0"/>
              </a:rPr>
              <a:t> (preferible)</a:t>
            </a:r>
            <a:endParaRPr lang="es-ES" sz="1800" dirty="0">
              <a:solidFill>
                <a:srgbClr val="000066"/>
              </a:solidFill>
              <a:latin typeface="Arial" charset="0"/>
            </a:endParaRPr>
          </a:p>
        </p:txBody>
      </p:sp>
      <p:sp>
        <p:nvSpPr>
          <p:cNvPr id="6155" name="Text Box 1052"/>
          <p:cNvSpPr txBox="1">
            <a:spLocks noChangeArrowheads="1"/>
          </p:cNvSpPr>
          <p:nvPr/>
        </p:nvSpPr>
        <p:spPr bwMode="auto">
          <a:xfrm>
            <a:off x="325438" y="1039813"/>
            <a:ext cx="7991475" cy="476250"/>
          </a:xfrm>
          <a:prstGeom prst="rect">
            <a:avLst/>
          </a:prstGeom>
          <a:noFill/>
          <a:ln w="9525">
            <a:noFill/>
            <a:miter lim="800000"/>
            <a:headEnd/>
            <a:tailEnd/>
          </a:ln>
        </p:spPr>
        <p:txBody>
          <a:bodyPr>
            <a:spAutoFit/>
          </a:bodyPr>
          <a:lstStyle/>
          <a:p>
            <a:pPr algn="l" eaLnBrk="1" hangingPunct="1">
              <a:lnSpc>
                <a:spcPct val="140000"/>
              </a:lnSpc>
              <a:buFont typeface="Wingdings 2" pitchFamily="18" charset="2"/>
              <a:buChar char="P"/>
            </a:pPr>
            <a:r>
              <a:rPr lang="es-ES" sz="1800" b="1">
                <a:solidFill>
                  <a:srgbClr val="000066"/>
                </a:solidFill>
                <a:latin typeface="Arial" charset="0"/>
              </a:rPr>
              <a:t> Presentación:</a:t>
            </a:r>
            <a:r>
              <a:rPr lang="es-ES" sz="1800">
                <a:solidFill>
                  <a:srgbClr val="000066"/>
                </a:solidFill>
                <a:latin typeface="Arial" charset="0"/>
              </a:rPr>
              <a:t> Alcohol absoluto </a:t>
            </a:r>
            <a:r>
              <a:rPr lang="es-ES" sz="1800">
                <a:solidFill>
                  <a:srgbClr val="000066"/>
                </a:solidFill>
                <a:latin typeface="Arial" charset="0"/>
                <a:sym typeface="Wingdings" pitchFamily="2" charset="2"/>
              </a:rPr>
              <a:t>(pureza 99-100%)</a:t>
            </a:r>
            <a:r>
              <a:rPr lang="es-ES" sz="1800">
                <a:solidFill>
                  <a:srgbClr val="000066"/>
                </a:solidFill>
                <a:latin typeface="Arial" charset="0"/>
              </a:rPr>
              <a:t> ampollas 5 mL</a:t>
            </a:r>
          </a:p>
        </p:txBody>
      </p:sp>
      <p:pic>
        <p:nvPicPr>
          <p:cNvPr id="21"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3885" t="32721" r="24959" b="15717"/>
          <a:stretch/>
        </p:blipFill>
        <p:spPr bwMode="auto">
          <a:xfrm>
            <a:off x="0" y="2492896"/>
            <a:ext cx="9108504" cy="37108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8417617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2627784" y="1414517"/>
            <a:ext cx="6408712" cy="646331"/>
          </a:xfrm>
          <a:prstGeom prst="rect">
            <a:avLst/>
          </a:prstGeom>
          <a:noFill/>
          <a:ln w="9525">
            <a:noFill/>
            <a:miter lim="800000"/>
            <a:headEnd/>
            <a:tailEnd/>
          </a:ln>
        </p:spPr>
        <p:txBody>
          <a:bodyPr wrap="square">
            <a:spAutoFit/>
          </a:bodyPr>
          <a:lstStyle/>
          <a:p>
            <a:pPr marL="342900" indent="-342900" algn="l" eaLnBrk="1" hangingPunct="1">
              <a:spcBef>
                <a:spcPct val="20000"/>
              </a:spcBef>
              <a:spcAft>
                <a:spcPct val="20000"/>
              </a:spcAft>
              <a:buFont typeface="Wingdings" pitchFamily="2" charset="2"/>
              <a:buChar char="ü"/>
              <a:tabLst>
                <a:tab pos="627063" algn="l"/>
              </a:tabLst>
            </a:pPr>
            <a:r>
              <a:rPr lang="es-ES" sz="1800" b="1" dirty="0">
                <a:solidFill>
                  <a:srgbClr val="000066"/>
                </a:solidFill>
                <a:latin typeface="Arial" charset="0"/>
              </a:rPr>
              <a:t>Presentación:</a:t>
            </a:r>
            <a:r>
              <a:rPr lang="es-ES" sz="1800" dirty="0">
                <a:solidFill>
                  <a:srgbClr val="000066"/>
                </a:solidFill>
                <a:latin typeface="Arial" charset="0"/>
              </a:rPr>
              <a:t> </a:t>
            </a:r>
            <a:r>
              <a:rPr lang="es-ES" sz="1800" dirty="0" err="1">
                <a:solidFill>
                  <a:srgbClr val="000066"/>
                </a:solidFill>
                <a:latin typeface="Arial" charset="0"/>
              </a:rPr>
              <a:t>Fomepizole</a:t>
            </a:r>
            <a:r>
              <a:rPr lang="es-ES" sz="1800" dirty="0">
                <a:solidFill>
                  <a:srgbClr val="000066"/>
                </a:solidFill>
                <a:latin typeface="Arial" charset="0"/>
              </a:rPr>
              <a:t> </a:t>
            </a:r>
            <a:r>
              <a:rPr lang="es-ES" sz="1800" dirty="0" smtClean="0">
                <a:solidFill>
                  <a:srgbClr val="000066"/>
                </a:solidFill>
                <a:latin typeface="Arial" charset="0"/>
              </a:rPr>
              <a:t>EUSA </a:t>
            </a:r>
            <a:r>
              <a:rPr lang="es-ES" sz="1800" dirty="0" err="1" smtClean="0">
                <a:solidFill>
                  <a:srgbClr val="000066"/>
                </a:solidFill>
                <a:latin typeface="Arial" charset="0"/>
              </a:rPr>
              <a:t>Pharma</a:t>
            </a:r>
            <a:r>
              <a:rPr lang="es-ES" sz="1800" baseline="30000" dirty="0" smtClean="0">
                <a:solidFill>
                  <a:srgbClr val="000066"/>
                </a:solidFill>
                <a:latin typeface="Arial" charset="0"/>
              </a:rPr>
              <a:t>®  </a:t>
            </a:r>
            <a:r>
              <a:rPr lang="es-ES" sz="1800" dirty="0">
                <a:solidFill>
                  <a:srgbClr val="000066"/>
                </a:solidFill>
                <a:latin typeface="Arial" charset="0"/>
              </a:rPr>
              <a:t>5 mg/mL ampollas de 20 ml </a:t>
            </a:r>
            <a:r>
              <a:rPr lang="es-ES" sz="1800" dirty="0" smtClean="0">
                <a:solidFill>
                  <a:srgbClr val="000066"/>
                </a:solidFill>
                <a:latin typeface="Arial" charset="0"/>
              </a:rPr>
              <a:t>( </a:t>
            </a:r>
            <a:r>
              <a:rPr lang="es-ES" sz="1800" dirty="0">
                <a:solidFill>
                  <a:srgbClr val="000066"/>
                </a:solidFill>
                <a:latin typeface="Arial" charset="0"/>
              </a:rPr>
              <a:t>= 100 mg/ </a:t>
            </a:r>
            <a:r>
              <a:rPr lang="es-ES" sz="1800" dirty="0" err="1">
                <a:solidFill>
                  <a:srgbClr val="000066"/>
                </a:solidFill>
                <a:latin typeface="Arial" charset="0"/>
              </a:rPr>
              <a:t>amp</a:t>
            </a:r>
            <a:r>
              <a:rPr lang="es-ES" sz="1800" dirty="0">
                <a:solidFill>
                  <a:srgbClr val="000066"/>
                </a:solidFill>
                <a:latin typeface="Arial" charset="0"/>
              </a:rPr>
              <a:t>)</a:t>
            </a:r>
          </a:p>
        </p:txBody>
      </p:sp>
      <p:sp>
        <p:nvSpPr>
          <p:cNvPr id="57349" name="Line 27"/>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57350" name="Text Box 28"/>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a:solidFill>
                  <a:srgbClr val="008000"/>
                </a:solidFill>
                <a:latin typeface="Arial" charset="0"/>
                <a:sym typeface="Symbol" pitchFamily="18" charset="2"/>
              </a:rPr>
              <a:t>Fomepizol (medicamento extranjero)</a:t>
            </a:r>
            <a:endParaRPr lang="en-GB" b="1" i="1">
              <a:solidFill>
                <a:srgbClr val="008000"/>
              </a:solidFill>
              <a:latin typeface="Arial" charset="0"/>
            </a:endParaRPr>
          </a:p>
        </p:txBody>
      </p:sp>
      <p:pic>
        <p:nvPicPr>
          <p:cNvPr id="221186" name="Picture 2" descr="Resultado de imagen de FOMEPIZOLE EUSA PHARMA"/>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8074" t="6537" r="12217" b="7256"/>
          <a:stretch/>
        </p:blipFill>
        <p:spPr bwMode="auto">
          <a:xfrm>
            <a:off x="140617" y="947936"/>
            <a:ext cx="2343151" cy="190500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4099" t="33073" r="15813" b="22396"/>
          <a:stretch/>
        </p:blipFill>
        <p:spPr bwMode="auto">
          <a:xfrm>
            <a:off x="0" y="3450775"/>
            <a:ext cx="9144000" cy="28585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047773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4" name="Picture 4" descr="Resultado de imagen de simbolo euro 3d"/>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10604"/>
          <a:stretch/>
        </p:blipFill>
        <p:spPr bwMode="auto">
          <a:xfrm>
            <a:off x="1040909" y="3974517"/>
            <a:ext cx="860630" cy="822635"/>
          </a:xfrm>
          <a:prstGeom prst="rect">
            <a:avLst/>
          </a:prstGeom>
          <a:noFill/>
          <a:extLst>
            <a:ext uri="{909E8E84-426E-40DD-AFC4-6F175D3DCCD1}">
              <a14:hiddenFill xmlns="" xmlns:a14="http://schemas.microsoft.com/office/drawing/2010/main">
                <a:solidFill>
                  <a:srgbClr val="FFFFFF"/>
                </a:solidFill>
              </a14:hiddenFill>
            </a:ext>
          </a:extLst>
        </p:spPr>
      </p:pic>
      <p:sp>
        <p:nvSpPr>
          <p:cNvPr id="57349" name="Line 27"/>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57350" name="Text Box 28"/>
          <p:cNvSpPr txBox="1">
            <a:spLocks noChangeArrowheads="1"/>
          </p:cNvSpPr>
          <p:nvPr/>
        </p:nvSpPr>
        <p:spPr bwMode="auto">
          <a:xfrm>
            <a:off x="382588" y="304800"/>
            <a:ext cx="8304212" cy="463846"/>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a:solidFill>
                  <a:srgbClr val="008000"/>
                </a:solidFill>
                <a:latin typeface="Arial" charset="0"/>
                <a:sym typeface="Symbol" pitchFamily="18" charset="2"/>
              </a:rPr>
              <a:t>Fomepizol</a:t>
            </a:r>
            <a:r>
              <a:rPr lang="en-GB" b="1" i="1" dirty="0">
                <a:solidFill>
                  <a:srgbClr val="008000"/>
                </a:solidFill>
                <a:latin typeface="Arial" charset="0"/>
                <a:sym typeface="Symbol" pitchFamily="18" charset="2"/>
              </a:rPr>
              <a:t> </a:t>
            </a:r>
            <a:r>
              <a:rPr lang="en-GB" b="1" i="1" dirty="0" smtClean="0">
                <a:solidFill>
                  <a:srgbClr val="008000"/>
                </a:solidFill>
                <a:latin typeface="Arial" charset="0"/>
                <a:sym typeface="Symbol" pitchFamily="18" charset="2"/>
              </a:rPr>
              <a:t>vs </a:t>
            </a:r>
            <a:r>
              <a:rPr lang="en-GB" b="1" i="1" dirty="0" err="1" smtClean="0">
                <a:solidFill>
                  <a:srgbClr val="008000"/>
                </a:solidFill>
                <a:latin typeface="Arial" charset="0"/>
                <a:sym typeface="Symbol" pitchFamily="18" charset="2"/>
              </a:rPr>
              <a:t>Etanol</a:t>
            </a:r>
            <a:endParaRPr lang="en-GB" b="1" i="1" dirty="0">
              <a:solidFill>
                <a:srgbClr val="008000"/>
              </a:solidFill>
              <a:latin typeface="Arial" charset="0"/>
            </a:endParaRPr>
          </a:p>
        </p:txBody>
      </p:sp>
      <p:sp>
        <p:nvSpPr>
          <p:cNvPr id="10" name="Rectangle 4"/>
          <p:cNvSpPr>
            <a:spLocks noChangeArrowheads="1"/>
          </p:cNvSpPr>
          <p:nvPr/>
        </p:nvSpPr>
        <p:spPr bwMode="auto">
          <a:xfrm>
            <a:off x="108718" y="620688"/>
            <a:ext cx="8567738" cy="2580194"/>
          </a:xfrm>
          <a:prstGeom prst="rect">
            <a:avLst/>
          </a:prstGeom>
          <a:noFill/>
          <a:ln w="50800">
            <a:noFill/>
            <a:miter lim="800000"/>
            <a:headEnd/>
            <a:tailEnd/>
          </a:ln>
        </p:spPr>
        <p:txBody>
          <a:bodyPr>
            <a:spAutoFit/>
          </a:bodyPr>
          <a:lstStyle/>
          <a:p>
            <a:pPr marL="914400" lvl="1" indent="-457200" algn="l">
              <a:lnSpc>
                <a:spcPct val="150000"/>
              </a:lnSpc>
              <a:buFont typeface="Wingdings" pitchFamily="2" charset="2"/>
              <a:buNone/>
            </a:pPr>
            <a:endParaRPr lang="es-ES" sz="1800" dirty="0">
              <a:solidFill>
                <a:srgbClr val="000066"/>
              </a:solidFill>
              <a:latin typeface="Arial" charset="0"/>
              <a:sym typeface="Wingdings" pitchFamily="2" charset="2"/>
            </a:endParaRPr>
          </a:p>
          <a:p>
            <a:pPr marL="914400" lvl="1" indent="-457200" algn="l">
              <a:lnSpc>
                <a:spcPct val="150000"/>
              </a:lnSpc>
            </a:pPr>
            <a:r>
              <a:rPr lang="es-ES_tradnl" sz="2000" b="1" dirty="0">
                <a:solidFill>
                  <a:srgbClr val="000066"/>
                </a:solidFill>
                <a:latin typeface="Arial" charset="0"/>
                <a:sym typeface="Wingdings" pitchFamily="2" charset="2"/>
              </a:rPr>
              <a:t>Ventajas del Fomepizol </a:t>
            </a:r>
            <a:r>
              <a:rPr lang="es-ES_tradnl" sz="2000" b="1" i="1" dirty="0">
                <a:solidFill>
                  <a:srgbClr val="000066"/>
                </a:solidFill>
                <a:latin typeface="Arial" charset="0"/>
                <a:sym typeface="Wingdings" pitchFamily="2" charset="2"/>
              </a:rPr>
              <a:t>vs</a:t>
            </a:r>
            <a:r>
              <a:rPr lang="es-ES_tradnl" sz="2000" b="1" dirty="0">
                <a:solidFill>
                  <a:srgbClr val="000066"/>
                </a:solidFill>
                <a:latin typeface="Arial" charset="0"/>
                <a:sym typeface="Wingdings" pitchFamily="2" charset="2"/>
              </a:rPr>
              <a:t> Etanol</a:t>
            </a:r>
            <a:r>
              <a:rPr lang="es-ES_tradnl" sz="2000" b="1" dirty="0" smtClean="0">
                <a:solidFill>
                  <a:srgbClr val="000066"/>
                </a:solidFill>
                <a:latin typeface="Arial" charset="0"/>
                <a:sym typeface="Wingdings" pitchFamily="2" charset="2"/>
              </a:rPr>
              <a:t>:</a:t>
            </a:r>
            <a:endParaRPr lang="es-ES_tradnl" sz="2000" b="1" dirty="0">
              <a:solidFill>
                <a:srgbClr val="000066"/>
              </a:solidFill>
              <a:latin typeface="Arial" charset="0"/>
              <a:sym typeface="Wingdings" pitchFamily="2" charset="2"/>
            </a:endParaRPr>
          </a:p>
          <a:p>
            <a:pPr marL="914400" lvl="1" indent="-457200" algn="l">
              <a:lnSpc>
                <a:spcPct val="150000"/>
              </a:lnSpc>
              <a:buFontTx/>
              <a:buAutoNum type="arabicParenR"/>
            </a:pPr>
            <a:r>
              <a:rPr lang="es-ES_tradnl" sz="1800" dirty="0">
                <a:solidFill>
                  <a:srgbClr val="000066"/>
                </a:solidFill>
                <a:latin typeface="Arial" charset="0"/>
                <a:sym typeface="Wingdings" pitchFamily="2" charset="2"/>
              </a:rPr>
              <a:t>No incrementa la sedación del paciente</a:t>
            </a:r>
          </a:p>
          <a:p>
            <a:pPr marL="914400" lvl="1" indent="-457200" algn="l">
              <a:lnSpc>
                <a:spcPct val="150000"/>
              </a:lnSpc>
              <a:buFontTx/>
              <a:buAutoNum type="arabicParenR"/>
            </a:pPr>
            <a:r>
              <a:rPr lang="es-ES_tradnl" sz="1800" dirty="0">
                <a:solidFill>
                  <a:srgbClr val="000066"/>
                </a:solidFill>
                <a:latin typeface="Arial" charset="0"/>
                <a:sym typeface="Wingdings" pitchFamily="2" charset="2"/>
              </a:rPr>
              <a:t>Menor riesgo de hipoglucemia</a:t>
            </a:r>
          </a:p>
          <a:p>
            <a:pPr marL="914400" lvl="1" indent="-457200" algn="l">
              <a:lnSpc>
                <a:spcPct val="150000"/>
              </a:lnSpc>
              <a:buFontTx/>
              <a:buAutoNum type="arabicParenR"/>
            </a:pPr>
            <a:r>
              <a:rPr lang="es-ES_tradnl" sz="1800" dirty="0">
                <a:solidFill>
                  <a:srgbClr val="000066"/>
                </a:solidFill>
                <a:latin typeface="Arial" charset="0"/>
                <a:sym typeface="Wingdings" pitchFamily="2" charset="2"/>
              </a:rPr>
              <a:t>Menos problemas de exceso de líquido</a:t>
            </a:r>
          </a:p>
          <a:p>
            <a:pPr marL="914400" lvl="1" indent="-457200" algn="l">
              <a:lnSpc>
                <a:spcPct val="150000"/>
              </a:lnSpc>
              <a:buFontTx/>
              <a:buAutoNum type="arabicParenR"/>
            </a:pPr>
            <a:r>
              <a:rPr lang="es-ES_tradnl" sz="1800" dirty="0">
                <a:solidFill>
                  <a:srgbClr val="000066"/>
                </a:solidFill>
                <a:latin typeface="Arial" charset="0"/>
                <a:sym typeface="Wingdings" pitchFamily="2" charset="2"/>
              </a:rPr>
              <a:t>Fácil </a:t>
            </a:r>
            <a:r>
              <a:rPr lang="es-ES_tradnl" sz="1800" dirty="0" smtClean="0">
                <a:solidFill>
                  <a:srgbClr val="000066"/>
                </a:solidFill>
                <a:latin typeface="Arial" charset="0"/>
                <a:sym typeface="Wingdings" pitchFamily="2" charset="2"/>
              </a:rPr>
              <a:t>administración</a:t>
            </a:r>
            <a:endParaRPr lang="es-ES_tradnl" sz="1800" dirty="0">
              <a:solidFill>
                <a:srgbClr val="000066"/>
              </a:solidFill>
              <a:latin typeface="Arial" charset="0"/>
              <a:sym typeface="Wingdings" pitchFamily="2" charset="2"/>
            </a:endParaRPr>
          </a:p>
        </p:txBody>
      </p:sp>
      <p:graphicFrame>
        <p:nvGraphicFramePr>
          <p:cNvPr id="11" name="Group 77"/>
          <p:cNvGraphicFramePr>
            <a:graphicFrameLocks noGrp="1"/>
          </p:cNvGraphicFramePr>
          <p:nvPr>
            <p:extLst>
              <p:ext uri="{D42A27DB-BD31-4B8C-83A1-F6EECF244321}">
                <p14:modId xmlns="" xmlns:p14="http://schemas.microsoft.com/office/powerpoint/2010/main" val="4195111948"/>
              </p:ext>
            </p:extLst>
          </p:nvPr>
        </p:nvGraphicFramePr>
        <p:xfrm>
          <a:off x="602922" y="4005168"/>
          <a:ext cx="8077200" cy="1656080"/>
        </p:xfrm>
        <a:graphic>
          <a:graphicData uri="http://schemas.openxmlformats.org/drawingml/2006/table">
            <a:tbl>
              <a:tblPr/>
              <a:tblGrid>
                <a:gridCol w="3393014"/>
                <a:gridCol w="2376264"/>
                <a:gridCol w="2307922"/>
              </a:tblGrid>
              <a:tr h="596900">
                <a:tc>
                  <a:txBody>
                    <a:bodyPr/>
                    <a:lstStyle/>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charset="0"/>
                        <a:buNone/>
                        <a:tabLst/>
                      </a:pPr>
                      <a:endParaRPr kumimoji="0" lang="es-ES" sz="1800" b="0" i="0" u="none" strike="noStrike" cap="none" normalizeH="0" baseline="0" dirty="0" smtClean="0">
                        <a:ln>
                          <a:noFill/>
                        </a:ln>
                        <a:solidFill>
                          <a:srgbClr val="000066"/>
                        </a:solidFill>
                        <a:effectLst/>
                        <a:latin typeface="Arial" charset="0"/>
                        <a:cs typeface="Lucida Sans Unicode"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Times New Roman" charset="0"/>
                        <a:buNone/>
                        <a:tabLst/>
                      </a:pPr>
                      <a:r>
                        <a:rPr kumimoji="0" lang="es-ES" sz="1800" b="1" i="0" u="none" strike="noStrike" cap="none" normalizeH="0" baseline="0" dirty="0" smtClean="0">
                          <a:ln>
                            <a:noFill/>
                          </a:ln>
                          <a:solidFill>
                            <a:srgbClr val="000066"/>
                          </a:solidFill>
                          <a:effectLst/>
                          <a:latin typeface="Arial" charset="0"/>
                          <a:cs typeface="Lucida Sans Unicode" pitchFamily="34" charset="0"/>
                        </a:rPr>
                        <a:t>Etanol</a:t>
                      </a:r>
                    </a:p>
                    <a:p>
                      <a:pPr marL="0" marR="0" lvl="0" indent="0" algn="ctr" defTabSz="449263" rtl="0" eaLnBrk="1" fontAlgn="base" latinLnBrk="0" hangingPunct="1">
                        <a:lnSpc>
                          <a:spcPct val="100000"/>
                        </a:lnSpc>
                        <a:spcBef>
                          <a:spcPts val="800"/>
                        </a:spcBef>
                        <a:spcAft>
                          <a:spcPct val="0"/>
                        </a:spcAft>
                        <a:buClr>
                          <a:srgbClr val="000000"/>
                        </a:buClr>
                        <a:buSzPct val="100000"/>
                        <a:buFont typeface="Times New Roman" charset="0"/>
                        <a:buNone/>
                        <a:tabLst/>
                      </a:pPr>
                      <a:r>
                        <a:rPr kumimoji="0" lang="es-ES" sz="1800" b="1" i="0" u="none" strike="noStrike" cap="none" normalizeH="0" baseline="0" dirty="0" smtClean="0">
                          <a:ln>
                            <a:noFill/>
                          </a:ln>
                          <a:solidFill>
                            <a:srgbClr val="000066"/>
                          </a:solidFill>
                          <a:effectLst/>
                          <a:latin typeface="Arial" charset="0"/>
                          <a:cs typeface="Lucida Sans Unicode" pitchFamily="34" charset="0"/>
                        </a:rPr>
                        <a:t>(1 ampolla= 1 €)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Times New Roman" charset="0"/>
                        <a:buNone/>
                        <a:tabLst/>
                      </a:pPr>
                      <a:r>
                        <a:rPr kumimoji="0" lang="es-ES" sz="1800" b="1" i="0" u="none" strike="noStrike" cap="none" normalizeH="0" baseline="0" dirty="0" err="1" smtClean="0">
                          <a:ln>
                            <a:noFill/>
                          </a:ln>
                          <a:solidFill>
                            <a:srgbClr val="000066"/>
                          </a:solidFill>
                          <a:effectLst/>
                          <a:latin typeface="Arial" charset="0"/>
                          <a:cs typeface="Lucida Sans Unicode" pitchFamily="34" charset="0"/>
                        </a:rPr>
                        <a:t>Fomepizol</a:t>
                      </a:r>
                      <a:endParaRPr kumimoji="0" lang="es-ES" sz="1800" b="1" i="0" u="none" strike="noStrike" cap="none" normalizeH="0" baseline="0" dirty="0" smtClean="0">
                        <a:ln>
                          <a:noFill/>
                        </a:ln>
                        <a:solidFill>
                          <a:srgbClr val="000066"/>
                        </a:solidFill>
                        <a:effectLst/>
                        <a:latin typeface="Arial" charset="0"/>
                        <a:cs typeface="Lucida Sans Unicode" pitchFamily="34" charset="0"/>
                      </a:endParaRPr>
                    </a:p>
                    <a:p>
                      <a:pPr marL="0" marR="0" lvl="0" indent="0" algn="ctr" defTabSz="449263" rtl="0" eaLnBrk="1" fontAlgn="base" latinLnBrk="0" hangingPunct="1">
                        <a:lnSpc>
                          <a:spcPct val="100000"/>
                        </a:lnSpc>
                        <a:spcBef>
                          <a:spcPts val="800"/>
                        </a:spcBef>
                        <a:spcAft>
                          <a:spcPct val="0"/>
                        </a:spcAft>
                        <a:buClr>
                          <a:srgbClr val="000000"/>
                        </a:buClr>
                        <a:buSzPct val="100000"/>
                        <a:buFont typeface="Times New Roman" charset="0"/>
                        <a:buNone/>
                        <a:tabLst/>
                      </a:pPr>
                      <a:r>
                        <a:rPr kumimoji="0" lang="es-ES" sz="1800" b="1" i="0" u="none" strike="noStrike" cap="none" normalizeH="0" baseline="0" dirty="0" smtClean="0">
                          <a:ln>
                            <a:noFill/>
                          </a:ln>
                          <a:solidFill>
                            <a:srgbClr val="000066"/>
                          </a:solidFill>
                          <a:effectLst/>
                          <a:latin typeface="Arial" charset="0"/>
                          <a:cs typeface="Lucida Sans Unicode" pitchFamily="34" charset="0"/>
                        </a:rPr>
                        <a:t>(1 ampolla= 134€)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900">
                <a:tc>
                  <a:txBody>
                    <a:bodyPr/>
                    <a:lstStyle/>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charset="0"/>
                        <a:buNone/>
                        <a:tabLst/>
                      </a:pPr>
                      <a:r>
                        <a:rPr kumimoji="0" lang="es-ES_tradnl" sz="1800" b="1" i="0" u="none" strike="noStrike" cap="none" normalizeH="0" baseline="0" dirty="0" smtClean="0">
                          <a:ln>
                            <a:noFill/>
                          </a:ln>
                          <a:solidFill>
                            <a:srgbClr val="000066"/>
                          </a:solidFill>
                          <a:effectLst/>
                          <a:latin typeface="Arial" charset="0"/>
                          <a:cs typeface="Lucida Sans Unicode" pitchFamily="34" charset="0"/>
                          <a:sym typeface="Wingdings" pitchFamily="2" charset="2"/>
                        </a:rPr>
                        <a:t>Individuo de 70 kg: dosis carga + dosis mantenimiento durante  24 h</a:t>
                      </a:r>
                      <a:endParaRPr kumimoji="0" lang="es-ES" sz="1800" b="1" i="0" u="none" strike="noStrike" cap="none" normalizeH="0" baseline="0" dirty="0" smtClean="0">
                        <a:ln>
                          <a:noFill/>
                        </a:ln>
                        <a:solidFill>
                          <a:srgbClr val="000066"/>
                        </a:solidFill>
                        <a:effectLst/>
                        <a:latin typeface="Arial" charset="0"/>
                        <a:cs typeface="Lucida Sans Unicode"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Times New Roman" charset="0"/>
                        <a:buNone/>
                        <a:tabLst/>
                      </a:pPr>
                      <a:r>
                        <a:rPr kumimoji="0" lang="es-ES" sz="1800" b="0" i="0" u="none" strike="noStrike" cap="none" normalizeH="0" baseline="0" dirty="0" smtClean="0">
                          <a:ln>
                            <a:noFill/>
                          </a:ln>
                          <a:solidFill>
                            <a:srgbClr val="000066"/>
                          </a:solidFill>
                          <a:effectLst/>
                          <a:latin typeface="Arial" charset="0"/>
                          <a:cs typeface="Lucida Sans Unicode" pitchFamily="34" charset="0"/>
                          <a:sym typeface="Wingdings" pitchFamily="2" charset="2"/>
                        </a:rPr>
                        <a:t>75 euros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Times New Roman" charset="0"/>
                        <a:buNone/>
                        <a:tabLst/>
                      </a:pPr>
                      <a:r>
                        <a:rPr kumimoji="0" lang="es-ES_tradnl" sz="1800" b="0" i="0" u="none" strike="noStrike" cap="none" normalizeH="0" baseline="0" dirty="0" smtClean="0">
                          <a:ln>
                            <a:noFill/>
                          </a:ln>
                          <a:solidFill>
                            <a:srgbClr val="000066"/>
                          </a:solidFill>
                          <a:effectLst/>
                          <a:latin typeface="Arial" charset="0"/>
                          <a:cs typeface="Lucida Sans Unicode" pitchFamily="34" charset="0"/>
                          <a:sym typeface="Wingdings" pitchFamily="2" charset="2"/>
                        </a:rPr>
                        <a:t>5.360 euros</a:t>
                      </a:r>
                      <a:endParaRPr kumimoji="0" lang="es-ES" sz="1800" b="0" i="0" u="none" strike="noStrike" cap="none" normalizeH="0" baseline="0" dirty="0" smtClean="0">
                        <a:ln>
                          <a:noFill/>
                        </a:ln>
                        <a:solidFill>
                          <a:srgbClr val="000066"/>
                        </a:solidFill>
                        <a:effectLst/>
                        <a:latin typeface="Arial" charset="0"/>
                        <a:cs typeface="Lucida Sans Unicode" pitchFamily="34" charset="0"/>
                        <a:sym typeface="Wingdings" pitchFamily="2" charset="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 xmlns:p14="http://schemas.microsoft.com/office/powerpoint/2010/main" val="8301962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1031"/>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19459" name="Text Box 1032"/>
          <p:cNvSpPr txBox="1">
            <a:spLocks noChangeArrowheads="1"/>
          </p:cNvSpPr>
          <p:nvPr/>
        </p:nvSpPr>
        <p:spPr bwMode="auto">
          <a:xfrm>
            <a:off x="382588" y="304800"/>
            <a:ext cx="8380412" cy="463846"/>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smtClean="0">
                <a:solidFill>
                  <a:srgbClr val="008000"/>
                </a:solidFill>
                <a:latin typeface="Arial" charset="0"/>
                <a:sym typeface="Symbol" pitchFamily="18" charset="2"/>
              </a:rPr>
              <a:t>Bloqueo</a:t>
            </a:r>
            <a:r>
              <a:rPr lang="en-GB" b="1" i="1" dirty="0" smtClean="0">
                <a:solidFill>
                  <a:srgbClr val="008000"/>
                </a:solidFill>
                <a:latin typeface="Arial" charset="0"/>
                <a:sym typeface="Symbol" pitchFamily="18" charset="2"/>
              </a:rPr>
              <a:t> del </a:t>
            </a:r>
            <a:r>
              <a:rPr lang="en-GB" b="1" i="1" dirty="0" err="1">
                <a:solidFill>
                  <a:srgbClr val="008000"/>
                </a:solidFill>
                <a:latin typeface="Arial" charset="0"/>
                <a:sym typeface="Symbol" pitchFamily="18" charset="2"/>
              </a:rPr>
              <a:t>tóxico</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ya</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absorbido</a:t>
            </a:r>
            <a:endParaRPr lang="en-GB" b="1" i="1" dirty="0">
              <a:solidFill>
                <a:srgbClr val="008000"/>
              </a:solidFill>
              <a:latin typeface="Arial" charset="0"/>
            </a:endParaRPr>
          </a:p>
        </p:txBody>
      </p:sp>
      <p:sp>
        <p:nvSpPr>
          <p:cNvPr id="19460" name="Text Box 1034"/>
          <p:cNvSpPr txBox="1">
            <a:spLocks noChangeArrowheads="1"/>
          </p:cNvSpPr>
          <p:nvPr/>
        </p:nvSpPr>
        <p:spPr bwMode="auto">
          <a:xfrm>
            <a:off x="383853" y="1336501"/>
            <a:ext cx="9277350" cy="396875"/>
          </a:xfrm>
          <a:prstGeom prst="rect">
            <a:avLst/>
          </a:prstGeom>
          <a:noFill/>
          <a:ln w="9525">
            <a:noFill/>
            <a:miter lim="800000"/>
            <a:headEnd/>
            <a:tailEnd/>
          </a:ln>
        </p:spPr>
        <p:txBody>
          <a:bodyPr>
            <a:spAutoFit/>
          </a:bodyPr>
          <a:lstStyle/>
          <a:p>
            <a:pPr algn="l" eaLnBrk="1" hangingPunct="1">
              <a:spcBef>
                <a:spcPct val="50000"/>
              </a:spcBef>
              <a:buFont typeface="Wingdings" pitchFamily="2" charset="2"/>
              <a:buChar char="ü"/>
            </a:pPr>
            <a:r>
              <a:rPr lang="es-ES" sz="2000" b="1">
                <a:solidFill>
                  <a:srgbClr val="000066"/>
                </a:solidFill>
                <a:latin typeface="Arial" charset="0"/>
              </a:rPr>
              <a:t>     Insolubilización: </a:t>
            </a:r>
            <a:r>
              <a:rPr lang="es-ES" sz="2000" b="1">
                <a:solidFill>
                  <a:srgbClr val="000066"/>
                </a:solidFill>
                <a:latin typeface="Arial" charset="0"/>
                <a:sym typeface="Wingdings" pitchFamily="2" charset="2"/>
              </a:rPr>
              <a:t>                   - </a:t>
            </a:r>
            <a:r>
              <a:rPr lang="es-ES" sz="2000" b="1">
                <a:solidFill>
                  <a:srgbClr val="000066"/>
                </a:solidFill>
                <a:latin typeface="Arial" charset="0"/>
              </a:rPr>
              <a:t>Glubionato cálcico </a:t>
            </a:r>
            <a:endParaRPr lang="es-ES" sz="2000" b="1">
              <a:solidFill>
                <a:srgbClr val="000066"/>
              </a:solidFill>
              <a:latin typeface="Arial" charset="0"/>
              <a:sym typeface="Wingdings" pitchFamily="2" charset="2"/>
            </a:endParaRPr>
          </a:p>
        </p:txBody>
      </p:sp>
      <p:sp>
        <p:nvSpPr>
          <p:cNvPr id="19461" name="Text Box 1036"/>
          <p:cNvSpPr txBox="1">
            <a:spLocks noChangeArrowheads="1"/>
          </p:cNvSpPr>
          <p:nvPr/>
        </p:nvSpPr>
        <p:spPr bwMode="auto">
          <a:xfrm>
            <a:off x="347340" y="2025476"/>
            <a:ext cx="4572000" cy="396875"/>
          </a:xfrm>
          <a:prstGeom prst="rect">
            <a:avLst/>
          </a:prstGeom>
          <a:noFill/>
          <a:ln w="9525">
            <a:noFill/>
            <a:miter lim="800000"/>
            <a:headEnd/>
            <a:tailEnd/>
          </a:ln>
        </p:spPr>
        <p:txBody>
          <a:bodyPr>
            <a:spAutoFit/>
          </a:bodyPr>
          <a:lstStyle/>
          <a:p>
            <a:pPr algn="l" eaLnBrk="1" hangingPunct="1">
              <a:spcBef>
                <a:spcPct val="50000"/>
              </a:spcBef>
              <a:buFont typeface="Wingdings" pitchFamily="2" charset="2"/>
              <a:buChar char="ü"/>
            </a:pPr>
            <a:r>
              <a:rPr lang="es-ES" sz="2000" b="1">
                <a:solidFill>
                  <a:srgbClr val="000066"/>
                </a:solidFill>
                <a:latin typeface="Arial" charset="0"/>
              </a:rPr>
              <a:t>     Quelación:</a:t>
            </a:r>
          </a:p>
        </p:txBody>
      </p:sp>
      <p:sp>
        <p:nvSpPr>
          <p:cNvPr id="19462" name="Text Box 1037"/>
          <p:cNvSpPr txBox="1">
            <a:spLocks noChangeArrowheads="1"/>
          </p:cNvSpPr>
          <p:nvPr/>
        </p:nvSpPr>
        <p:spPr bwMode="auto">
          <a:xfrm>
            <a:off x="4331965" y="2022301"/>
            <a:ext cx="3962400" cy="2452687"/>
          </a:xfrm>
          <a:prstGeom prst="rect">
            <a:avLst/>
          </a:prstGeom>
          <a:noFill/>
          <a:ln w="9525">
            <a:noFill/>
            <a:miter lim="800000"/>
            <a:headEnd/>
            <a:tailEnd/>
          </a:ln>
        </p:spPr>
        <p:txBody>
          <a:bodyPr>
            <a:spAutoFit/>
          </a:bodyPr>
          <a:lstStyle/>
          <a:p>
            <a:pPr algn="l" eaLnBrk="1" hangingPunct="1">
              <a:spcBef>
                <a:spcPct val="35000"/>
              </a:spcBef>
              <a:buFontTx/>
              <a:buChar char="-"/>
            </a:pPr>
            <a:r>
              <a:rPr lang="es-ES" sz="2000" b="1">
                <a:solidFill>
                  <a:srgbClr val="000066"/>
                </a:solidFill>
                <a:latin typeface="Arial" charset="0"/>
              </a:rPr>
              <a:t> Desferoxamina</a:t>
            </a:r>
          </a:p>
          <a:p>
            <a:pPr algn="l" eaLnBrk="1" hangingPunct="1">
              <a:spcBef>
                <a:spcPct val="35000"/>
              </a:spcBef>
              <a:buFontTx/>
              <a:buChar char="-"/>
            </a:pPr>
            <a:r>
              <a:rPr lang="es-ES" sz="2000" b="1">
                <a:solidFill>
                  <a:srgbClr val="000066"/>
                </a:solidFill>
                <a:latin typeface="Arial" charset="0"/>
              </a:rPr>
              <a:t> Dimercaprol</a:t>
            </a:r>
          </a:p>
          <a:p>
            <a:pPr algn="l" eaLnBrk="1" hangingPunct="1">
              <a:spcBef>
                <a:spcPct val="35000"/>
              </a:spcBef>
              <a:buFontTx/>
              <a:buChar char="-"/>
            </a:pPr>
            <a:r>
              <a:rPr lang="es-ES" sz="2000" b="1">
                <a:solidFill>
                  <a:srgbClr val="000066"/>
                </a:solidFill>
                <a:latin typeface="Arial" charset="0"/>
              </a:rPr>
              <a:t> EDTA cálcico – disódico</a:t>
            </a:r>
          </a:p>
          <a:p>
            <a:pPr algn="l" eaLnBrk="1" hangingPunct="1">
              <a:spcBef>
                <a:spcPct val="35000"/>
              </a:spcBef>
              <a:buFontTx/>
              <a:buChar char="-"/>
            </a:pPr>
            <a:r>
              <a:rPr lang="es-ES" sz="2000" b="1">
                <a:solidFill>
                  <a:srgbClr val="000066"/>
                </a:solidFill>
                <a:latin typeface="Arial" charset="0"/>
              </a:rPr>
              <a:t> EDTA dicobalto</a:t>
            </a:r>
          </a:p>
          <a:p>
            <a:pPr algn="l" eaLnBrk="1" hangingPunct="1">
              <a:spcBef>
                <a:spcPct val="35000"/>
              </a:spcBef>
              <a:buFontTx/>
              <a:buChar char="-"/>
            </a:pPr>
            <a:r>
              <a:rPr lang="es-ES" sz="2000" b="1">
                <a:solidFill>
                  <a:srgbClr val="000066"/>
                </a:solidFill>
                <a:latin typeface="Arial" charset="0"/>
              </a:rPr>
              <a:t> D-Penicilamina</a:t>
            </a:r>
          </a:p>
          <a:p>
            <a:pPr algn="l" eaLnBrk="1" hangingPunct="1">
              <a:spcBef>
                <a:spcPct val="35000"/>
              </a:spcBef>
              <a:buFontTx/>
              <a:buChar char="-"/>
            </a:pPr>
            <a:r>
              <a:rPr lang="es-ES" sz="2000" b="1">
                <a:solidFill>
                  <a:srgbClr val="000066"/>
                </a:solidFill>
                <a:latin typeface="Arial" charset="0"/>
              </a:rPr>
              <a:t> Azul de Prusia </a:t>
            </a:r>
          </a:p>
        </p:txBody>
      </p:sp>
      <p:sp>
        <p:nvSpPr>
          <p:cNvPr id="19463" name="Text Box 1038"/>
          <p:cNvSpPr txBox="1">
            <a:spLocks noChangeArrowheads="1"/>
          </p:cNvSpPr>
          <p:nvPr/>
        </p:nvSpPr>
        <p:spPr bwMode="auto">
          <a:xfrm>
            <a:off x="323528" y="4695651"/>
            <a:ext cx="4237037" cy="854075"/>
          </a:xfrm>
          <a:prstGeom prst="rect">
            <a:avLst/>
          </a:prstGeom>
          <a:noFill/>
          <a:ln w="9525">
            <a:noFill/>
            <a:miter lim="800000"/>
            <a:headEnd/>
            <a:tailEnd/>
          </a:ln>
        </p:spPr>
        <p:txBody>
          <a:bodyPr>
            <a:spAutoFit/>
          </a:bodyPr>
          <a:lstStyle/>
          <a:p>
            <a:pPr algn="l" eaLnBrk="1" hangingPunct="1">
              <a:spcBef>
                <a:spcPct val="50000"/>
              </a:spcBef>
              <a:buFont typeface="Wingdings" pitchFamily="2" charset="2"/>
              <a:buChar char="ü"/>
            </a:pPr>
            <a:r>
              <a:rPr lang="es-ES" sz="2000" b="1">
                <a:solidFill>
                  <a:srgbClr val="000066"/>
                </a:solidFill>
                <a:latin typeface="Arial" charset="0"/>
              </a:rPr>
              <a:t>      Transformación en </a:t>
            </a:r>
          </a:p>
          <a:p>
            <a:pPr algn="l" eaLnBrk="1" hangingPunct="1">
              <a:spcBef>
                <a:spcPct val="50000"/>
              </a:spcBef>
            </a:pPr>
            <a:r>
              <a:rPr lang="es-ES" sz="2000" b="1">
                <a:solidFill>
                  <a:srgbClr val="000066"/>
                </a:solidFill>
                <a:latin typeface="Arial" charset="0"/>
              </a:rPr>
              <a:t>         productos menos tóxicos:</a:t>
            </a:r>
          </a:p>
        </p:txBody>
      </p:sp>
      <p:sp>
        <p:nvSpPr>
          <p:cNvPr id="19464" name="Text Box 1039"/>
          <p:cNvSpPr txBox="1">
            <a:spLocks noChangeArrowheads="1"/>
          </p:cNvSpPr>
          <p:nvPr/>
        </p:nvSpPr>
        <p:spPr bwMode="auto">
          <a:xfrm>
            <a:off x="4331965" y="4686126"/>
            <a:ext cx="3943350" cy="854075"/>
          </a:xfrm>
          <a:prstGeom prst="rect">
            <a:avLst/>
          </a:prstGeom>
          <a:noFill/>
          <a:ln w="9525">
            <a:noFill/>
            <a:miter lim="800000"/>
            <a:headEnd/>
            <a:tailEnd/>
          </a:ln>
        </p:spPr>
        <p:txBody>
          <a:bodyPr>
            <a:spAutoFit/>
          </a:bodyPr>
          <a:lstStyle/>
          <a:p>
            <a:pPr algn="l" eaLnBrk="1" hangingPunct="1">
              <a:spcBef>
                <a:spcPct val="50000"/>
              </a:spcBef>
              <a:buFontTx/>
              <a:buChar char="-"/>
            </a:pPr>
            <a:r>
              <a:rPr lang="es-ES" sz="2000" b="1">
                <a:solidFill>
                  <a:srgbClr val="000066"/>
                </a:solidFill>
                <a:latin typeface="Arial" charset="0"/>
              </a:rPr>
              <a:t> Hidroxicobalamina</a:t>
            </a:r>
          </a:p>
          <a:p>
            <a:pPr algn="l" eaLnBrk="1" hangingPunct="1">
              <a:spcBef>
                <a:spcPct val="50000"/>
              </a:spcBef>
            </a:pPr>
            <a:r>
              <a:rPr lang="es-ES" sz="2000" b="1">
                <a:solidFill>
                  <a:srgbClr val="000066"/>
                </a:solidFill>
                <a:latin typeface="Arial" charset="0"/>
              </a:rPr>
              <a:t>- Tiosulfato sódico </a:t>
            </a:r>
          </a:p>
        </p:txBody>
      </p:sp>
      <p:sp>
        <p:nvSpPr>
          <p:cNvPr id="19465" name="Text Box 1040"/>
          <p:cNvSpPr txBox="1">
            <a:spLocks noChangeArrowheads="1"/>
          </p:cNvSpPr>
          <p:nvPr/>
        </p:nvSpPr>
        <p:spPr bwMode="auto">
          <a:xfrm>
            <a:off x="383853" y="5964063"/>
            <a:ext cx="5322887" cy="396875"/>
          </a:xfrm>
          <a:prstGeom prst="rect">
            <a:avLst/>
          </a:prstGeom>
          <a:noFill/>
          <a:ln w="9525">
            <a:noFill/>
            <a:miter lim="800000"/>
            <a:headEnd/>
            <a:tailEnd/>
          </a:ln>
        </p:spPr>
        <p:txBody>
          <a:bodyPr>
            <a:spAutoFit/>
          </a:bodyPr>
          <a:lstStyle/>
          <a:p>
            <a:pPr algn="l" eaLnBrk="1" hangingPunct="1">
              <a:spcBef>
                <a:spcPct val="50000"/>
              </a:spcBef>
              <a:buFont typeface="Wingdings" pitchFamily="2" charset="2"/>
              <a:buChar char="ü"/>
            </a:pPr>
            <a:r>
              <a:rPr lang="es-ES" sz="2000" b="1">
                <a:solidFill>
                  <a:srgbClr val="000066"/>
                </a:solidFill>
                <a:latin typeface="Arial" charset="0"/>
              </a:rPr>
              <a:t>    Formación de complejos:</a:t>
            </a:r>
          </a:p>
        </p:txBody>
      </p:sp>
      <p:sp>
        <p:nvSpPr>
          <p:cNvPr id="19466" name="Text Box 1041"/>
          <p:cNvSpPr txBox="1">
            <a:spLocks noChangeArrowheads="1"/>
          </p:cNvSpPr>
          <p:nvPr/>
        </p:nvSpPr>
        <p:spPr bwMode="auto">
          <a:xfrm>
            <a:off x="4331965" y="5959301"/>
            <a:ext cx="3962400" cy="854075"/>
          </a:xfrm>
          <a:prstGeom prst="rect">
            <a:avLst/>
          </a:prstGeom>
          <a:noFill/>
          <a:ln w="9525">
            <a:noFill/>
            <a:miter lim="800000"/>
            <a:headEnd/>
            <a:tailEnd/>
          </a:ln>
        </p:spPr>
        <p:txBody>
          <a:bodyPr>
            <a:spAutoFit/>
          </a:bodyPr>
          <a:lstStyle/>
          <a:p>
            <a:pPr algn="l" eaLnBrk="1" hangingPunct="1">
              <a:spcBef>
                <a:spcPct val="50000"/>
              </a:spcBef>
            </a:pPr>
            <a:r>
              <a:rPr lang="es-ES" sz="2000" b="1">
                <a:solidFill>
                  <a:srgbClr val="000066"/>
                </a:solidFill>
                <a:latin typeface="Arial" charset="0"/>
              </a:rPr>
              <a:t>- Anticuerpos antidigital</a:t>
            </a:r>
          </a:p>
          <a:p>
            <a:pPr algn="l" eaLnBrk="1" hangingPunct="1">
              <a:spcBef>
                <a:spcPct val="50000"/>
              </a:spcBef>
            </a:pPr>
            <a:r>
              <a:rPr lang="es-ES" sz="2000" b="1">
                <a:solidFill>
                  <a:srgbClr val="000066"/>
                </a:solidFill>
                <a:latin typeface="Arial" charset="0"/>
              </a:rPr>
              <a:t>- Suero antiofídico</a:t>
            </a:r>
          </a:p>
        </p:txBody>
      </p:sp>
      <p:pic>
        <p:nvPicPr>
          <p:cNvPr id="210946" name="Picture 2" descr="Resultado de imagen de quela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84726" y="177112"/>
            <a:ext cx="2107754" cy="116365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Resultado de imagen de vitamin k antidote"/>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0175"/>
          <a:stretch/>
        </p:blipFill>
        <p:spPr bwMode="auto">
          <a:xfrm>
            <a:off x="2123728" y="404664"/>
            <a:ext cx="4847603" cy="612067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562545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323528" y="866036"/>
            <a:ext cx="8496944" cy="6093976"/>
          </a:xfrm>
          <a:prstGeom prst="rect">
            <a:avLst/>
          </a:prstGeom>
          <a:noFill/>
          <a:ln w="9525">
            <a:noFill/>
            <a:miter lim="800000"/>
            <a:headEnd/>
            <a:tailEnd/>
          </a:ln>
        </p:spPr>
        <p:txBody>
          <a:bodyPr wrap="square">
            <a:spAutoFit/>
          </a:bodyPr>
          <a:lstStyle/>
          <a:p>
            <a:pPr marL="87313" lvl="4" algn="just">
              <a:lnSpc>
                <a:spcPct val="150000"/>
              </a:lnSpc>
            </a:pPr>
            <a:r>
              <a:rPr lang="es-ES" sz="2000" dirty="0" smtClean="0">
                <a:solidFill>
                  <a:srgbClr val="000066"/>
                </a:solidFill>
                <a:latin typeface="Arial" charset="0"/>
                <a:cs typeface="Arial" charset="0"/>
                <a:sym typeface="Symbol" pitchFamily="18" charset="2"/>
              </a:rPr>
              <a:t>OJO!!!!: </a:t>
            </a:r>
            <a:r>
              <a:rPr lang="es-ES" sz="2000" dirty="0" err="1" smtClean="0">
                <a:solidFill>
                  <a:srgbClr val="000066"/>
                </a:solidFill>
                <a:latin typeface="Arial" charset="0"/>
                <a:cs typeface="Arial" charset="0"/>
                <a:sym typeface="Symbol" pitchFamily="18" charset="2"/>
              </a:rPr>
              <a:t>Fitomenadiona</a:t>
            </a:r>
            <a:r>
              <a:rPr lang="es-ES" sz="2000" dirty="0" smtClean="0">
                <a:solidFill>
                  <a:srgbClr val="000066"/>
                </a:solidFill>
                <a:latin typeface="Arial" charset="0"/>
                <a:cs typeface="Arial" charset="0"/>
                <a:sym typeface="Symbol" pitchFamily="18" charset="2"/>
              </a:rPr>
              <a:t> como antídoto para revertir intoxicación por </a:t>
            </a:r>
          </a:p>
          <a:p>
            <a:pPr marL="449263" lvl="4" algn="just">
              <a:lnSpc>
                <a:spcPct val="150000"/>
              </a:lnSpc>
            </a:pPr>
            <a:r>
              <a:rPr lang="es-ES" sz="2000" dirty="0" smtClean="0">
                <a:solidFill>
                  <a:srgbClr val="000066"/>
                </a:solidFill>
                <a:latin typeface="Arial" charset="0"/>
                <a:cs typeface="Arial" charset="0"/>
                <a:sym typeface="Symbol" pitchFamily="18" charset="2"/>
              </a:rPr>
              <a:t>         antagonistas vitamina K </a:t>
            </a:r>
            <a:r>
              <a:rPr lang="es-ES" sz="1600" dirty="0" smtClean="0">
                <a:solidFill>
                  <a:srgbClr val="000066"/>
                </a:solidFill>
                <a:latin typeface="Arial" charset="0"/>
                <a:cs typeface="Arial" charset="0"/>
                <a:sym typeface="Symbol" pitchFamily="18" charset="2"/>
              </a:rPr>
              <a:t>(</a:t>
            </a:r>
            <a:r>
              <a:rPr lang="es-ES" sz="1600" dirty="0" smtClean="0">
                <a:solidFill>
                  <a:srgbClr val="000066"/>
                </a:solidFill>
                <a:latin typeface="Arial" charset="0"/>
                <a:cs typeface="Arial" charset="0"/>
              </a:rPr>
              <a:t>factores de la coagulación II, VII, IX, X).</a:t>
            </a:r>
            <a:endParaRPr lang="es-ES" sz="1600" dirty="0">
              <a:solidFill>
                <a:srgbClr val="000066"/>
              </a:solidFill>
              <a:latin typeface="Arial" charset="0"/>
              <a:cs typeface="Arial" charset="0"/>
              <a:sym typeface="Symbol" pitchFamily="18" charset="2"/>
            </a:endParaRPr>
          </a:p>
          <a:p>
            <a:pPr marL="1363663" lvl="6" algn="just">
              <a:lnSpc>
                <a:spcPct val="150000"/>
              </a:lnSpc>
              <a:buFontTx/>
              <a:buChar char="-"/>
            </a:pPr>
            <a:r>
              <a:rPr lang="es-ES" sz="2000" i="1" dirty="0" smtClean="0">
                <a:solidFill>
                  <a:srgbClr val="000066"/>
                </a:solidFill>
                <a:latin typeface="Arial" charset="0"/>
                <a:cs typeface="Arial" charset="0"/>
                <a:sym typeface="Symbol" pitchFamily="18" charset="2"/>
              </a:rPr>
              <a:t> </a:t>
            </a:r>
            <a:r>
              <a:rPr lang="es-ES" sz="2000" i="1" dirty="0" err="1" smtClean="0">
                <a:solidFill>
                  <a:srgbClr val="000066"/>
                </a:solidFill>
                <a:latin typeface="Arial" charset="0"/>
                <a:cs typeface="Arial" charset="0"/>
                <a:sym typeface="Symbol" pitchFamily="18" charset="2"/>
              </a:rPr>
              <a:t>acenocumarol</a:t>
            </a:r>
            <a:endParaRPr lang="es-ES" sz="2000" i="1" dirty="0" smtClean="0">
              <a:solidFill>
                <a:srgbClr val="000066"/>
              </a:solidFill>
              <a:latin typeface="Arial" charset="0"/>
              <a:cs typeface="Arial" charset="0"/>
              <a:sym typeface="Symbol" pitchFamily="18" charset="2"/>
            </a:endParaRPr>
          </a:p>
          <a:p>
            <a:pPr marL="1363663" lvl="6" algn="just">
              <a:lnSpc>
                <a:spcPct val="150000"/>
              </a:lnSpc>
              <a:buFontTx/>
              <a:buChar char="-"/>
            </a:pPr>
            <a:r>
              <a:rPr lang="es-ES" sz="2000" i="1" dirty="0">
                <a:solidFill>
                  <a:srgbClr val="000066"/>
                </a:solidFill>
                <a:latin typeface="Arial" charset="0"/>
                <a:cs typeface="Arial" charset="0"/>
                <a:sym typeface="Symbol" pitchFamily="18" charset="2"/>
              </a:rPr>
              <a:t> </a:t>
            </a:r>
            <a:r>
              <a:rPr lang="es-ES" sz="2000" i="1" dirty="0" err="1" smtClean="0">
                <a:solidFill>
                  <a:srgbClr val="000066"/>
                </a:solidFill>
                <a:latin typeface="Arial" charset="0"/>
                <a:cs typeface="Arial" charset="0"/>
                <a:sym typeface="Symbol" pitchFamily="18" charset="2"/>
              </a:rPr>
              <a:t>warfarina</a:t>
            </a:r>
            <a:endParaRPr lang="es-ES" sz="2000" dirty="0">
              <a:solidFill>
                <a:srgbClr val="000066"/>
              </a:solidFill>
              <a:latin typeface="Arial" charset="0"/>
              <a:cs typeface="Arial" charset="0"/>
              <a:sym typeface="Symbol" pitchFamily="18" charset="2"/>
            </a:endParaRPr>
          </a:p>
          <a:p>
            <a:pPr marL="174625" lvl="4" algn="just">
              <a:lnSpc>
                <a:spcPct val="150000"/>
              </a:lnSpc>
            </a:pPr>
            <a:r>
              <a:rPr lang="es-ES" sz="2000" b="1" dirty="0" smtClean="0">
                <a:solidFill>
                  <a:srgbClr val="000066"/>
                </a:solidFill>
                <a:latin typeface="Arial" charset="0"/>
                <a:cs typeface="Arial" charset="0"/>
                <a:sym typeface="Symbol" pitchFamily="18" charset="2"/>
              </a:rPr>
              <a:t>NO</a:t>
            </a:r>
            <a:r>
              <a:rPr lang="es-ES" sz="2000" dirty="0" smtClean="0">
                <a:solidFill>
                  <a:srgbClr val="000066"/>
                </a:solidFill>
                <a:latin typeface="Arial" charset="0"/>
                <a:cs typeface="Arial" charset="0"/>
                <a:sym typeface="Symbol" pitchFamily="18" charset="2"/>
              </a:rPr>
              <a:t> como antídoto en la intoxicación por los nuevos anticoagulantes orales:</a:t>
            </a:r>
          </a:p>
          <a:p>
            <a:pPr marL="906463" lvl="4" indent="-457200" algn="just">
              <a:lnSpc>
                <a:spcPct val="150000"/>
              </a:lnSpc>
            </a:pPr>
            <a:r>
              <a:rPr lang="es-ES" sz="2000" dirty="0" smtClean="0">
                <a:solidFill>
                  <a:srgbClr val="000066"/>
                </a:solidFill>
                <a:latin typeface="Arial" charset="0"/>
                <a:cs typeface="Arial" charset="0"/>
                <a:sym typeface="Symbol" pitchFamily="18" charset="2"/>
              </a:rPr>
              <a:t>a)Inhibidores directos trombina</a:t>
            </a:r>
          </a:p>
          <a:p>
            <a:pPr marL="906463" lvl="4" indent="-457200" algn="just">
              <a:lnSpc>
                <a:spcPct val="150000"/>
              </a:lnSpc>
            </a:pPr>
            <a:r>
              <a:rPr lang="es-ES" sz="2000" dirty="0" smtClean="0">
                <a:solidFill>
                  <a:srgbClr val="000066"/>
                </a:solidFill>
                <a:latin typeface="Arial" charset="0"/>
                <a:cs typeface="Arial" charset="0"/>
                <a:sym typeface="Symbol" pitchFamily="18" charset="2"/>
              </a:rPr>
              <a:t>	</a:t>
            </a:r>
            <a:r>
              <a:rPr lang="es-ES" sz="2000" i="1" dirty="0" smtClean="0">
                <a:solidFill>
                  <a:srgbClr val="000066"/>
                </a:solidFill>
                <a:latin typeface="Arial" charset="0"/>
                <a:cs typeface="Arial" charset="0"/>
                <a:sym typeface="Symbol" pitchFamily="18" charset="2"/>
              </a:rPr>
              <a:t>	      - </a:t>
            </a:r>
            <a:r>
              <a:rPr lang="es-ES" sz="2000" i="1" dirty="0" err="1" smtClean="0">
                <a:solidFill>
                  <a:srgbClr val="000066"/>
                </a:solidFill>
                <a:latin typeface="Arial" charset="0"/>
                <a:cs typeface="Arial" charset="0"/>
                <a:sym typeface="Symbol" pitchFamily="18" charset="2"/>
              </a:rPr>
              <a:t>dabigatran</a:t>
            </a:r>
            <a:r>
              <a:rPr lang="es-ES" sz="2000" i="1" dirty="0" smtClean="0">
                <a:solidFill>
                  <a:srgbClr val="000066"/>
                </a:solidFill>
                <a:latin typeface="Arial" charset="0"/>
                <a:cs typeface="Arial" charset="0"/>
                <a:sym typeface="Symbol" pitchFamily="18" charset="2"/>
              </a:rPr>
              <a:t> (</a:t>
            </a:r>
            <a:r>
              <a:rPr lang="es-ES" sz="2000" dirty="0" err="1" smtClean="0">
                <a:solidFill>
                  <a:srgbClr val="000066"/>
                </a:solidFill>
                <a:latin typeface="Arial" pitchFamily="34" charset="0"/>
                <a:cs typeface="Arial" pitchFamily="34" charset="0"/>
              </a:rPr>
              <a:t>Pradaxa</a:t>
            </a:r>
            <a:r>
              <a:rPr lang="es-ES" sz="2000" baseline="30000" dirty="0" smtClean="0">
                <a:solidFill>
                  <a:srgbClr val="000066"/>
                </a:solidFill>
                <a:latin typeface="Arial" pitchFamily="34" charset="0"/>
                <a:cs typeface="Arial" pitchFamily="34" charset="0"/>
              </a:rPr>
              <a:t>®</a:t>
            </a:r>
            <a:r>
              <a:rPr lang="es-ES" sz="2000" dirty="0" smtClean="0">
                <a:solidFill>
                  <a:srgbClr val="000066"/>
                </a:solidFill>
                <a:latin typeface="Arial" pitchFamily="34" charset="0"/>
                <a:cs typeface="Arial" pitchFamily="34" charset="0"/>
              </a:rPr>
              <a:t>)</a:t>
            </a:r>
            <a:endParaRPr lang="es-ES" sz="2000" i="1" dirty="0">
              <a:solidFill>
                <a:srgbClr val="000066"/>
              </a:solidFill>
              <a:latin typeface="Arial" charset="0"/>
              <a:cs typeface="Arial" charset="0"/>
              <a:sym typeface="Symbol" pitchFamily="18" charset="2"/>
            </a:endParaRPr>
          </a:p>
          <a:p>
            <a:pPr marL="906463" lvl="4" indent="-457200" algn="just">
              <a:lnSpc>
                <a:spcPct val="150000"/>
              </a:lnSpc>
            </a:pPr>
            <a:r>
              <a:rPr lang="es-ES" sz="2000" dirty="0" smtClean="0">
                <a:solidFill>
                  <a:srgbClr val="000066"/>
                </a:solidFill>
                <a:latin typeface="Arial" charset="0"/>
                <a:cs typeface="Arial" charset="0"/>
                <a:sym typeface="Symbol" pitchFamily="18" charset="2"/>
              </a:rPr>
              <a:t>b) Inhibidores factor </a:t>
            </a:r>
            <a:r>
              <a:rPr lang="es-ES" sz="2000" dirty="0" err="1" smtClean="0">
                <a:solidFill>
                  <a:srgbClr val="000066"/>
                </a:solidFill>
                <a:latin typeface="Arial" charset="0"/>
                <a:cs typeface="Arial" charset="0"/>
                <a:sym typeface="Symbol" pitchFamily="18" charset="2"/>
              </a:rPr>
              <a:t>Xa</a:t>
            </a:r>
            <a:endParaRPr lang="es-ES" sz="2000" dirty="0" smtClean="0">
              <a:solidFill>
                <a:srgbClr val="000066"/>
              </a:solidFill>
              <a:latin typeface="Arial" charset="0"/>
              <a:cs typeface="Arial" charset="0"/>
              <a:sym typeface="Symbol" pitchFamily="18" charset="2"/>
            </a:endParaRPr>
          </a:p>
          <a:p>
            <a:pPr marL="1363663" lvl="6" algn="just">
              <a:lnSpc>
                <a:spcPct val="150000"/>
              </a:lnSpc>
              <a:buFontTx/>
              <a:buChar char="-"/>
            </a:pPr>
            <a:r>
              <a:rPr lang="es-ES" sz="2000" i="1" dirty="0" smtClean="0">
                <a:solidFill>
                  <a:srgbClr val="000066"/>
                </a:solidFill>
                <a:latin typeface="Arial" charset="0"/>
                <a:cs typeface="Arial" charset="0"/>
                <a:sym typeface="Symbol" pitchFamily="18" charset="2"/>
              </a:rPr>
              <a:t> </a:t>
            </a:r>
            <a:r>
              <a:rPr lang="es-ES" sz="2000" i="1" dirty="0" err="1" smtClean="0">
                <a:solidFill>
                  <a:srgbClr val="000066"/>
                </a:solidFill>
                <a:latin typeface="Arial" charset="0"/>
                <a:cs typeface="Arial" charset="0"/>
                <a:sym typeface="Symbol" pitchFamily="18" charset="2"/>
              </a:rPr>
              <a:t>rivaroxaban</a:t>
            </a:r>
            <a:r>
              <a:rPr lang="es-ES" sz="2000" i="1" dirty="0" smtClean="0">
                <a:solidFill>
                  <a:srgbClr val="000066"/>
                </a:solidFill>
                <a:latin typeface="Arial" charset="0"/>
                <a:cs typeface="Arial" charset="0"/>
                <a:sym typeface="Symbol" pitchFamily="18" charset="2"/>
              </a:rPr>
              <a:t> </a:t>
            </a:r>
            <a:r>
              <a:rPr lang="es-ES" sz="2000" dirty="0" smtClean="0">
                <a:solidFill>
                  <a:srgbClr val="000066"/>
                </a:solidFill>
                <a:latin typeface="Arial" pitchFamily="34" charset="0"/>
                <a:cs typeface="Arial" pitchFamily="34" charset="0"/>
              </a:rPr>
              <a:t>(</a:t>
            </a:r>
            <a:r>
              <a:rPr lang="es-ES" sz="2000" dirty="0" err="1" smtClean="0">
                <a:solidFill>
                  <a:srgbClr val="000066"/>
                </a:solidFill>
                <a:latin typeface="Arial" pitchFamily="34" charset="0"/>
                <a:cs typeface="Arial" pitchFamily="34" charset="0"/>
              </a:rPr>
              <a:t>Xarelto</a:t>
            </a:r>
            <a:r>
              <a:rPr lang="es-ES" sz="2000" baseline="30000" dirty="0" smtClean="0">
                <a:solidFill>
                  <a:srgbClr val="000066"/>
                </a:solidFill>
                <a:latin typeface="Arial" pitchFamily="34" charset="0"/>
                <a:cs typeface="Arial" pitchFamily="34" charset="0"/>
              </a:rPr>
              <a:t>®</a:t>
            </a:r>
            <a:r>
              <a:rPr lang="es-ES" sz="2000" dirty="0" smtClean="0">
                <a:solidFill>
                  <a:srgbClr val="000066"/>
                </a:solidFill>
                <a:latin typeface="Arial" pitchFamily="34" charset="0"/>
                <a:cs typeface="Arial" pitchFamily="34" charset="0"/>
              </a:rPr>
              <a:t>)</a:t>
            </a:r>
            <a:endParaRPr lang="es-ES" sz="2000" i="1" dirty="0" smtClean="0">
              <a:solidFill>
                <a:srgbClr val="000066"/>
              </a:solidFill>
              <a:latin typeface="Arial" charset="0"/>
              <a:cs typeface="Arial" charset="0"/>
              <a:sym typeface="Symbol" pitchFamily="18" charset="2"/>
            </a:endParaRPr>
          </a:p>
          <a:p>
            <a:pPr marL="1363663" lvl="6" algn="just">
              <a:lnSpc>
                <a:spcPct val="150000"/>
              </a:lnSpc>
              <a:buFontTx/>
              <a:buChar char="-"/>
            </a:pPr>
            <a:r>
              <a:rPr lang="es-ES" sz="2000" i="1" dirty="0" smtClean="0">
                <a:solidFill>
                  <a:srgbClr val="000066"/>
                </a:solidFill>
                <a:latin typeface="Arial" charset="0"/>
                <a:cs typeface="Arial" charset="0"/>
                <a:sym typeface="Symbol" pitchFamily="18" charset="2"/>
              </a:rPr>
              <a:t> </a:t>
            </a:r>
            <a:r>
              <a:rPr lang="es-ES" sz="2000" i="1" dirty="0" err="1" smtClean="0">
                <a:solidFill>
                  <a:srgbClr val="000066"/>
                </a:solidFill>
                <a:latin typeface="Arial" charset="0"/>
                <a:cs typeface="Arial" charset="0"/>
                <a:sym typeface="Symbol" pitchFamily="18" charset="2"/>
              </a:rPr>
              <a:t>apixaban</a:t>
            </a:r>
            <a:r>
              <a:rPr lang="es-ES" sz="2000" i="1" dirty="0" smtClean="0">
                <a:solidFill>
                  <a:srgbClr val="000066"/>
                </a:solidFill>
                <a:latin typeface="Arial" charset="0"/>
                <a:cs typeface="Arial" charset="0"/>
                <a:sym typeface="Symbol" pitchFamily="18" charset="2"/>
              </a:rPr>
              <a:t> </a:t>
            </a:r>
            <a:r>
              <a:rPr lang="es-ES" sz="2000" dirty="0" smtClean="0">
                <a:solidFill>
                  <a:srgbClr val="000066"/>
                </a:solidFill>
                <a:latin typeface="Arial" pitchFamily="34" charset="0"/>
                <a:cs typeface="Arial" pitchFamily="34" charset="0"/>
              </a:rPr>
              <a:t>(</a:t>
            </a:r>
            <a:r>
              <a:rPr lang="es-ES" sz="2000" dirty="0" err="1" smtClean="0">
                <a:solidFill>
                  <a:srgbClr val="000066"/>
                </a:solidFill>
                <a:latin typeface="Arial" pitchFamily="34" charset="0"/>
                <a:cs typeface="Arial" pitchFamily="34" charset="0"/>
              </a:rPr>
              <a:t>Eliquis</a:t>
            </a:r>
            <a:r>
              <a:rPr lang="es-ES" sz="2000" baseline="30000" dirty="0" smtClean="0">
                <a:solidFill>
                  <a:srgbClr val="000066"/>
                </a:solidFill>
                <a:latin typeface="Arial" pitchFamily="34" charset="0"/>
                <a:cs typeface="Arial" pitchFamily="34" charset="0"/>
              </a:rPr>
              <a:t>®</a:t>
            </a:r>
            <a:r>
              <a:rPr lang="es-ES" sz="2000" dirty="0" smtClean="0">
                <a:solidFill>
                  <a:srgbClr val="000066"/>
                </a:solidFill>
                <a:latin typeface="Arial" pitchFamily="34" charset="0"/>
                <a:cs typeface="Arial" pitchFamily="34" charset="0"/>
              </a:rPr>
              <a:t>)</a:t>
            </a:r>
          </a:p>
          <a:p>
            <a:pPr marL="1363663" lvl="6" algn="just">
              <a:lnSpc>
                <a:spcPct val="150000"/>
              </a:lnSpc>
              <a:buFontTx/>
              <a:buChar char="-"/>
            </a:pPr>
            <a:r>
              <a:rPr lang="es-ES" sz="2000" dirty="0">
                <a:solidFill>
                  <a:srgbClr val="000066"/>
                </a:solidFill>
                <a:latin typeface="Arial" pitchFamily="34" charset="0"/>
                <a:cs typeface="Arial" pitchFamily="34" charset="0"/>
              </a:rPr>
              <a:t> </a:t>
            </a:r>
            <a:r>
              <a:rPr lang="es-ES" sz="2000" i="1" dirty="0" err="1" smtClean="0">
                <a:solidFill>
                  <a:srgbClr val="000066"/>
                </a:solidFill>
                <a:latin typeface="Arial" pitchFamily="34" charset="0"/>
                <a:cs typeface="Arial" pitchFamily="34" charset="0"/>
              </a:rPr>
              <a:t>edoxaban</a:t>
            </a:r>
            <a:r>
              <a:rPr lang="es-ES" sz="2000" dirty="0" smtClean="0">
                <a:solidFill>
                  <a:srgbClr val="000066"/>
                </a:solidFill>
                <a:latin typeface="Arial" pitchFamily="34" charset="0"/>
                <a:cs typeface="Arial" pitchFamily="34" charset="0"/>
              </a:rPr>
              <a:t> (</a:t>
            </a:r>
            <a:r>
              <a:rPr lang="es-ES" sz="2000" dirty="0" err="1" smtClean="0">
                <a:solidFill>
                  <a:srgbClr val="000066"/>
                </a:solidFill>
                <a:latin typeface="Arial" pitchFamily="34" charset="0"/>
                <a:cs typeface="Arial" pitchFamily="34" charset="0"/>
              </a:rPr>
              <a:t>Lixiana</a:t>
            </a:r>
            <a:r>
              <a:rPr lang="es-ES" sz="2000" baseline="30000" dirty="0">
                <a:solidFill>
                  <a:srgbClr val="000066"/>
                </a:solidFill>
                <a:latin typeface="Arial" pitchFamily="34" charset="0"/>
                <a:cs typeface="Arial" pitchFamily="34" charset="0"/>
              </a:rPr>
              <a:t>®</a:t>
            </a:r>
            <a:r>
              <a:rPr lang="es-ES" sz="2000" dirty="0" smtClean="0">
                <a:solidFill>
                  <a:srgbClr val="000066"/>
                </a:solidFill>
                <a:latin typeface="Arial" pitchFamily="34" charset="0"/>
                <a:cs typeface="Arial" pitchFamily="34" charset="0"/>
              </a:rPr>
              <a:t>)</a:t>
            </a:r>
          </a:p>
          <a:p>
            <a:pPr marL="1363663" lvl="6" algn="just">
              <a:lnSpc>
                <a:spcPct val="150000"/>
              </a:lnSpc>
            </a:pPr>
            <a:r>
              <a:rPr lang="es-ES" sz="2000" i="1" dirty="0" smtClean="0">
                <a:solidFill>
                  <a:srgbClr val="000066"/>
                </a:solidFill>
                <a:latin typeface="Arial" charset="0"/>
                <a:cs typeface="Arial" charset="0"/>
                <a:sym typeface="Symbol" pitchFamily="18" charset="2"/>
              </a:rPr>
              <a:t> </a:t>
            </a:r>
          </a:p>
        </p:txBody>
      </p:sp>
      <p:sp>
        <p:nvSpPr>
          <p:cNvPr id="6" name="Text Box 7"/>
          <p:cNvSpPr txBox="1">
            <a:spLocks noChangeArrowheads="1"/>
          </p:cNvSpPr>
          <p:nvPr/>
        </p:nvSpPr>
        <p:spPr bwMode="auto">
          <a:xfrm>
            <a:off x="382588" y="304800"/>
            <a:ext cx="8304212" cy="46355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a:solidFill>
                  <a:srgbClr val="008000"/>
                </a:solidFill>
                <a:latin typeface="Arial" charset="0"/>
                <a:sym typeface="Symbol" pitchFamily="18" charset="2"/>
              </a:rPr>
              <a:t>Fitomenadiona</a:t>
            </a:r>
            <a:r>
              <a:rPr lang="en-GB" b="1" i="1" dirty="0">
                <a:solidFill>
                  <a:srgbClr val="008000"/>
                </a:solidFill>
                <a:latin typeface="Arial" charset="0"/>
                <a:sym typeface="Symbol" pitchFamily="18" charset="2"/>
              </a:rPr>
              <a:t> ( = </a:t>
            </a:r>
            <a:r>
              <a:rPr lang="en-GB" b="1" i="1" dirty="0" err="1">
                <a:solidFill>
                  <a:srgbClr val="008000"/>
                </a:solidFill>
                <a:latin typeface="Arial" charset="0"/>
                <a:sym typeface="Symbol" pitchFamily="18" charset="2"/>
              </a:rPr>
              <a:t>vitamina</a:t>
            </a:r>
            <a:r>
              <a:rPr lang="en-GB" b="1" i="1" dirty="0">
                <a:solidFill>
                  <a:srgbClr val="008000"/>
                </a:solidFill>
                <a:latin typeface="Arial" charset="0"/>
                <a:sym typeface="Symbol" pitchFamily="18" charset="2"/>
              </a:rPr>
              <a:t> K)</a:t>
            </a:r>
            <a:endParaRPr lang="en-GB" b="1" i="1" dirty="0">
              <a:solidFill>
                <a:srgbClr val="008000"/>
              </a:solidFill>
              <a:latin typeface="Arial" charset="0"/>
            </a:endParaRPr>
          </a:p>
        </p:txBody>
      </p:sp>
      <p:sp>
        <p:nvSpPr>
          <p:cNvPr id="8" name="Line 1157"/>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Tree>
    <p:extLst>
      <p:ext uri="{BB962C8B-B14F-4D97-AF65-F5344CB8AC3E}">
        <p14:creationId xmlns="" xmlns:p14="http://schemas.microsoft.com/office/powerpoint/2010/main" val="31198682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nvGraphicFramePr>
        <p:xfrm>
          <a:off x="251520" y="1700808"/>
          <a:ext cx="8640960" cy="4277251"/>
        </p:xfrm>
        <a:graphic>
          <a:graphicData uri="http://schemas.openxmlformats.org/drawingml/2006/table">
            <a:tbl>
              <a:tblPr firstRow="1" bandRow="1">
                <a:tableStyleId>{5C22544A-7EE6-4342-B048-85BDC9FD1C3A}</a:tableStyleId>
              </a:tblPr>
              <a:tblGrid>
                <a:gridCol w="2588938"/>
                <a:gridCol w="6052022"/>
              </a:tblGrid>
              <a:tr h="281654">
                <a:tc>
                  <a:txBody>
                    <a:bodyPr/>
                    <a:lstStyle/>
                    <a:p>
                      <a:pPr algn="just"/>
                      <a:endParaRPr lang="es-ES" sz="1600" b="1" dirty="0">
                        <a:latin typeface="Arial" pitchFamily="34" charset="0"/>
                        <a:cs typeface="Arial" pitchFamily="34" charset="0"/>
                      </a:endParaRPr>
                    </a:p>
                  </a:txBody>
                  <a:tcPr marL="82944" marR="82944" marT="41476" marB="41476">
                    <a:solidFill>
                      <a:schemeClr val="accent6">
                        <a:lumMod val="20000"/>
                        <a:lumOff val="80000"/>
                      </a:schemeClr>
                    </a:solidFill>
                  </a:tcPr>
                </a:tc>
                <a:tc>
                  <a:txBody>
                    <a:bodyPr/>
                    <a:lstStyle/>
                    <a:p>
                      <a:pPr algn="just"/>
                      <a:endParaRPr lang="es-ES" sz="1600" b="1" dirty="0">
                        <a:latin typeface="Arial" pitchFamily="34" charset="0"/>
                        <a:cs typeface="Arial" pitchFamily="34" charset="0"/>
                      </a:endParaRPr>
                    </a:p>
                  </a:txBody>
                  <a:tcPr marL="82944" marR="82944" marT="41476" marB="41476">
                    <a:solidFill>
                      <a:schemeClr val="accent6">
                        <a:lumMod val="20000"/>
                        <a:lumOff val="80000"/>
                      </a:schemeClr>
                    </a:solidFill>
                  </a:tcPr>
                </a:tc>
              </a:tr>
              <a:tr h="117449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INR &lt; 5.0; no significant bleeding</a:t>
                      </a:r>
                    </a:p>
                    <a:p>
                      <a:pPr algn="just"/>
                      <a:endParaRPr lang="es-ES" sz="1600" b="1" dirty="0">
                        <a:latin typeface="Arial" pitchFamily="34" charset="0"/>
                        <a:cs typeface="Arial" pitchFamily="34" charset="0"/>
                      </a:endParaRPr>
                    </a:p>
                  </a:txBody>
                  <a:tcPr marL="82944" marR="82944" marT="41476" marB="41476">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Lower dose or omit dose</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Monitor more frequently and resume at lower dose when INR therapeutic; if only minimally above therapeutic range, no dose reduction may be required (Grade 1C). </a:t>
                      </a:r>
                    </a:p>
                    <a:p>
                      <a:pPr algn="just"/>
                      <a:endParaRPr lang="es-ES" sz="1600" b="1" dirty="0">
                        <a:latin typeface="Arial" pitchFamily="34" charset="0"/>
                        <a:cs typeface="Arial" pitchFamily="34" charset="0"/>
                      </a:endParaRPr>
                    </a:p>
                  </a:txBody>
                  <a:tcPr marL="82944" marR="82944" marT="41476" marB="41476">
                    <a:solidFill>
                      <a:schemeClr val="accent6">
                        <a:lumMod val="20000"/>
                        <a:lumOff val="80000"/>
                      </a:schemeClr>
                    </a:solidFill>
                  </a:tcPr>
                </a:tc>
              </a:tr>
              <a:tr h="264830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INR ≥ 5.0, but &lt; 9.0; no significant bleeding</a:t>
                      </a:r>
                    </a:p>
                    <a:p>
                      <a:pPr algn="just"/>
                      <a:endParaRPr lang="es-ES" sz="1600" b="1" dirty="0">
                        <a:latin typeface="Arial" pitchFamily="34" charset="0"/>
                        <a:cs typeface="Arial" pitchFamily="34" charset="0"/>
                      </a:endParaRPr>
                    </a:p>
                  </a:txBody>
                  <a:tcPr marL="82944" marR="82944" marT="41476" marB="41476">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Omit next one or two doses, monitor more frequently, and resume at an appropriately adjusted dose when INR in therapeutic range. Alternatively, omit dose and give vitamin K (1–2.5 mg </a:t>
                      </a:r>
                      <a:r>
                        <a:rPr lang="en-US" sz="1600" b="1" dirty="0" err="1" smtClean="0">
                          <a:latin typeface="Arial" pitchFamily="34" charset="0"/>
                          <a:cs typeface="Arial" pitchFamily="34" charset="0"/>
                        </a:rPr>
                        <a:t>po</a:t>
                      </a:r>
                      <a:r>
                        <a:rPr lang="en-US" sz="1600" b="1" dirty="0" smtClean="0">
                          <a:latin typeface="Arial" pitchFamily="34" charset="0"/>
                          <a:cs typeface="Arial" pitchFamily="34" charset="0"/>
                        </a:rPr>
                        <a:t>), particularly if at increased risk of bleeding (Grade 1C). If more rapid reversal is required because the patient requires urgent surgery, vitamin K (≤ 5 mg </a:t>
                      </a:r>
                      <a:r>
                        <a:rPr lang="en-US" sz="1600" b="1" dirty="0" err="1" smtClean="0">
                          <a:latin typeface="Arial" pitchFamily="34" charset="0"/>
                          <a:cs typeface="Arial" pitchFamily="34" charset="0"/>
                        </a:rPr>
                        <a:t>po</a:t>
                      </a:r>
                      <a:r>
                        <a:rPr lang="en-US" sz="1600" b="1" dirty="0" smtClean="0">
                          <a:latin typeface="Arial" pitchFamily="34" charset="0"/>
                          <a:cs typeface="Arial" pitchFamily="34" charset="0"/>
                        </a:rPr>
                        <a:t>) can be given with the expectation that a reduction of the INR will occur in 24 h. If the INR is still high, additional vitamin K (1–2 mg </a:t>
                      </a:r>
                      <a:r>
                        <a:rPr lang="en-US" sz="1600" b="1" dirty="0" err="1" smtClean="0">
                          <a:latin typeface="Arial" pitchFamily="34" charset="0"/>
                          <a:cs typeface="Arial" pitchFamily="34" charset="0"/>
                        </a:rPr>
                        <a:t>po</a:t>
                      </a:r>
                      <a:r>
                        <a:rPr lang="en-US" sz="1600" b="1" dirty="0" smtClean="0">
                          <a:latin typeface="Arial" pitchFamily="34" charset="0"/>
                          <a:cs typeface="Arial" pitchFamily="34" charset="0"/>
                        </a:rPr>
                        <a:t>) can be given (Grade 2C). </a:t>
                      </a:r>
                    </a:p>
                  </a:txBody>
                  <a:tcPr marL="82944" marR="82944" marT="41476" marB="41476">
                    <a:solidFill>
                      <a:schemeClr val="accent6">
                        <a:lumMod val="20000"/>
                        <a:lumOff val="80000"/>
                      </a:schemeClr>
                    </a:solidFill>
                  </a:tcPr>
                </a:tc>
              </a:tr>
            </a:tbl>
          </a:graphicData>
        </a:graphic>
      </p:graphicFrame>
      <p:sp>
        <p:nvSpPr>
          <p:cNvPr id="7" name="Text Box 8"/>
          <p:cNvSpPr txBox="1">
            <a:spLocks noChangeArrowheads="1"/>
          </p:cNvSpPr>
          <p:nvPr/>
        </p:nvSpPr>
        <p:spPr bwMode="auto">
          <a:xfrm>
            <a:off x="323528" y="866036"/>
            <a:ext cx="8283575" cy="1015663"/>
          </a:xfrm>
          <a:prstGeom prst="rect">
            <a:avLst/>
          </a:prstGeom>
          <a:noFill/>
          <a:ln w="9525">
            <a:noFill/>
            <a:miter lim="800000"/>
            <a:headEnd/>
            <a:tailEnd/>
          </a:ln>
        </p:spPr>
        <p:txBody>
          <a:bodyPr wrap="square">
            <a:spAutoFit/>
          </a:bodyPr>
          <a:lstStyle/>
          <a:p>
            <a:pPr>
              <a:buFont typeface="Wingdings 2" pitchFamily="18" charset="2"/>
              <a:buChar char="P"/>
            </a:pPr>
            <a:r>
              <a:rPr lang="es-ES" sz="2000" dirty="0" smtClean="0">
                <a:solidFill>
                  <a:srgbClr val="000066"/>
                </a:solidFill>
                <a:latin typeface="Arial" charset="0"/>
                <a:cs typeface="Arial" charset="0"/>
                <a:sym typeface="Symbol" pitchFamily="18" charset="2"/>
              </a:rPr>
              <a:t> Manejo del paciente en tratamiento con antagonistas vitamina K con valores elevados de INR y/o sangrado</a:t>
            </a:r>
            <a:r>
              <a:rPr lang="es-ES" sz="2000" dirty="0" smtClean="0">
                <a:solidFill>
                  <a:srgbClr val="000066"/>
                </a:solidFill>
                <a:latin typeface="Arial" charset="0"/>
                <a:cs typeface="Arial" charset="0"/>
              </a:rPr>
              <a:t>.</a:t>
            </a:r>
            <a:endParaRPr lang="es-ES" sz="2000" dirty="0">
              <a:solidFill>
                <a:srgbClr val="000066"/>
              </a:solidFill>
              <a:latin typeface="Arial" charset="0"/>
              <a:cs typeface="Arial" charset="0"/>
            </a:endParaRPr>
          </a:p>
          <a:p>
            <a:pPr lvl="4"/>
            <a:endParaRPr lang="es-ES" sz="2000" dirty="0">
              <a:solidFill>
                <a:srgbClr val="000066"/>
              </a:solidFill>
              <a:latin typeface="Arial" charset="0"/>
              <a:cs typeface="Arial" charset="0"/>
              <a:sym typeface="Symbol" pitchFamily="18" charset="2"/>
            </a:endParaRPr>
          </a:p>
        </p:txBody>
      </p:sp>
      <p:sp>
        <p:nvSpPr>
          <p:cNvPr id="8" name="Text Box 8"/>
          <p:cNvSpPr txBox="1">
            <a:spLocks noChangeArrowheads="1"/>
          </p:cNvSpPr>
          <p:nvPr/>
        </p:nvSpPr>
        <p:spPr bwMode="auto">
          <a:xfrm>
            <a:off x="176857" y="6093296"/>
            <a:ext cx="8715623" cy="846386"/>
          </a:xfrm>
          <a:prstGeom prst="rect">
            <a:avLst/>
          </a:prstGeom>
          <a:noFill/>
          <a:ln w="9525">
            <a:noFill/>
            <a:miter lim="800000"/>
            <a:headEnd/>
            <a:tailEnd/>
          </a:ln>
        </p:spPr>
        <p:txBody>
          <a:bodyPr wrap="square">
            <a:spAutoFit/>
          </a:bodyPr>
          <a:lstStyle/>
          <a:p>
            <a:pPr algn="just"/>
            <a:r>
              <a:rPr lang="es-ES" sz="1400" i="1" dirty="0" smtClean="0">
                <a:solidFill>
                  <a:srgbClr val="000066"/>
                </a:solidFill>
                <a:latin typeface="Arial" charset="0"/>
                <a:cs typeface="Arial" charset="0"/>
                <a:sym typeface="Symbol" pitchFamily="18" charset="2"/>
              </a:rPr>
              <a:t>Fuente: </a:t>
            </a:r>
            <a:r>
              <a:rPr lang="es-ES" sz="1400" i="1" dirty="0" smtClean="0">
                <a:solidFill>
                  <a:srgbClr val="000066"/>
                </a:solidFill>
                <a:latin typeface="Arial" pitchFamily="34" charset="0"/>
                <a:cs typeface="Arial" pitchFamily="34" charset="0"/>
              </a:rPr>
              <a:t>Jack </a:t>
            </a:r>
            <a:r>
              <a:rPr lang="es-ES" sz="1400" i="1" dirty="0" err="1" smtClean="0">
                <a:solidFill>
                  <a:srgbClr val="000066"/>
                </a:solidFill>
                <a:latin typeface="Arial" pitchFamily="34" charset="0"/>
                <a:cs typeface="Arial" pitchFamily="34" charset="0"/>
              </a:rPr>
              <a:t>Ansell</a:t>
            </a:r>
            <a:r>
              <a:rPr lang="es-ES" sz="1400" i="1" dirty="0" smtClean="0">
                <a:solidFill>
                  <a:srgbClr val="000066"/>
                </a:solidFill>
                <a:latin typeface="Arial" pitchFamily="34" charset="0"/>
                <a:cs typeface="Arial" pitchFamily="34" charset="0"/>
              </a:rPr>
              <a:t>, et al. </a:t>
            </a:r>
            <a:r>
              <a:rPr lang="en-US" sz="1400" i="1" dirty="0" smtClean="0">
                <a:solidFill>
                  <a:srgbClr val="000066"/>
                </a:solidFill>
                <a:latin typeface="Arial" pitchFamily="34" charset="0"/>
                <a:cs typeface="Arial" pitchFamily="34" charset="0"/>
              </a:rPr>
              <a:t>Pharmacology and Management of the </a:t>
            </a:r>
            <a:r>
              <a:rPr lang="es-ES" sz="1400" i="1" dirty="0" err="1" smtClean="0">
                <a:solidFill>
                  <a:srgbClr val="000066"/>
                </a:solidFill>
                <a:latin typeface="Arial" pitchFamily="34" charset="0"/>
                <a:cs typeface="Arial" pitchFamily="34" charset="0"/>
              </a:rPr>
              <a:t>Vitamin</a:t>
            </a:r>
            <a:r>
              <a:rPr lang="es-ES" sz="1400" i="1" dirty="0" smtClean="0">
                <a:solidFill>
                  <a:srgbClr val="000066"/>
                </a:solidFill>
                <a:latin typeface="Arial" pitchFamily="34" charset="0"/>
                <a:cs typeface="Arial" pitchFamily="34" charset="0"/>
              </a:rPr>
              <a:t> K </a:t>
            </a:r>
            <a:r>
              <a:rPr lang="es-ES" sz="1400" i="1" dirty="0" err="1" smtClean="0">
                <a:solidFill>
                  <a:srgbClr val="000066"/>
                </a:solidFill>
                <a:latin typeface="Arial" pitchFamily="34" charset="0"/>
                <a:cs typeface="Arial" pitchFamily="34" charset="0"/>
              </a:rPr>
              <a:t>Antagonists.Evidence-Based</a:t>
            </a:r>
            <a:r>
              <a:rPr lang="es-ES" sz="1400" i="1" dirty="0" smtClean="0">
                <a:solidFill>
                  <a:srgbClr val="000066"/>
                </a:solidFill>
                <a:latin typeface="Arial" pitchFamily="34" charset="0"/>
                <a:cs typeface="Arial" pitchFamily="34" charset="0"/>
              </a:rPr>
              <a:t> </a:t>
            </a:r>
            <a:r>
              <a:rPr lang="es-ES" sz="1400" i="1" dirty="0" err="1" smtClean="0">
                <a:solidFill>
                  <a:srgbClr val="000066"/>
                </a:solidFill>
                <a:latin typeface="Arial" pitchFamily="34" charset="0"/>
                <a:cs typeface="Arial" pitchFamily="34" charset="0"/>
              </a:rPr>
              <a:t>Clinical</a:t>
            </a:r>
            <a:r>
              <a:rPr lang="es-ES" sz="1400" i="1" dirty="0" smtClean="0">
                <a:solidFill>
                  <a:srgbClr val="000066"/>
                </a:solidFill>
                <a:latin typeface="Arial" pitchFamily="34" charset="0"/>
                <a:cs typeface="Arial" pitchFamily="34" charset="0"/>
              </a:rPr>
              <a:t> </a:t>
            </a:r>
            <a:r>
              <a:rPr lang="es-ES" sz="1400" i="1" dirty="0" err="1" smtClean="0">
                <a:solidFill>
                  <a:srgbClr val="000066"/>
                </a:solidFill>
                <a:latin typeface="Arial" pitchFamily="34" charset="0"/>
                <a:cs typeface="Arial" pitchFamily="34" charset="0"/>
              </a:rPr>
              <a:t>Practice</a:t>
            </a:r>
            <a:r>
              <a:rPr lang="es-ES" sz="1400" i="1" dirty="0" smtClean="0">
                <a:solidFill>
                  <a:srgbClr val="000066"/>
                </a:solidFill>
                <a:latin typeface="Arial" pitchFamily="34" charset="0"/>
                <a:cs typeface="Arial" pitchFamily="34" charset="0"/>
              </a:rPr>
              <a:t> </a:t>
            </a:r>
            <a:r>
              <a:rPr lang="es-ES" sz="1400" i="1" dirty="0" err="1" smtClean="0">
                <a:solidFill>
                  <a:srgbClr val="000066"/>
                </a:solidFill>
                <a:latin typeface="Arial" pitchFamily="34" charset="0"/>
                <a:cs typeface="Arial" pitchFamily="34" charset="0"/>
              </a:rPr>
              <a:t>Guidelines</a:t>
            </a:r>
            <a:r>
              <a:rPr lang="es-ES" sz="1400" i="1" dirty="0" smtClean="0">
                <a:solidFill>
                  <a:srgbClr val="000066"/>
                </a:solidFill>
                <a:latin typeface="Arial" pitchFamily="34" charset="0"/>
                <a:cs typeface="Arial" pitchFamily="34" charset="0"/>
              </a:rPr>
              <a:t>.</a:t>
            </a:r>
            <a:r>
              <a:rPr lang="en-US" sz="1400" i="1" dirty="0" smtClean="0">
                <a:solidFill>
                  <a:srgbClr val="000066"/>
                </a:solidFill>
                <a:latin typeface="Arial" pitchFamily="34" charset="0"/>
                <a:cs typeface="Arial" pitchFamily="34" charset="0"/>
              </a:rPr>
              <a:t>CHEST June 2008 vol. 133 no. 6 </a:t>
            </a:r>
            <a:r>
              <a:rPr lang="en-US" sz="1400" i="1" dirty="0" err="1" smtClean="0">
                <a:solidFill>
                  <a:srgbClr val="000066"/>
                </a:solidFill>
                <a:latin typeface="Arial" pitchFamily="34" charset="0"/>
                <a:cs typeface="Arial" pitchFamily="34" charset="0"/>
              </a:rPr>
              <a:t>suppl</a:t>
            </a:r>
            <a:r>
              <a:rPr lang="en-US" sz="1400" i="1" dirty="0" smtClean="0">
                <a:solidFill>
                  <a:srgbClr val="000066"/>
                </a:solidFill>
                <a:latin typeface="Arial" pitchFamily="34" charset="0"/>
                <a:cs typeface="Arial" pitchFamily="34" charset="0"/>
              </a:rPr>
              <a:t> 160S-198S</a:t>
            </a:r>
            <a:endParaRPr lang="es-ES" sz="1400" i="1" dirty="0" smtClean="0">
              <a:solidFill>
                <a:srgbClr val="000066"/>
              </a:solidFill>
              <a:latin typeface="Arial" pitchFamily="34" charset="0"/>
              <a:cs typeface="Arial" pitchFamily="34" charset="0"/>
            </a:endParaRPr>
          </a:p>
          <a:p>
            <a:pPr lvl="4" algn="l">
              <a:lnSpc>
                <a:spcPct val="150000"/>
              </a:lnSpc>
            </a:pPr>
            <a:endParaRPr lang="es-ES" sz="1400" i="1" dirty="0">
              <a:solidFill>
                <a:srgbClr val="000066"/>
              </a:solidFill>
              <a:latin typeface="Arial" charset="0"/>
              <a:cs typeface="Arial" charset="0"/>
              <a:sym typeface="Symbol" pitchFamily="18" charset="2"/>
            </a:endParaRPr>
          </a:p>
        </p:txBody>
      </p:sp>
      <p:sp>
        <p:nvSpPr>
          <p:cNvPr id="9" name="Text Box 7"/>
          <p:cNvSpPr txBox="1">
            <a:spLocks noChangeArrowheads="1"/>
          </p:cNvSpPr>
          <p:nvPr/>
        </p:nvSpPr>
        <p:spPr bwMode="auto">
          <a:xfrm>
            <a:off x="382588" y="304800"/>
            <a:ext cx="8304212" cy="46355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a:solidFill>
                  <a:srgbClr val="008000"/>
                </a:solidFill>
                <a:latin typeface="Arial" charset="0"/>
                <a:sym typeface="Symbol" pitchFamily="18" charset="2"/>
              </a:rPr>
              <a:t>Fitomenadiona</a:t>
            </a:r>
            <a:r>
              <a:rPr lang="en-GB" b="1" i="1" dirty="0">
                <a:solidFill>
                  <a:srgbClr val="008000"/>
                </a:solidFill>
                <a:latin typeface="Arial" charset="0"/>
                <a:sym typeface="Symbol" pitchFamily="18" charset="2"/>
              </a:rPr>
              <a:t> ( = </a:t>
            </a:r>
            <a:r>
              <a:rPr lang="en-GB" b="1" i="1" dirty="0" err="1">
                <a:solidFill>
                  <a:srgbClr val="008000"/>
                </a:solidFill>
                <a:latin typeface="Arial" charset="0"/>
                <a:sym typeface="Symbol" pitchFamily="18" charset="2"/>
              </a:rPr>
              <a:t>vitamina</a:t>
            </a:r>
            <a:r>
              <a:rPr lang="en-GB" b="1" i="1" dirty="0">
                <a:solidFill>
                  <a:srgbClr val="008000"/>
                </a:solidFill>
                <a:latin typeface="Arial" charset="0"/>
                <a:sym typeface="Symbol" pitchFamily="18" charset="2"/>
              </a:rPr>
              <a:t> K)</a:t>
            </a:r>
            <a:endParaRPr lang="en-GB" b="1" i="1" dirty="0">
              <a:solidFill>
                <a:srgbClr val="008000"/>
              </a:solidFill>
              <a:latin typeface="Arial" charset="0"/>
            </a:endParaRPr>
          </a:p>
        </p:txBody>
      </p:sp>
      <p:sp>
        <p:nvSpPr>
          <p:cNvPr id="10" name="Line 1157"/>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nvGraphicFramePr>
        <p:xfrm>
          <a:off x="179512" y="1599585"/>
          <a:ext cx="8712968" cy="4281812"/>
        </p:xfrm>
        <a:graphic>
          <a:graphicData uri="http://schemas.openxmlformats.org/drawingml/2006/table">
            <a:tbl>
              <a:tblPr firstRow="1" bandRow="1">
                <a:tableStyleId>{5C22544A-7EE6-4342-B048-85BDC9FD1C3A}</a:tableStyleId>
              </a:tblPr>
              <a:tblGrid>
                <a:gridCol w="2681066"/>
                <a:gridCol w="6031902"/>
              </a:tblGrid>
              <a:tr h="331811">
                <a:tc>
                  <a:txBody>
                    <a:bodyPr/>
                    <a:lstStyle/>
                    <a:p>
                      <a:pPr algn="just"/>
                      <a:endParaRPr lang="es-ES" sz="1600" b="1" dirty="0">
                        <a:latin typeface="Arial" pitchFamily="34" charset="0"/>
                        <a:cs typeface="Arial" pitchFamily="34" charset="0"/>
                      </a:endParaRPr>
                    </a:p>
                  </a:txBody>
                  <a:tcPr marL="82944" marR="82944" marT="41476" marB="41476">
                    <a:solidFill>
                      <a:schemeClr val="accent6">
                        <a:lumMod val="20000"/>
                        <a:lumOff val="80000"/>
                      </a:schemeClr>
                    </a:solidFill>
                  </a:tcPr>
                </a:tc>
                <a:tc>
                  <a:txBody>
                    <a:bodyPr/>
                    <a:lstStyle/>
                    <a:p>
                      <a:pPr algn="just"/>
                      <a:endParaRPr lang="es-ES" sz="1600" b="1">
                        <a:latin typeface="Arial" pitchFamily="34" charset="0"/>
                        <a:cs typeface="Arial" pitchFamily="34" charset="0"/>
                      </a:endParaRPr>
                    </a:p>
                  </a:txBody>
                  <a:tcPr marL="82944" marR="82944" marT="41476" marB="41476">
                    <a:solidFill>
                      <a:schemeClr val="accent6">
                        <a:lumMod val="20000"/>
                        <a:lumOff val="80000"/>
                      </a:schemeClr>
                    </a:solidFill>
                  </a:tcPr>
                </a:tc>
              </a:tr>
              <a:tr h="184136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INR ≥ 9.0; no significant bleeding</a:t>
                      </a:r>
                    </a:p>
                    <a:p>
                      <a:pPr algn="just"/>
                      <a:endParaRPr lang="es-ES" sz="1600" b="1" dirty="0">
                        <a:latin typeface="Arial" pitchFamily="34" charset="0"/>
                        <a:cs typeface="Arial" pitchFamily="34" charset="0"/>
                      </a:endParaRPr>
                    </a:p>
                  </a:txBody>
                  <a:tcPr marL="82944" marR="82944" marT="41476" marB="41476">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Hold </a:t>
                      </a:r>
                      <a:r>
                        <a:rPr lang="en-US" sz="1600" b="1" dirty="0" err="1" smtClean="0">
                          <a:latin typeface="Arial" pitchFamily="34" charset="0"/>
                          <a:cs typeface="Arial" pitchFamily="34" charset="0"/>
                        </a:rPr>
                        <a:t>warfarin</a:t>
                      </a:r>
                      <a:r>
                        <a:rPr lang="en-US" sz="1600" b="1" dirty="0" smtClean="0">
                          <a:latin typeface="Arial" pitchFamily="34" charset="0"/>
                          <a:cs typeface="Arial" pitchFamily="34" charset="0"/>
                        </a:rPr>
                        <a:t> therapy and give higher dose of vitamin K (2.5–5 mg </a:t>
                      </a:r>
                      <a:r>
                        <a:rPr lang="en-US" sz="1600" b="1" dirty="0" err="1" smtClean="0">
                          <a:latin typeface="Arial" pitchFamily="34" charset="0"/>
                          <a:cs typeface="Arial" pitchFamily="34" charset="0"/>
                        </a:rPr>
                        <a:t>po</a:t>
                      </a:r>
                      <a:r>
                        <a:rPr lang="en-US" sz="1600" b="1" dirty="0" smtClean="0">
                          <a:latin typeface="Arial" pitchFamily="34" charset="0"/>
                          <a:cs typeface="Arial" pitchFamily="34" charset="0"/>
                        </a:rPr>
                        <a:t>) with the expectation that the INR will be reduced substantially in 24–48 h (Grade 1B). Monitor more frequently and use additional vitamin K if necessary. Resume therapy at an appropriately adjusted dose when INR is therapeutic. </a:t>
                      </a:r>
                    </a:p>
                    <a:p>
                      <a:pPr algn="just"/>
                      <a:endParaRPr lang="es-ES" sz="1600" b="1" dirty="0">
                        <a:latin typeface="Arial" pitchFamily="34" charset="0"/>
                        <a:cs typeface="Arial" pitchFamily="34" charset="0"/>
                      </a:endParaRPr>
                    </a:p>
                  </a:txBody>
                  <a:tcPr marL="82944" marR="82944" marT="41476" marB="41476">
                    <a:solidFill>
                      <a:schemeClr val="accent6">
                        <a:lumMod val="20000"/>
                        <a:lumOff val="80000"/>
                      </a:schemeClr>
                    </a:solidFill>
                  </a:tcPr>
                </a:tc>
              </a:tr>
              <a:tr h="1352178">
                <a:tc>
                  <a:txBody>
                    <a:bodyPr/>
                    <a:lstStyle/>
                    <a:p>
                      <a:pPr algn="just"/>
                      <a:r>
                        <a:rPr lang="en-US" sz="1600" b="1" dirty="0" smtClean="0">
                          <a:latin typeface="Arial" pitchFamily="34" charset="0"/>
                          <a:cs typeface="Arial" pitchFamily="34" charset="0"/>
                        </a:rPr>
                        <a:t>Serious bleeding at any elevation of INR</a:t>
                      </a:r>
                      <a:endParaRPr lang="en-US" sz="1600" b="1" dirty="0">
                        <a:latin typeface="Arial" pitchFamily="34" charset="0"/>
                        <a:cs typeface="Arial" pitchFamily="34" charset="0"/>
                      </a:endParaRPr>
                    </a:p>
                  </a:txBody>
                  <a:tcPr marL="82944" marR="82944" marT="41476" marB="41476">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Hold </a:t>
                      </a:r>
                      <a:r>
                        <a:rPr lang="en-US" sz="1600" b="1" dirty="0" err="1" smtClean="0">
                          <a:latin typeface="Arial" pitchFamily="34" charset="0"/>
                          <a:cs typeface="Arial" pitchFamily="34" charset="0"/>
                        </a:rPr>
                        <a:t>warfarin</a:t>
                      </a:r>
                      <a:r>
                        <a:rPr lang="en-US" sz="1600" b="1" dirty="0" smtClean="0">
                          <a:latin typeface="Arial" pitchFamily="34" charset="0"/>
                          <a:cs typeface="Arial" pitchFamily="34" charset="0"/>
                        </a:rPr>
                        <a:t> therapy and give vitamin K (10 mg by slow IV infusion), supplemented with FFP, PCC, or </a:t>
                      </a:r>
                      <a:r>
                        <a:rPr lang="en-US" sz="1600" b="1" dirty="0" err="1" smtClean="0">
                          <a:latin typeface="Arial" pitchFamily="34" charset="0"/>
                          <a:cs typeface="Arial" pitchFamily="34" charset="0"/>
                        </a:rPr>
                        <a:t>rVIIa</a:t>
                      </a:r>
                      <a:r>
                        <a:rPr lang="en-US" sz="1600" b="1" dirty="0" smtClean="0">
                          <a:latin typeface="Arial" pitchFamily="34" charset="0"/>
                          <a:cs typeface="Arial" pitchFamily="34" charset="0"/>
                        </a:rPr>
                        <a:t>, depending on the urgency of the situation; vitamin K can be repeated q12h (Grade 1C). </a:t>
                      </a:r>
                    </a:p>
                    <a:p>
                      <a:pPr algn="just"/>
                      <a:endParaRPr lang="en-US" sz="1600" b="1" dirty="0">
                        <a:latin typeface="Arial" pitchFamily="34" charset="0"/>
                        <a:cs typeface="Arial" pitchFamily="34" charset="0"/>
                      </a:endParaRPr>
                    </a:p>
                  </a:txBody>
                  <a:tcPr marL="24932" marR="24932" marT="12467" marB="12467" anchor="b">
                    <a:solidFill>
                      <a:schemeClr val="accent6">
                        <a:lumMod val="20000"/>
                        <a:lumOff val="80000"/>
                      </a:schemeClr>
                    </a:solidFill>
                  </a:tcPr>
                </a:tc>
              </a:tr>
              <a:tr h="68855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600" b="1" dirty="0" err="1" smtClean="0">
                          <a:latin typeface="Arial" pitchFamily="34" charset="0"/>
                          <a:cs typeface="Arial" pitchFamily="34" charset="0"/>
                        </a:rPr>
                        <a:t>Life-threatening</a:t>
                      </a:r>
                      <a:r>
                        <a:rPr lang="es-ES" sz="1600" b="1" dirty="0" smtClean="0">
                          <a:latin typeface="Arial" pitchFamily="34" charset="0"/>
                          <a:cs typeface="Arial" pitchFamily="34" charset="0"/>
                        </a:rPr>
                        <a:t> </a:t>
                      </a:r>
                      <a:r>
                        <a:rPr lang="es-ES" sz="1600" b="1" dirty="0" err="1" smtClean="0">
                          <a:latin typeface="Arial" pitchFamily="34" charset="0"/>
                          <a:cs typeface="Arial" pitchFamily="34" charset="0"/>
                        </a:rPr>
                        <a:t>bleeding</a:t>
                      </a:r>
                      <a:endParaRPr lang="es-ES" sz="1600" b="1" dirty="0" smtClean="0">
                        <a:latin typeface="Arial" pitchFamily="34" charset="0"/>
                        <a:cs typeface="Arial" pitchFamily="34" charset="0"/>
                      </a:endParaRPr>
                    </a:p>
                    <a:p>
                      <a:pPr algn="just"/>
                      <a:endParaRPr lang="es-ES" sz="1600" b="1" dirty="0">
                        <a:latin typeface="Arial" pitchFamily="34" charset="0"/>
                        <a:cs typeface="Arial" pitchFamily="34" charset="0"/>
                      </a:endParaRPr>
                    </a:p>
                  </a:txBody>
                  <a:tcPr marL="82944" marR="82944" marT="41476" marB="41476">
                    <a:solidFill>
                      <a:schemeClr val="accent6">
                        <a:lumMod val="20000"/>
                        <a:lumOff val="80000"/>
                      </a:schemeClr>
                    </a:solidFill>
                  </a:tcPr>
                </a:tc>
                <a:tc>
                  <a:txBody>
                    <a:bodyPr/>
                    <a:lstStyle/>
                    <a:p>
                      <a:pPr algn="just"/>
                      <a:r>
                        <a:rPr lang="en-US" sz="1600" b="1" dirty="0" smtClean="0">
                          <a:latin typeface="Arial" pitchFamily="34" charset="0"/>
                          <a:cs typeface="Arial" pitchFamily="34" charset="0"/>
                        </a:rPr>
                        <a:t>FFP, PCC, or </a:t>
                      </a:r>
                      <a:r>
                        <a:rPr lang="en-US" sz="1600" b="1" dirty="0" err="1" smtClean="0">
                          <a:latin typeface="Arial" pitchFamily="34" charset="0"/>
                          <a:cs typeface="Arial" pitchFamily="34" charset="0"/>
                        </a:rPr>
                        <a:t>rVIIa</a:t>
                      </a:r>
                      <a:r>
                        <a:rPr lang="en-US" sz="1600" b="1" dirty="0" smtClean="0">
                          <a:latin typeface="Arial" pitchFamily="34" charset="0"/>
                          <a:cs typeface="Arial" pitchFamily="34" charset="0"/>
                        </a:rPr>
                        <a:t> supplemented with vitamin K (10 mg by slow IV infusion). Repeat, if necessary, depending on INR (Grade 1C). </a:t>
                      </a:r>
                      <a:endParaRPr lang="en-US" sz="1600" b="1" dirty="0">
                        <a:latin typeface="Arial" pitchFamily="34" charset="0"/>
                        <a:cs typeface="Arial" pitchFamily="34" charset="0"/>
                      </a:endParaRPr>
                    </a:p>
                  </a:txBody>
                  <a:tcPr marL="24932" marR="24932" marT="12467" marB="12467" anchor="b">
                    <a:solidFill>
                      <a:schemeClr val="accent6">
                        <a:lumMod val="20000"/>
                        <a:lumOff val="80000"/>
                      </a:schemeClr>
                    </a:solidFill>
                  </a:tcPr>
                </a:tc>
              </a:tr>
            </a:tbl>
          </a:graphicData>
        </a:graphic>
      </p:graphicFrame>
      <p:sp>
        <p:nvSpPr>
          <p:cNvPr id="7" name="Text Box 8"/>
          <p:cNvSpPr txBox="1">
            <a:spLocks noChangeArrowheads="1"/>
          </p:cNvSpPr>
          <p:nvPr/>
        </p:nvSpPr>
        <p:spPr bwMode="auto">
          <a:xfrm>
            <a:off x="323528" y="866036"/>
            <a:ext cx="8283575" cy="1015663"/>
          </a:xfrm>
          <a:prstGeom prst="rect">
            <a:avLst/>
          </a:prstGeom>
          <a:noFill/>
          <a:ln w="9525">
            <a:noFill/>
            <a:miter lim="800000"/>
            <a:headEnd/>
            <a:tailEnd/>
          </a:ln>
        </p:spPr>
        <p:txBody>
          <a:bodyPr wrap="square">
            <a:spAutoFit/>
          </a:bodyPr>
          <a:lstStyle/>
          <a:p>
            <a:pPr>
              <a:buFont typeface="Wingdings 2" pitchFamily="18" charset="2"/>
              <a:buChar char="P"/>
            </a:pPr>
            <a:r>
              <a:rPr lang="es-ES" sz="2000" dirty="0" smtClean="0">
                <a:solidFill>
                  <a:srgbClr val="000066"/>
                </a:solidFill>
                <a:latin typeface="Arial" charset="0"/>
                <a:cs typeface="Arial" charset="0"/>
                <a:sym typeface="Symbol" pitchFamily="18" charset="2"/>
              </a:rPr>
              <a:t> Manejo del paciente en tratamiento con antagonistas vitamina K con valores elevados de INR y/o sangrado</a:t>
            </a:r>
            <a:r>
              <a:rPr lang="es-ES" sz="2000" dirty="0" smtClean="0">
                <a:solidFill>
                  <a:srgbClr val="000066"/>
                </a:solidFill>
                <a:latin typeface="Arial" charset="0"/>
                <a:cs typeface="Arial" charset="0"/>
              </a:rPr>
              <a:t>.</a:t>
            </a:r>
            <a:endParaRPr lang="es-ES" sz="2000" dirty="0">
              <a:solidFill>
                <a:srgbClr val="000066"/>
              </a:solidFill>
              <a:latin typeface="Arial" charset="0"/>
              <a:cs typeface="Arial" charset="0"/>
            </a:endParaRPr>
          </a:p>
          <a:p>
            <a:pPr lvl="4"/>
            <a:endParaRPr lang="es-ES" sz="2000" dirty="0">
              <a:solidFill>
                <a:srgbClr val="000066"/>
              </a:solidFill>
              <a:latin typeface="Arial" charset="0"/>
              <a:cs typeface="Arial" charset="0"/>
              <a:sym typeface="Symbol" pitchFamily="18" charset="2"/>
            </a:endParaRPr>
          </a:p>
        </p:txBody>
      </p:sp>
      <p:sp>
        <p:nvSpPr>
          <p:cNvPr id="8" name="Text Box 8"/>
          <p:cNvSpPr txBox="1">
            <a:spLocks noChangeArrowheads="1"/>
          </p:cNvSpPr>
          <p:nvPr/>
        </p:nvSpPr>
        <p:spPr bwMode="auto">
          <a:xfrm>
            <a:off x="176857" y="6093296"/>
            <a:ext cx="8715623" cy="846386"/>
          </a:xfrm>
          <a:prstGeom prst="rect">
            <a:avLst/>
          </a:prstGeom>
          <a:noFill/>
          <a:ln w="9525">
            <a:noFill/>
            <a:miter lim="800000"/>
            <a:headEnd/>
            <a:tailEnd/>
          </a:ln>
        </p:spPr>
        <p:txBody>
          <a:bodyPr wrap="square">
            <a:spAutoFit/>
          </a:bodyPr>
          <a:lstStyle/>
          <a:p>
            <a:pPr algn="just"/>
            <a:r>
              <a:rPr lang="es-ES" sz="1400" i="1" dirty="0" smtClean="0">
                <a:solidFill>
                  <a:srgbClr val="000066"/>
                </a:solidFill>
                <a:latin typeface="Arial" charset="0"/>
                <a:cs typeface="Arial" charset="0"/>
                <a:sym typeface="Symbol" pitchFamily="18" charset="2"/>
              </a:rPr>
              <a:t>Fuente: </a:t>
            </a:r>
            <a:r>
              <a:rPr lang="es-ES" sz="1400" i="1" dirty="0" smtClean="0">
                <a:solidFill>
                  <a:srgbClr val="000066"/>
                </a:solidFill>
                <a:latin typeface="Arial" pitchFamily="34" charset="0"/>
                <a:cs typeface="Arial" pitchFamily="34" charset="0"/>
              </a:rPr>
              <a:t>Jack </a:t>
            </a:r>
            <a:r>
              <a:rPr lang="es-ES" sz="1400" i="1" dirty="0" err="1" smtClean="0">
                <a:solidFill>
                  <a:srgbClr val="000066"/>
                </a:solidFill>
                <a:latin typeface="Arial" pitchFamily="34" charset="0"/>
                <a:cs typeface="Arial" pitchFamily="34" charset="0"/>
              </a:rPr>
              <a:t>Ansell</a:t>
            </a:r>
            <a:r>
              <a:rPr lang="es-ES" sz="1400" i="1" dirty="0" smtClean="0">
                <a:solidFill>
                  <a:srgbClr val="000066"/>
                </a:solidFill>
                <a:latin typeface="Arial" pitchFamily="34" charset="0"/>
                <a:cs typeface="Arial" pitchFamily="34" charset="0"/>
              </a:rPr>
              <a:t>, et al. </a:t>
            </a:r>
            <a:r>
              <a:rPr lang="en-US" sz="1400" i="1" dirty="0" smtClean="0">
                <a:solidFill>
                  <a:srgbClr val="000066"/>
                </a:solidFill>
                <a:latin typeface="Arial" pitchFamily="34" charset="0"/>
                <a:cs typeface="Arial" pitchFamily="34" charset="0"/>
              </a:rPr>
              <a:t>Pharmacology and Management of the </a:t>
            </a:r>
            <a:r>
              <a:rPr lang="es-ES" sz="1400" i="1" dirty="0" err="1" smtClean="0">
                <a:solidFill>
                  <a:srgbClr val="000066"/>
                </a:solidFill>
                <a:latin typeface="Arial" pitchFamily="34" charset="0"/>
                <a:cs typeface="Arial" pitchFamily="34" charset="0"/>
              </a:rPr>
              <a:t>Vitamin</a:t>
            </a:r>
            <a:r>
              <a:rPr lang="es-ES" sz="1400" i="1" dirty="0" smtClean="0">
                <a:solidFill>
                  <a:srgbClr val="000066"/>
                </a:solidFill>
                <a:latin typeface="Arial" pitchFamily="34" charset="0"/>
                <a:cs typeface="Arial" pitchFamily="34" charset="0"/>
              </a:rPr>
              <a:t> K </a:t>
            </a:r>
            <a:r>
              <a:rPr lang="es-ES" sz="1400" i="1" dirty="0" err="1" smtClean="0">
                <a:solidFill>
                  <a:srgbClr val="000066"/>
                </a:solidFill>
                <a:latin typeface="Arial" pitchFamily="34" charset="0"/>
                <a:cs typeface="Arial" pitchFamily="34" charset="0"/>
              </a:rPr>
              <a:t>Antagonists.Evidence-Based</a:t>
            </a:r>
            <a:r>
              <a:rPr lang="es-ES" sz="1400" i="1" dirty="0" smtClean="0">
                <a:solidFill>
                  <a:srgbClr val="000066"/>
                </a:solidFill>
                <a:latin typeface="Arial" pitchFamily="34" charset="0"/>
                <a:cs typeface="Arial" pitchFamily="34" charset="0"/>
              </a:rPr>
              <a:t> </a:t>
            </a:r>
            <a:r>
              <a:rPr lang="es-ES" sz="1400" i="1" dirty="0" err="1" smtClean="0">
                <a:solidFill>
                  <a:srgbClr val="000066"/>
                </a:solidFill>
                <a:latin typeface="Arial" pitchFamily="34" charset="0"/>
                <a:cs typeface="Arial" pitchFamily="34" charset="0"/>
              </a:rPr>
              <a:t>Clinical</a:t>
            </a:r>
            <a:r>
              <a:rPr lang="es-ES" sz="1400" i="1" dirty="0" smtClean="0">
                <a:solidFill>
                  <a:srgbClr val="000066"/>
                </a:solidFill>
                <a:latin typeface="Arial" pitchFamily="34" charset="0"/>
                <a:cs typeface="Arial" pitchFamily="34" charset="0"/>
              </a:rPr>
              <a:t> </a:t>
            </a:r>
            <a:r>
              <a:rPr lang="es-ES" sz="1400" i="1" dirty="0" err="1" smtClean="0">
                <a:solidFill>
                  <a:srgbClr val="000066"/>
                </a:solidFill>
                <a:latin typeface="Arial" pitchFamily="34" charset="0"/>
                <a:cs typeface="Arial" pitchFamily="34" charset="0"/>
              </a:rPr>
              <a:t>Practice</a:t>
            </a:r>
            <a:r>
              <a:rPr lang="es-ES" sz="1400" i="1" dirty="0" smtClean="0">
                <a:solidFill>
                  <a:srgbClr val="000066"/>
                </a:solidFill>
                <a:latin typeface="Arial" pitchFamily="34" charset="0"/>
                <a:cs typeface="Arial" pitchFamily="34" charset="0"/>
              </a:rPr>
              <a:t> </a:t>
            </a:r>
            <a:r>
              <a:rPr lang="es-ES" sz="1400" i="1" dirty="0" err="1" smtClean="0">
                <a:solidFill>
                  <a:srgbClr val="000066"/>
                </a:solidFill>
                <a:latin typeface="Arial" pitchFamily="34" charset="0"/>
                <a:cs typeface="Arial" pitchFamily="34" charset="0"/>
              </a:rPr>
              <a:t>Guidelines</a:t>
            </a:r>
            <a:r>
              <a:rPr lang="es-ES" sz="1400" i="1" dirty="0" smtClean="0">
                <a:solidFill>
                  <a:srgbClr val="000066"/>
                </a:solidFill>
                <a:latin typeface="Arial" pitchFamily="34" charset="0"/>
                <a:cs typeface="Arial" pitchFamily="34" charset="0"/>
              </a:rPr>
              <a:t>.</a:t>
            </a:r>
            <a:r>
              <a:rPr lang="en-US" sz="1400" i="1" dirty="0" smtClean="0">
                <a:solidFill>
                  <a:srgbClr val="000066"/>
                </a:solidFill>
                <a:latin typeface="Arial" pitchFamily="34" charset="0"/>
                <a:cs typeface="Arial" pitchFamily="34" charset="0"/>
              </a:rPr>
              <a:t>CHEST June 2008 vol. 133 no. 6 </a:t>
            </a:r>
            <a:r>
              <a:rPr lang="en-US" sz="1400" i="1" dirty="0" err="1" smtClean="0">
                <a:solidFill>
                  <a:srgbClr val="000066"/>
                </a:solidFill>
                <a:latin typeface="Arial" pitchFamily="34" charset="0"/>
                <a:cs typeface="Arial" pitchFamily="34" charset="0"/>
              </a:rPr>
              <a:t>suppl</a:t>
            </a:r>
            <a:r>
              <a:rPr lang="en-US" sz="1400" i="1" dirty="0" smtClean="0">
                <a:solidFill>
                  <a:srgbClr val="000066"/>
                </a:solidFill>
                <a:latin typeface="Arial" pitchFamily="34" charset="0"/>
                <a:cs typeface="Arial" pitchFamily="34" charset="0"/>
              </a:rPr>
              <a:t> 160S-198S</a:t>
            </a:r>
            <a:endParaRPr lang="es-ES" sz="1400" i="1" dirty="0" smtClean="0">
              <a:solidFill>
                <a:srgbClr val="000066"/>
              </a:solidFill>
              <a:latin typeface="Arial" pitchFamily="34" charset="0"/>
              <a:cs typeface="Arial" pitchFamily="34" charset="0"/>
            </a:endParaRPr>
          </a:p>
          <a:p>
            <a:pPr lvl="4" algn="l">
              <a:lnSpc>
                <a:spcPct val="150000"/>
              </a:lnSpc>
            </a:pPr>
            <a:endParaRPr lang="es-ES" sz="1400" i="1" dirty="0">
              <a:solidFill>
                <a:srgbClr val="000066"/>
              </a:solidFill>
              <a:latin typeface="Arial" charset="0"/>
              <a:cs typeface="Arial" charset="0"/>
              <a:sym typeface="Symbol" pitchFamily="18" charset="2"/>
            </a:endParaRPr>
          </a:p>
        </p:txBody>
      </p:sp>
      <p:sp>
        <p:nvSpPr>
          <p:cNvPr id="9" name="Text Box 7"/>
          <p:cNvSpPr txBox="1">
            <a:spLocks noChangeArrowheads="1"/>
          </p:cNvSpPr>
          <p:nvPr/>
        </p:nvSpPr>
        <p:spPr bwMode="auto">
          <a:xfrm>
            <a:off x="382588" y="304800"/>
            <a:ext cx="8304212" cy="46355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a:solidFill>
                  <a:srgbClr val="008000"/>
                </a:solidFill>
                <a:latin typeface="Arial" charset="0"/>
                <a:sym typeface="Symbol" pitchFamily="18" charset="2"/>
              </a:rPr>
              <a:t>Fitomenadiona</a:t>
            </a:r>
            <a:r>
              <a:rPr lang="en-GB" b="1" i="1" dirty="0">
                <a:solidFill>
                  <a:srgbClr val="008000"/>
                </a:solidFill>
                <a:latin typeface="Arial" charset="0"/>
                <a:sym typeface="Symbol" pitchFamily="18" charset="2"/>
              </a:rPr>
              <a:t> ( = </a:t>
            </a:r>
            <a:r>
              <a:rPr lang="en-GB" b="1" i="1" dirty="0" err="1">
                <a:solidFill>
                  <a:srgbClr val="008000"/>
                </a:solidFill>
                <a:latin typeface="Arial" charset="0"/>
                <a:sym typeface="Symbol" pitchFamily="18" charset="2"/>
              </a:rPr>
              <a:t>vitamina</a:t>
            </a:r>
            <a:r>
              <a:rPr lang="en-GB" b="1" i="1" dirty="0">
                <a:solidFill>
                  <a:srgbClr val="008000"/>
                </a:solidFill>
                <a:latin typeface="Arial" charset="0"/>
                <a:sym typeface="Symbol" pitchFamily="18" charset="2"/>
              </a:rPr>
              <a:t> K)</a:t>
            </a:r>
            <a:endParaRPr lang="en-GB" b="1" i="1" dirty="0">
              <a:solidFill>
                <a:srgbClr val="008000"/>
              </a:solidFill>
              <a:latin typeface="Arial" charset="0"/>
            </a:endParaRPr>
          </a:p>
        </p:txBody>
      </p:sp>
      <p:sp>
        <p:nvSpPr>
          <p:cNvPr id="10" name="Line 1157"/>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1187625" y="1113330"/>
            <a:ext cx="6480720" cy="5123982"/>
            <a:chOff x="2073843" y="2750420"/>
            <a:chExt cx="3706327" cy="3231095"/>
          </a:xfrm>
        </p:grpSpPr>
        <p:pic>
          <p:nvPicPr>
            <p:cNvPr id="215042" name="Picture 2" descr="Resultado de imagen de idarucizumab"/>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4721" t="19764" r="38331" b="11477"/>
            <a:stretch/>
          </p:blipFill>
          <p:spPr bwMode="auto">
            <a:xfrm>
              <a:off x="2319518" y="2750420"/>
              <a:ext cx="3460652" cy="313709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1 Rectángulo"/>
            <p:cNvSpPr/>
            <p:nvPr/>
          </p:nvSpPr>
          <p:spPr bwMode="auto">
            <a:xfrm>
              <a:off x="2073843" y="4318968"/>
              <a:ext cx="1584176" cy="1662547"/>
            </a:xfrm>
            <a:prstGeom prst="rect">
              <a:avLst/>
            </a:prstGeom>
            <a:solidFill>
              <a:schemeClr val="bg1"/>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bg1"/>
                </a:solidFill>
                <a:effectLst/>
                <a:latin typeface="Times New Roman" charset="0"/>
              </a:endParaRPr>
            </a:p>
          </p:txBody>
        </p:sp>
      </p:grpSp>
    </p:spTree>
    <p:extLst>
      <p:ext uri="{BB962C8B-B14F-4D97-AF65-F5344CB8AC3E}">
        <p14:creationId xmlns="" xmlns:p14="http://schemas.microsoft.com/office/powerpoint/2010/main" val="40426279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323528" y="866036"/>
            <a:ext cx="8496944" cy="1477328"/>
          </a:xfrm>
          <a:prstGeom prst="rect">
            <a:avLst/>
          </a:prstGeom>
          <a:noFill/>
          <a:ln w="9525">
            <a:noFill/>
            <a:miter lim="800000"/>
            <a:headEnd/>
            <a:tailEnd/>
          </a:ln>
        </p:spPr>
        <p:txBody>
          <a:bodyPr wrap="square">
            <a:spAutoFit/>
          </a:bodyPr>
          <a:lstStyle/>
          <a:p>
            <a:pPr marL="87313" lvl="4" algn="just">
              <a:lnSpc>
                <a:spcPct val="150000"/>
              </a:lnSpc>
            </a:pPr>
            <a:r>
              <a:rPr lang="es-ES" sz="2000" dirty="0">
                <a:solidFill>
                  <a:srgbClr val="000066"/>
                </a:solidFill>
                <a:latin typeface="Arial" charset="0"/>
                <a:cs typeface="Arial" charset="0"/>
                <a:sym typeface="Symbol" pitchFamily="18" charset="2"/>
              </a:rPr>
              <a:t>A</a:t>
            </a:r>
            <a:r>
              <a:rPr lang="es-ES" sz="2000" dirty="0" smtClean="0">
                <a:solidFill>
                  <a:srgbClr val="000066"/>
                </a:solidFill>
                <a:latin typeface="Arial" charset="0"/>
                <a:cs typeface="Arial" charset="0"/>
                <a:sym typeface="Symbol" pitchFamily="18" charset="2"/>
              </a:rPr>
              <a:t>ntídoto en la intoxicación por el nuevo anticoagulante oral inhibidor directo de la trombina </a:t>
            </a:r>
            <a:r>
              <a:rPr lang="es-ES" sz="2000" i="1" dirty="0" err="1" smtClean="0">
                <a:solidFill>
                  <a:srgbClr val="000066"/>
                </a:solidFill>
                <a:latin typeface="Arial" charset="0"/>
                <a:cs typeface="Arial" charset="0"/>
                <a:sym typeface="Symbol" pitchFamily="18" charset="2"/>
              </a:rPr>
              <a:t>dabigatrán</a:t>
            </a:r>
            <a:r>
              <a:rPr lang="es-ES" sz="2000" i="1" dirty="0" smtClean="0">
                <a:solidFill>
                  <a:srgbClr val="000066"/>
                </a:solidFill>
                <a:latin typeface="Arial" charset="0"/>
                <a:cs typeface="Arial" charset="0"/>
                <a:sym typeface="Symbol" pitchFamily="18" charset="2"/>
              </a:rPr>
              <a:t> </a:t>
            </a:r>
            <a:r>
              <a:rPr lang="es-ES" sz="2000" i="1" dirty="0">
                <a:solidFill>
                  <a:srgbClr val="000066"/>
                </a:solidFill>
                <a:latin typeface="Arial" charset="0"/>
                <a:cs typeface="Arial" charset="0"/>
                <a:sym typeface="Symbol" pitchFamily="18" charset="2"/>
              </a:rPr>
              <a:t>(</a:t>
            </a:r>
            <a:r>
              <a:rPr lang="es-ES" sz="2000" dirty="0" err="1">
                <a:solidFill>
                  <a:srgbClr val="000066"/>
                </a:solidFill>
                <a:latin typeface="Arial" pitchFamily="34" charset="0"/>
                <a:cs typeface="Arial" pitchFamily="34" charset="0"/>
              </a:rPr>
              <a:t>Pradaxa</a:t>
            </a:r>
            <a:r>
              <a:rPr lang="es-ES" sz="2000" baseline="30000" dirty="0">
                <a:solidFill>
                  <a:srgbClr val="000066"/>
                </a:solidFill>
                <a:latin typeface="Arial" pitchFamily="34" charset="0"/>
                <a:cs typeface="Arial" pitchFamily="34" charset="0"/>
              </a:rPr>
              <a:t>®</a:t>
            </a:r>
            <a:r>
              <a:rPr lang="es-ES" sz="2000" dirty="0">
                <a:solidFill>
                  <a:srgbClr val="000066"/>
                </a:solidFill>
                <a:latin typeface="Arial" pitchFamily="34" charset="0"/>
                <a:cs typeface="Arial" pitchFamily="34" charset="0"/>
              </a:rPr>
              <a:t>)</a:t>
            </a:r>
            <a:endParaRPr lang="es-ES" sz="2000" i="1" dirty="0">
              <a:solidFill>
                <a:srgbClr val="000066"/>
              </a:solidFill>
              <a:latin typeface="Arial" charset="0"/>
              <a:cs typeface="Arial" charset="0"/>
              <a:sym typeface="Symbol" pitchFamily="18" charset="2"/>
            </a:endParaRPr>
          </a:p>
          <a:p>
            <a:pPr marL="1363663" lvl="6" algn="just">
              <a:lnSpc>
                <a:spcPct val="150000"/>
              </a:lnSpc>
            </a:pPr>
            <a:endParaRPr lang="es-ES" sz="2000" i="1" dirty="0" smtClean="0">
              <a:solidFill>
                <a:srgbClr val="000066"/>
              </a:solidFill>
              <a:latin typeface="Arial" charset="0"/>
              <a:cs typeface="Arial" charset="0"/>
              <a:sym typeface="Symbol" pitchFamily="18" charset="2"/>
            </a:endParaRPr>
          </a:p>
        </p:txBody>
      </p:sp>
      <p:sp>
        <p:nvSpPr>
          <p:cNvPr id="6" name="Text Box 7"/>
          <p:cNvSpPr txBox="1">
            <a:spLocks noChangeArrowheads="1"/>
          </p:cNvSpPr>
          <p:nvPr/>
        </p:nvSpPr>
        <p:spPr bwMode="auto">
          <a:xfrm>
            <a:off x="382588" y="304800"/>
            <a:ext cx="8304212" cy="46355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smtClean="0">
                <a:solidFill>
                  <a:srgbClr val="008000"/>
                </a:solidFill>
                <a:latin typeface="Arial" charset="0"/>
                <a:sym typeface="Symbol" pitchFamily="18" charset="2"/>
              </a:rPr>
              <a:t>Idarucizumab</a:t>
            </a:r>
            <a:endParaRPr lang="en-GB" b="1" i="1" dirty="0">
              <a:solidFill>
                <a:srgbClr val="008000"/>
              </a:solidFill>
              <a:latin typeface="Arial" charset="0"/>
            </a:endParaRPr>
          </a:p>
        </p:txBody>
      </p:sp>
      <p:sp>
        <p:nvSpPr>
          <p:cNvPr id="8" name="Line 1157"/>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pic>
        <p:nvPicPr>
          <p:cNvPr id="212994" name="Picture 2" descr="Resultado de imagen de idarucizumab"/>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009" t="6371" r="2437" b="12445"/>
          <a:stretch/>
        </p:blipFill>
        <p:spPr bwMode="auto">
          <a:xfrm>
            <a:off x="320464" y="2139563"/>
            <a:ext cx="5331656" cy="452979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1 Rectángulo"/>
          <p:cNvSpPr/>
          <p:nvPr/>
        </p:nvSpPr>
        <p:spPr>
          <a:xfrm>
            <a:off x="5436096" y="3140968"/>
            <a:ext cx="3528392" cy="1323439"/>
          </a:xfrm>
          <a:prstGeom prst="rect">
            <a:avLst/>
          </a:prstGeom>
        </p:spPr>
        <p:txBody>
          <a:bodyPr wrap="square">
            <a:spAutoFit/>
          </a:bodyPr>
          <a:lstStyle/>
          <a:p>
            <a:r>
              <a:rPr lang="es-ES" sz="2000" dirty="0">
                <a:solidFill>
                  <a:srgbClr val="000066"/>
                </a:solidFill>
                <a:latin typeface="Arial" panose="020B0604020202020204" pitchFamily="34" charset="0"/>
                <a:cs typeface="Arial" panose="020B0604020202020204" pitchFamily="34" charset="0"/>
              </a:rPr>
              <a:t>Su afinidad es </a:t>
            </a:r>
            <a:r>
              <a:rPr lang="es-ES" sz="2000" dirty="0" smtClean="0">
                <a:solidFill>
                  <a:srgbClr val="000066"/>
                </a:solidFill>
                <a:latin typeface="Arial" panose="020B0604020202020204" pitchFamily="34" charset="0"/>
                <a:cs typeface="Arial" panose="020B0604020202020204" pitchFamily="34" charset="0"/>
              </a:rPr>
              <a:t>aprox.300 </a:t>
            </a:r>
            <a:r>
              <a:rPr lang="es-ES" sz="2000" dirty="0">
                <a:solidFill>
                  <a:srgbClr val="000066"/>
                </a:solidFill>
                <a:latin typeface="Arial" panose="020B0604020202020204" pitchFamily="34" charset="0"/>
                <a:cs typeface="Arial" panose="020B0604020202020204" pitchFamily="34" charset="0"/>
              </a:rPr>
              <a:t>veces más potente que la afinidad de </a:t>
            </a:r>
            <a:r>
              <a:rPr lang="es-ES" sz="2000" dirty="0" smtClean="0">
                <a:solidFill>
                  <a:srgbClr val="000066"/>
                </a:solidFill>
                <a:latin typeface="Arial" panose="020B0604020202020204" pitchFamily="34" charset="0"/>
                <a:cs typeface="Arial" panose="020B0604020202020204" pitchFamily="34" charset="0"/>
              </a:rPr>
              <a:t>unión </a:t>
            </a:r>
            <a:r>
              <a:rPr lang="es-ES" sz="2000" dirty="0">
                <a:solidFill>
                  <a:srgbClr val="000066"/>
                </a:solidFill>
                <a:latin typeface="Arial" panose="020B0604020202020204" pitchFamily="34" charset="0"/>
                <a:cs typeface="Arial" panose="020B0604020202020204" pitchFamily="34" charset="0"/>
              </a:rPr>
              <a:t>de </a:t>
            </a:r>
            <a:r>
              <a:rPr lang="es-ES" sz="2000" dirty="0" err="1" smtClean="0">
                <a:solidFill>
                  <a:srgbClr val="000066"/>
                </a:solidFill>
                <a:latin typeface="Arial" panose="020B0604020202020204" pitchFamily="34" charset="0"/>
                <a:cs typeface="Arial" panose="020B0604020202020204" pitchFamily="34" charset="0"/>
              </a:rPr>
              <a:t>dabigatrán</a:t>
            </a:r>
            <a:r>
              <a:rPr lang="es-ES" sz="2000" dirty="0" smtClean="0">
                <a:solidFill>
                  <a:srgbClr val="000066"/>
                </a:solidFill>
                <a:latin typeface="Arial" panose="020B0604020202020204" pitchFamily="34" charset="0"/>
                <a:cs typeface="Arial" panose="020B0604020202020204" pitchFamily="34" charset="0"/>
              </a:rPr>
              <a:t> </a:t>
            </a:r>
            <a:r>
              <a:rPr lang="es-ES" sz="2000" dirty="0">
                <a:solidFill>
                  <a:srgbClr val="000066"/>
                </a:solidFill>
                <a:latin typeface="Arial" panose="020B0604020202020204" pitchFamily="34" charset="0"/>
                <a:cs typeface="Arial" panose="020B0604020202020204" pitchFamily="34" charset="0"/>
              </a:rPr>
              <a:t>a trombina</a:t>
            </a:r>
          </a:p>
        </p:txBody>
      </p:sp>
    </p:spTree>
    <p:extLst>
      <p:ext uri="{BB962C8B-B14F-4D97-AF65-F5344CB8AC3E}">
        <p14:creationId xmlns="" xmlns:p14="http://schemas.microsoft.com/office/powerpoint/2010/main" val="40532919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323528" y="866036"/>
            <a:ext cx="8496944" cy="496996"/>
          </a:xfrm>
          <a:prstGeom prst="rect">
            <a:avLst/>
          </a:prstGeom>
          <a:noFill/>
          <a:ln w="9525">
            <a:noFill/>
            <a:miter lim="800000"/>
            <a:headEnd/>
            <a:tailEnd/>
          </a:ln>
        </p:spPr>
        <p:txBody>
          <a:bodyPr wrap="square">
            <a:spAutoFit/>
          </a:bodyPr>
          <a:lstStyle/>
          <a:p>
            <a:pPr marL="430213" lvl="4" indent="-342900" algn="just">
              <a:lnSpc>
                <a:spcPct val="150000"/>
              </a:lnSpc>
              <a:buFont typeface="Wingdings" panose="05000000000000000000" pitchFamily="2" charset="2"/>
              <a:buChar char="Ø"/>
            </a:pPr>
            <a:r>
              <a:rPr lang="es-ES" sz="2000" dirty="0" smtClean="0">
                <a:solidFill>
                  <a:srgbClr val="000066"/>
                </a:solidFill>
                <a:latin typeface="Arial" charset="0"/>
                <a:cs typeface="Arial" charset="0"/>
                <a:sym typeface="Symbol" pitchFamily="18" charset="2"/>
              </a:rPr>
              <a:t>Nombre comercial: </a:t>
            </a:r>
            <a:r>
              <a:rPr lang="es-ES" sz="2000" dirty="0" err="1" smtClean="0">
                <a:solidFill>
                  <a:srgbClr val="000066"/>
                </a:solidFill>
                <a:latin typeface="Arial" charset="0"/>
                <a:cs typeface="Arial" charset="0"/>
                <a:sym typeface="Symbol" pitchFamily="18" charset="2"/>
              </a:rPr>
              <a:t>Praxbind</a:t>
            </a:r>
            <a:r>
              <a:rPr lang="es-ES" sz="2000" baseline="30000" dirty="0" smtClean="0">
                <a:solidFill>
                  <a:srgbClr val="000066"/>
                </a:solidFill>
                <a:latin typeface="Arial" charset="0"/>
                <a:cs typeface="Arial" charset="0"/>
                <a:sym typeface="Symbol" pitchFamily="18" charset="2"/>
              </a:rPr>
              <a:t>®</a:t>
            </a:r>
            <a:r>
              <a:rPr lang="es-ES" sz="2000" dirty="0" smtClean="0">
                <a:solidFill>
                  <a:srgbClr val="000066"/>
                </a:solidFill>
                <a:latin typeface="Arial" charset="0"/>
                <a:cs typeface="Arial" charset="0"/>
                <a:sym typeface="Symbol" pitchFamily="18" charset="2"/>
              </a:rPr>
              <a:t> 2,5 g vial  </a:t>
            </a:r>
            <a:endParaRPr lang="es-ES" sz="2000" i="1" dirty="0">
              <a:solidFill>
                <a:srgbClr val="000066"/>
              </a:solidFill>
              <a:latin typeface="Arial" charset="0"/>
              <a:cs typeface="Arial" charset="0"/>
              <a:sym typeface="Symbol" pitchFamily="18" charset="2"/>
            </a:endParaRPr>
          </a:p>
        </p:txBody>
      </p:sp>
      <p:sp>
        <p:nvSpPr>
          <p:cNvPr id="6" name="Text Box 7"/>
          <p:cNvSpPr txBox="1">
            <a:spLocks noChangeArrowheads="1"/>
          </p:cNvSpPr>
          <p:nvPr/>
        </p:nvSpPr>
        <p:spPr bwMode="auto">
          <a:xfrm>
            <a:off x="382588" y="304800"/>
            <a:ext cx="8304212" cy="46355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smtClean="0">
                <a:solidFill>
                  <a:srgbClr val="008000"/>
                </a:solidFill>
                <a:latin typeface="Arial" charset="0"/>
                <a:sym typeface="Symbol" pitchFamily="18" charset="2"/>
              </a:rPr>
              <a:t>Idarucizumab</a:t>
            </a:r>
            <a:endParaRPr lang="en-GB" b="1" i="1" dirty="0">
              <a:solidFill>
                <a:srgbClr val="008000"/>
              </a:solidFill>
              <a:latin typeface="Arial" charset="0"/>
            </a:endParaRPr>
          </a:p>
        </p:txBody>
      </p:sp>
      <p:sp>
        <p:nvSpPr>
          <p:cNvPr id="8" name="Line 1157"/>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pic>
        <p:nvPicPr>
          <p:cNvPr id="216066" name="Picture 2" descr="Resultado de imagen de idarucizumab praxbind"/>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1628800"/>
            <a:ext cx="2390775" cy="27908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1 Rectángulo"/>
          <p:cNvSpPr/>
          <p:nvPr/>
        </p:nvSpPr>
        <p:spPr>
          <a:xfrm>
            <a:off x="3131840" y="1772816"/>
            <a:ext cx="5688632" cy="1323439"/>
          </a:xfrm>
          <a:prstGeom prst="rect">
            <a:avLst/>
          </a:prstGeom>
        </p:spPr>
        <p:txBody>
          <a:bodyPr wrap="square">
            <a:spAutoFit/>
          </a:bodyPr>
          <a:lstStyle/>
          <a:p>
            <a:pPr marL="342900" indent="-342900" algn="just">
              <a:buFont typeface="Wingdings" panose="05000000000000000000" pitchFamily="2" charset="2"/>
              <a:buChar char="Ø"/>
            </a:pPr>
            <a:r>
              <a:rPr lang="es-ES" sz="2000" dirty="0" smtClean="0">
                <a:solidFill>
                  <a:srgbClr val="000066"/>
                </a:solidFill>
                <a:latin typeface="Arial" panose="020B0604020202020204" pitchFamily="34" charset="0"/>
                <a:cs typeface="Arial" panose="020B0604020202020204" pitchFamily="34" charset="0"/>
              </a:rPr>
              <a:t>Posología: administrar 1 dosis de 5 g (2 viales) en dos perfusiones consecutivas de entre 5-10 minutos cada una o una inyección EV rápida</a:t>
            </a:r>
          </a:p>
        </p:txBody>
      </p:sp>
      <p:sp>
        <p:nvSpPr>
          <p:cNvPr id="3" name="2 Rectángulo"/>
          <p:cNvSpPr/>
          <p:nvPr/>
        </p:nvSpPr>
        <p:spPr>
          <a:xfrm>
            <a:off x="683568" y="4653136"/>
            <a:ext cx="8003232" cy="1881990"/>
          </a:xfrm>
          <a:prstGeom prst="rect">
            <a:avLst/>
          </a:prstGeom>
        </p:spPr>
        <p:txBody>
          <a:bodyPr wrap="square">
            <a:spAutoFit/>
          </a:bodyPr>
          <a:lstStyle/>
          <a:p>
            <a:pPr>
              <a:lnSpc>
                <a:spcPct val="150000"/>
              </a:lnSpc>
            </a:pPr>
            <a:r>
              <a:rPr lang="es-ES" sz="2000" dirty="0">
                <a:solidFill>
                  <a:srgbClr val="000066"/>
                </a:solidFill>
                <a:latin typeface="Arial" panose="020B0604020202020204" pitchFamily="34" charset="0"/>
                <a:cs typeface="Arial" panose="020B0604020202020204" pitchFamily="34" charset="0"/>
              </a:rPr>
              <a:t>S</a:t>
            </a:r>
            <a:r>
              <a:rPr lang="es-ES" sz="2000" dirty="0" smtClean="0">
                <a:solidFill>
                  <a:srgbClr val="000066"/>
                </a:solidFill>
                <a:latin typeface="Arial" panose="020B0604020202020204" pitchFamily="34" charset="0"/>
                <a:cs typeface="Arial" panose="020B0604020202020204" pitchFamily="34" charset="0"/>
              </a:rPr>
              <a:t>eñalar </a:t>
            </a:r>
            <a:r>
              <a:rPr lang="es-ES" sz="2000" dirty="0">
                <a:solidFill>
                  <a:srgbClr val="000066"/>
                </a:solidFill>
                <a:latin typeface="Arial" panose="020B0604020202020204" pitchFamily="34" charset="0"/>
                <a:cs typeface="Arial" panose="020B0604020202020204" pitchFamily="34" charset="0"/>
              </a:rPr>
              <a:t>que, aunque no se han registrado efectos adversos atribuibles al tratamiento con </a:t>
            </a:r>
            <a:r>
              <a:rPr lang="es-ES" sz="2000" dirty="0" err="1">
                <a:solidFill>
                  <a:srgbClr val="000066"/>
                </a:solidFill>
                <a:latin typeface="Arial" panose="020B0604020202020204" pitchFamily="34" charset="0"/>
                <a:cs typeface="Arial" panose="020B0604020202020204" pitchFamily="34" charset="0"/>
              </a:rPr>
              <a:t>idarucizumab</a:t>
            </a:r>
            <a:r>
              <a:rPr lang="es-ES" sz="2000" dirty="0">
                <a:solidFill>
                  <a:srgbClr val="000066"/>
                </a:solidFill>
                <a:latin typeface="Arial" panose="020B0604020202020204" pitchFamily="34" charset="0"/>
                <a:cs typeface="Arial" panose="020B0604020202020204" pitchFamily="34" charset="0"/>
              </a:rPr>
              <a:t>, los datos de seguridad en la población diana proceden </a:t>
            </a:r>
            <a:r>
              <a:rPr lang="es-ES" sz="2000" dirty="0" smtClean="0">
                <a:solidFill>
                  <a:srgbClr val="000066"/>
                </a:solidFill>
                <a:latin typeface="Arial" panose="020B0604020202020204" pitchFamily="34" charset="0"/>
                <a:cs typeface="Arial" panose="020B0604020202020204" pitchFamily="34" charset="0"/>
              </a:rPr>
              <a:t>del único estudio disponible (REVERSE-AD) con un número limitado de pacientes (n=123)</a:t>
            </a:r>
            <a:endParaRPr lang="es-ES" sz="2000"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1340000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8381" t="9232" r="14477" b="7115"/>
          <a:stretch/>
        </p:blipFill>
        <p:spPr bwMode="auto">
          <a:xfrm>
            <a:off x="251520" y="405898"/>
            <a:ext cx="8736037" cy="61194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1694089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4" name="Picture 6" descr="Resultado de imagen de soya oi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62880" y="764704"/>
            <a:ext cx="7037512" cy="52781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741661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9829800" y="3881438"/>
            <a:ext cx="6477000" cy="366712"/>
          </a:xfrm>
          <a:prstGeom prst="rect">
            <a:avLst/>
          </a:prstGeom>
          <a:noFill/>
          <a:ln w="50800">
            <a:noFill/>
            <a:miter lim="800000"/>
            <a:headEnd/>
            <a:tailEnd/>
          </a:ln>
        </p:spPr>
        <p:txBody>
          <a:bodyPr>
            <a:spAutoFit/>
          </a:bodyPr>
          <a:lstStyle/>
          <a:p>
            <a:pPr lvl="1" algn="l">
              <a:spcBef>
                <a:spcPct val="50000"/>
              </a:spcBef>
            </a:pPr>
            <a:r>
              <a:rPr lang="es-ES" sz="1800">
                <a:solidFill>
                  <a:schemeClr val="tx1"/>
                </a:solidFill>
                <a:latin typeface="Arial" pitchFamily="34" charset="0"/>
              </a:rPr>
              <a:t>.</a:t>
            </a:r>
          </a:p>
        </p:txBody>
      </p:sp>
      <p:sp>
        <p:nvSpPr>
          <p:cNvPr id="3075" name="Text Box 3"/>
          <p:cNvSpPr txBox="1">
            <a:spLocks noChangeArrowheads="1"/>
          </p:cNvSpPr>
          <p:nvPr/>
        </p:nvSpPr>
        <p:spPr bwMode="auto">
          <a:xfrm>
            <a:off x="539750" y="981075"/>
            <a:ext cx="2894013" cy="476250"/>
          </a:xfrm>
          <a:prstGeom prst="rect">
            <a:avLst/>
          </a:prstGeom>
          <a:noFill/>
          <a:ln w="9525">
            <a:noFill/>
            <a:miter lim="800000"/>
            <a:headEnd/>
            <a:tailEnd/>
          </a:ln>
        </p:spPr>
        <p:txBody>
          <a:bodyPr>
            <a:spAutoFit/>
          </a:bodyPr>
          <a:lstStyle/>
          <a:p>
            <a:pPr algn="just" eaLnBrk="1" hangingPunct="1">
              <a:lnSpc>
                <a:spcPct val="140000"/>
              </a:lnSpc>
              <a:buFont typeface="Wingdings" pitchFamily="2" charset="2"/>
              <a:buNone/>
            </a:pPr>
            <a:r>
              <a:rPr lang="es-ES" sz="1800" b="1">
                <a:solidFill>
                  <a:srgbClr val="000066"/>
                </a:solidFill>
                <a:latin typeface="Arial" pitchFamily="34" charset="0"/>
              </a:rPr>
              <a:t>INTRALIPID 20%</a:t>
            </a:r>
            <a:endParaRPr lang="es-ES" sz="1800">
              <a:solidFill>
                <a:srgbClr val="000066"/>
              </a:solidFill>
              <a:latin typeface="Arial" pitchFamily="34" charset="0"/>
              <a:sym typeface="Symbol" pitchFamily="18" charset="2"/>
            </a:endParaRPr>
          </a:p>
        </p:txBody>
      </p:sp>
      <p:sp>
        <p:nvSpPr>
          <p:cNvPr id="713739" name="Text Box 11"/>
          <p:cNvSpPr txBox="1">
            <a:spLocks noChangeArrowheads="1"/>
          </p:cNvSpPr>
          <p:nvPr/>
        </p:nvSpPr>
        <p:spPr bwMode="auto">
          <a:xfrm>
            <a:off x="179388" y="4652963"/>
            <a:ext cx="8693150" cy="2160587"/>
          </a:xfrm>
          <a:prstGeom prst="rect">
            <a:avLst/>
          </a:prstGeom>
          <a:noFill/>
          <a:ln w="9525">
            <a:noFill/>
            <a:miter lim="800000"/>
            <a:headEnd/>
            <a:tailEnd/>
          </a:ln>
        </p:spPr>
        <p:txBody>
          <a:bodyPr lIns="90000" tIns="46800" rIns="90000" bIns="46800">
            <a:spAutoFit/>
          </a:bodyPr>
          <a:lstStyle/>
          <a:p>
            <a:pPr marL="174625" algn="just" eaLnBrk="1" hangingPunct="1">
              <a:lnSpc>
                <a:spcPct val="140000"/>
              </a:lnSpc>
              <a:spcBef>
                <a:spcPts val="500"/>
              </a:spcBef>
              <a:buClr>
                <a:srgbClr val="000066"/>
              </a:buClr>
              <a:buSzPct val="100000"/>
              <a:buFont typeface="Wingdings" pitchFamily="2" charset="2"/>
              <a:buChar char="ü"/>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s-ES" sz="1800" dirty="0">
                <a:solidFill>
                  <a:srgbClr val="000066"/>
                </a:solidFill>
                <a:latin typeface="Arial" pitchFamily="34" charset="0"/>
              </a:rPr>
              <a:t> Aceite de soja purificado</a:t>
            </a:r>
          </a:p>
          <a:p>
            <a:pPr marL="174625" algn="just" eaLnBrk="1" hangingPunct="1">
              <a:lnSpc>
                <a:spcPct val="140000"/>
              </a:lnSpc>
              <a:spcBef>
                <a:spcPts val="500"/>
              </a:spcBef>
              <a:buClr>
                <a:srgbClr val="000066"/>
              </a:buClr>
              <a:buSzPct val="100000"/>
              <a:buFont typeface="Wingdings" pitchFamily="2" charset="2"/>
              <a:buChar char="ü"/>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r>
              <a:rPr lang="es-ES_tradnl" sz="1800" dirty="0">
                <a:solidFill>
                  <a:srgbClr val="000066"/>
                </a:solidFill>
                <a:latin typeface="Arial" pitchFamily="34" charset="0"/>
              </a:rPr>
              <a:t> Ingrediente en la preparación de las nutriciones parenterales </a:t>
            </a:r>
            <a:r>
              <a:rPr lang="es-ES_tradnl" sz="1800" dirty="0">
                <a:solidFill>
                  <a:srgbClr val="000066"/>
                </a:solidFill>
                <a:latin typeface="Arial" pitchFamily="34" charset="0"/>
                <a:sym typeface="Wingdings" pitchFamily="2" charset="2"/>
              </a:rPr>
              <a:t>a</a:t>
            </a:r>
            <a:r>
              <a:rPr lang="es-ES_tradnl" sz="1800" dirty="0">
                <a:solidFill>
                  <a:srgbClr val="000066"/>
                </a:solidFill>
                <a:latin typeface="Arial" pitchFamily="34" charset="0"/>
              </a:rPr>
              <a:t>porte de ácidos grasos esenciales y fuente de energía en pacientes con nutrición artificial parenteral.</a:t>
            </a:r>
          </a:p>
          <a:p>
            <a:pPr marL="174625" algn="just" eaLnBrk="1" hangingPunct="1">
              <a:lnSpc>
                <a:spcPct val="140000"/>
              </a:lnSpc>
              <a:spcBef>
                <a:spcPts val="500"/>
              </a:spcBef>
              <a:buClr>
                <a:srgbClr val="000066"/>
              </a:buClr>
              <a:buSzPct val="100000"/>
              <a:tabLst>
                <a:tab pos="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s-ES_tradnl" sz="1800" dirty="0">
              <a:solidFill>
                <a:srgbClr val="000066"/>
              </a:solidFill>
              <a:latin typeface="Arial" pitchFamily="34" charset="0"/>
            </a:endParaRPr>
          </a:p>
        </p:txBody>
      </p:sp>
      <p:sp>
        <p:nvSpPr>
          <p:cNvPr id="713743" name="Text Box 15"/>
          <p:cNvSpPr txBox="1">
            <a:spLocks noChangeArrowheads="1"/>
          </p:cNvSpPr>
          <p:nvPr/>
        </p:nvSpPr>
        <p:spPr bwMode="auto">
          <a:xfrm>
            <a:off x="323850" y="4032250"/>
            <a:ext cx="1584325" cy="476250"/>
          </a:xfrm>
          <a:prstGeom prst="rect">
            <a:avLst/>
          </a:prstGeom>
          <a:noFill/>
          <a:ln w="9525">
            <a:noFill/>
            <a:miter lim="800000"/>
            <a:headEnd/>
            <a:tailEnd/>
          </a:ln>
        </p:spPr>
        <p:txBody>
          <a:bodyPr>
            <a:spAutoFit/>
          </a:bodyPr>
          <a:lstStyle/>
          <a:p>
            <a:pPr eaLnBrk="1" hangingPunct="1">
              <a:lnSpc>
                <a:spcPct val="140000"/>
              </a:lnSpc>
              <a:buFont typeface="Wingdings" pitchFamily="2" charset="2"/>
              <a:buNone/>
            </a:pPr>
            <a:r>
              <a:rPr lang="es-ES" sz="1800" b="1">
                <a:solidFill>
                  <a:srgbClr val="000066"/>
                </a:solidFill>
                <a:latin typeface="Arial" pitchFamily="34" charset="0"/>
              </a:rPr>
              <a:t>¿Qué es?</a:t>
            </a:r>
            <a:endParaRPr lang="es-ES" sz="1800">
              <a:solidFill>
                <a:srgbClr val="000066"/>
              </a:solidFill>
              <a:latin typeface="Arial" pitchFamily="34" charset="0"/>
              <a:sym typeface="Symbol" pitchFamily="18" charset="2"/>
            </a:endParaRPr>
          </a:p>
        </p:txBody>
      </p:sp>
      <p:pic>
        <p:nvPicPr>
          <p:cNvPr id="3081" name="Picture 11" descr="intralipid_2020_252_1211744319_6181461"/>
          <p:cNvPicPr>
            <a:picLocks noChangeAspect="1" noChangeArrowheads="1"/>
          </p:cNvPicPr>
          <p:nvPr/>
        </p:nvPicPr>
        <p:blipFill>
          <a:blip r:embed="rId3" cstate="print"/>
          <a:srcRect l="14619" t="4385" r="10234" b="20175"/>
          <a:stretch>
            <a:fillRect/>
          </a:stretch>
        </p:blipFill>
        <p:spPr bwMode="auto">
          <a:xfrm>
            <a:off x="742950" y="1700213"/>
            <a:ext cx="1452563" cy="1957387"/>
          </a:xfrm>
          <a:prstGeom prst="rect">
            <a:avLst/>
          </a:prstGeom>
          <a:noFill/>
          <a:ln w="9525">
            <a:noFill/>
            <a:miter lim="800000"/>
            <a:headEnd/>
            <a:tailEnd/>
          </a:ln>
        </p:spPr>
      </p:pic>
      <p:pic>
        <p:nvPicPr>
          <p:cNvPr id="3082" name="Picture 11" descr="Intralipid-20-250ml"/>
          <p:cNvPicPr>
            <a:picLocks noChangeAspect="1" noChangeArrowheads="1"/>
          </p:cNvPicPr>
          <p:nvPr/>
        </p:nvPicPr>
        <p:blipFill>
          <a:blip r:embed="rId4" cstate="print"/>
          <a:srcRect/>
          <a:stretch>
            <a:fillRect/>
          </a:stretch>
        </p:blipFill>
        <p:spPr bwMode="auto">
          <a:xfrm>
            <a:off x="4643438" y="1784350"/>
            <a:ext cx="1873250" cy="1873250"/>
          </a:xfrm>
          <a:prstGeom prst="rect">
            <a:avLst/>
          </a:prstGeom>
          <a:noFill/>
          <a:ln w="9525">
            <a:noFill/>
            <a:miter lim="800000"/>
            <a:headEnd/>
            <a:tailEnd/>
          </a:ln>
        </p:spPr>
      </p:pic>
      <p:sp>
        <p:nvSpPr>
          <p:cNvPr id="12" name="Text Box 15"/>
          <p:cNvSpPr txBox="1">
            <a:spLocks noChangeArrowheads="1"/>
          </p:cNvSpPr>
          <p:nvPr/>
        </p:nvSpPr>
        <p:spPr bwMode="auto">
          <a:xfrm>
            <a:off x="2124075" y="2441575"/>
            <a:ext cx="2087563" cy="479425"/>
          </a:xfrm>
          <a:prstGeom prst="rect">
            <a:avLst/>
          </a:prstGeom>
          <a:noFill/>
          <a:ln w="9525">
            <a:noFill/>
            <a:miter lim="800000"/>
            <a:headEnd/>
            <a:tailEnd/>
          </a:ln>
        </p:spPr>
        <p:txBody>
          <a:bodyPr>
            <a:spAutoFit/>
          </a:bodyPr>
          <a:lstStyle/>
          <a:p>
            <a:pPr eaLnBrk="1" hangingPunct="1">
              <a:lnSpc>
                <a:spcPct val="140000"/>
              </a:lnSpc>
              <a:buFont typeface="Wingdings" pitchFamily="2" charset="2"/>
              <a:buNone/>
            </a:pPr>
            <a:r>
              <a:rPr lang="es-ES" sz="1800" b="1">
                <a:solidFill>
                  <a:srgbClr val="000066"/>
                </a:solidFill>
                <a:latin typeface="Arial" pitchFamily="34" charset="0"/>
              </a:rPr>
              <a:t>Bolsa 100 mL</a:t>
            </a:r>
            <a:endParaRPr lang="es-ES" sz="1800">
              <a:solidFill>
                <a:srgbClr val="000066"/>
              </a:solidFill>
              <a:latin typeface="Arial" pitchFamily="34" charset="0"/>
              <a:sym typeface="Symbol" pitchFamily="18" charset="2"/>
            </a:endParaRPr>
          </a:p>
        </p:txBody>
      </p:sp>
      <p:sp>
        <p:nvSpPr>
          <p:cNvPr id="13" name="Text Box 15"/>
          <p:cNvSpPr txBox="1">
            <a:spLocks noChangeArrowheads="1"/>
          </p:cNvSpPr>
          <p:nvPr/>
        </p:nvSpPr>
        <p:spPr bwMode="auto">
          <a:xfrm>
            <a:off x="6443663" y="2420938"/>
            <a:ext cx="2089150" cy="479425"/>
          </a:xfrm>
          <a:prstGeom prst="rect">
            <a:avLst/>
          </a:prstGeom>
          <a:noFill/>
          <a:ln w="9525">
            <a:noFill/>
            <a:miter lim="800000"/>
            <a:headEnd/>
            <a:tailEnd/>
          </a:ln>
        </p:spPr>
        <p:txBody>
          <a:bodyPr>
            <a:spAutoFit/>
          </a:bodyPr>
          <a:lstStyle/>
          <a:p>
            <a:pPr eaLnBrk="1" hangingPunct="1">
              <a:lnSpc>
                <a:spcPct val="140000"/>
              </a:lnSpc>
              <a:buFont typeface="Wingdings" pitchFamily="2" charset="2"/>
              <a:buNone/>
            </a:pPr>
            <a:r>
              <a:rPr lang="es-ES" sz="1800" b="1">
                <a:solidFill>
                  <a:srgbClr val="000066"/>
                </a:solidFill>
                <a:latin typeface="Arial" pitchFamily="34" charset="0"/>
              </a:rPr>
              <a:t>Frasco 250 mL</a:t>
            </a:r>
            <a:endParaRPr lang="es-ES" sz="1800">
              <a:solidFill>
                <a:srgbClr val="000066"/>
              </a:solidFill>
              <a:latin typeface="Arial" pitchFamily="34" charset="0"/>
              <a:sym typeface="Symbol" pitchFamily="18" charset="2"/>
            </a:endParaRPr>
          </a:p>
        </p:txBody>
      </p:sp>
      <p:sp>
        <p:nvSpPr>
          <p:cNvPr id="14" name="Line 3"/>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15" name="Text Box 19"/>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a:solidFill>
                  <a:srgbClr val="008000"/>
                </a:solidFill>
                <a:latin typeface="Arial" charset="0"/>
                <a:sym typeface="Symbol" pitchFamily="18" charset="2"/>
              </a:rPr>
              <a:t>Lípidos</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como</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antídoto</a:t>
            </a:r>
            <a:endParaRPr lang="en-GB" b="1" i="1" dirty="0">
              <a:solidFill>
                <a:srgbClr val="008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37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37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739" grpId="0"/>
      <p:bldP spid="713743"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1026"/>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20484" name="Text Box 1028"/>
          <p:cNvSpPr txBox="1">
            <a:spLocks noChangeArrowheads="1"/>
          </p:cNvSpPr>
          <p:nvPr/>
        </p:nvSpPr>
        <p:spPr bwMode="auto">
          <a:xfrm>
            <a:off x="323528" y="1700808"/>
            <a:ext cx="8064500" cy="854075"/>
          </a:xfrm>
          <a:prstGeom prst="rect">
            <a:avLst/>
          </a:prstGeom>
          <a:noFill/>
          <a:ln w="9525">
            <a:noFill/>
            <a:miter lim="800000"/>
            <a:headEnd/>
            <a:tailEnd/>
          </a:ln>
        </p:spPr>
        <p:txBody>
          <a:bodyPr>
            <a:spAutoFit/>
          </a:bodyPr>
          <a:lstStyle/>
          <a:p>
            <a:pPr algn="l" eaLnBrk="1" hangingPunct="1">
              <a:spcBef>
                <a:spcPct val="50000"/>
              </a:spcBef>
              <a:buFont typeface="Wingdings" pitchFamily="2" charset="2"/>
              <a:buChar char="ü"/>
            </a:pPr>
            <a:r>
              <a:rPr lang="es-ES" sz="2000" b="1" dirty="0">
                <a:solidFill>
                  <a:srgbClr val="002060"/>
                </a:solidFill>
                <a:latin typeface="Arial" charset="0"/>
              </a:rPr>
              <a:t>    Aceleración de alguna vía 			      </a:t>
            </a:r>
          </a:p>
          <a:p>
            <a:pPr algn="l" eaLnBrk="1" hangingPunct="1">
              <a:spcBef>
                <a:spcPct val="50000"/>
              </a:spcBef>
              <a:buFont typeface="Wingdings" pitchFamily="2" charset="2"/>
              <a:buNone/>
            </a:pPr>
            <a:r>
              <a:rPr lang="es-ES" sz="2000" b="1" dirty="0">
                <a:solidFill>
                  <a:srgbClr val="002060"/>
                </a:solidFill>
                <a:latin typeface="Arial" charset="0"/>
              </a:rPr>
              <a:t>       metabólica del tóxico: </a:t>
            </a:r>
            <a:r>
              <a:rPr lang="es-ES" sz="2000" b="1" dirty="0">
                <a:solidFill>
                  <a:srgbClr val="002060"/>
                </a:solidFill>
                <a:latin typeface="Arial" charset="0"/>
                <a:sym typeface="Wingdings" pitchFamily="2" charset="2"/>
              </a:rPr>
              <a:t>                 -  </a:t>
            </a:r>
            <a:r>
              <a:rPr lang="es-ES" sz="2000" b="1" dirty="0">
                <a:solidFill>
                  <a:srgbClr val="002060"/>
                </a:solidFill>
                <a:latin typeface="Arial" charset="0"/>
              </a:rPr>
              <a:t>N- </a:t>
            </a:r>
            <a:r>
              <a:rPr lang="es-ES" sz="2000" b="1" dirty="0" err="1">
                <a:solidFill>
                  <a:srgbClr val="002060"/>
                </a:solidFill>
                <a:latin typeface="Arial" charset="0"/>
              </a:rPr>
              <a:t>Acetilcisteína</a:t>
            </a:r>
            <a:endParaRPr lang="es-ES" sz="2000" b="1" dirty="0">
              <a:solidFill>
                <a:srgbClr val="002060"/>
              </a:solidFill>
              <a:latin typeface="Arial" charset="0"/>
              <a:sym typeface="Wingdings" pitchFamily="2" charset="2"/>
            </a:endParaRPr>
          </a:p>
        </p:txBody>
      </p:sp>
      <p:sp>
        <p:nvSpPr>
          <p:cNvPr id="20485" name="Text Box 1029"/>
          <p:cNvSpPr txBox="1">
            <a:spLocks noChangeArrowheads="1"/>
          </p:cNvSpPr>
          <p:nvPr/>
        </p:nvSpPr>
        <p:spPr bwMode="auto">
          <a:xfrm>
            <a:off x="394966" y="3254971"/>
            <a:ext cx="3733800" cy="1006475"/>
          </a:xfrm>
          <a:prstGeom prst="rect">
            <a:avLst/>
          </a:prstGeom>
          <a:noFill/>
          <a:ln w="9525">
            <a:noFill/>
            <a:miter lim="800000"/>
            <a:headEnd/>
            <a:tailEnd/>
          </a:ln>
        </p:spPr>
        <p:txBody>
          <a:bodyPr>
            <a:spAutoFit/>
          </a:bodyPr>
          <a:lstStyle/>
          <a:p>
            <a:pPr marL="449263" indent="-449263" algn="l" eaLnBrk="1" hangingPunct="1">
              <a:spcBef>
                <a:spcPct val="50000"/>
              </a:spcBef>
              <a:buFont typeface="Wingdings" pitchFamily="2" charset="2"/>
              <a:buChar char="ü"/>
            </a:pPr>
            <a:r>
              <a:rPr lang="es-ES" sz="2000" b="1" dirty="0">
                <a:solidFill>
                  <a:srgbClr val="000066"/>
                </a:solidFill>
                <a:latin typeface="Arial" charset="0"/>
              </a:rPr>
              <a:t>Bloqueo competitivo de   la vía metabólica del tóxico:</a:t>
            </a:r>
            <a:endParaRPr lang="es-ES" sz="2000" b="1" dirty="0">
              <a:solidFill>
                <a:srgbClr val="000066"/>
              </a:solidFill>
              <a:latin typeface="Arial" charset="0"/>
              <a:sym typeface="Wingdings" pitchFamily="2" charset="2"/>
            </a:endParaRPr>
          </a:p>
        </p:txBody>
      </p:sp>
      <p:sp>
        <p:nvSpPr>
          <p:cNvPr id="20486" name="Text Box 1030"/>
          <p:cNvSpPr txBox="1">
            <a:spLocks noChangeArrowheads="1"/>
          </p:cNvSpPr>
          <p:nvPr/>
        </p:nvSpPr>
        <p:spPr bwMode="auto">
          <a:xfrm>
            <a:off x="4730428" y="3531196"/>
            <a:ext cx="3371850" cy="861774"/>
          </a:xfrm>
          <a:prstGeom prst="rect">
            <a:avLst/>
          </a:prstGeom>
          <a:noFill/>
          <a:ln w="9525">
            <a:noFill/>
            <a:miter lim="800000"/>
            <a:headEnd/>
            <a:tailEnd/>
          </a:ln>
        </p:spPr>
        <p:txBody>
          <a:bodyPr>
            <a:spAutoFit/>
          </a:bodyPr>
          <a:lstStyle/>
          <a:p>
            <a:pPr algn="l" eaLnBrk="1" hangingPunct="1">
              <a:spcBef>
                <a:spcPct val="50000"/>
              </a:spcBef>
              <a:buFontTx/>
              <a:buChar char="-"/>
            </a:pPr>
            <a:r>
              <a:rPr lang="es-ES" sz="2000" b="1" dirty="0" smtClean="0">
                <a:solidFill>
                  <a:srgbClr val="000066"/>
                </a:solidFill>
                <a:latin typeface="Arial" charset="0"/>
              </a:rPr>
              <a:t>Alcohol </a:t>
            </a:r>
            <a:r>
              <a:rPr lang="es-ES" sz="2000" b="1" dirty="0">
                <a:solidFill>
                  <a:srgbClr val="000066"/>
                </a:solidFill>
                <a:latin typeface="Arial" charset="0"/>
              </a:rPr>
              <a:t>absoluto</a:t>
            </a:r>
            <a:r>
              <a:rPr lang="es-ES_tradnl" sz="2000" b="1" dirty="0">
                <a:solidFill>
                  <a:srgbClr val="000066"/>
                </a:solidFill>
                <a:latin typeface="Arial" charset="0"/>
              </a:rPr>
              <a:t> 100</a:t>
            </a:r>
            <a:r>
              <a:rPr lang="es-ES_tradnl" sz="2000" b="1" dirty="0" smtClean="0">
                <a:solidFill>
                  <a:srgbClr val="000066"/>
                </a:solidFill>
                <a:latin typeface="Arial" charset="0"/>
              </a:rPr>
              <a:t>%</a:t>
            </a:r>
          </a:p>
          <a:p>
            <a:pPr algn="l" eaLnBrk="1" hangingPunct="1">
              <a:spcBef>
                <a:spcPct val="50000"/>
              </a:spcBef>
            </a:pPr>
            <a:r>
              <a:rPr lang="es-ES_tradnl" sz="2000" b="1" dirty="0" smtClean="0">
                <a:solidFill>
                  <a:srgbClr val="000066"/>
                </a:solidFill>
                <a:latin typeface="Arial" charset="0"/>
              </a:rPr>
              <a:t>- </a:t>
            </a:r>
            <a:r>
              <a:rPr lang="es-ES_tradnl" sz="2000" b="1" dirty="0" err="1" smtClean="0">
                <a:solidFill>
                  <a:srgbClr val="000066"/>
                </a:solidFill>
                <a:latin typeface="Arial" charset="0"/>
              </a:rPr>
              <a:t>Fomepizol</a:t>
            </a:r>
            <a:r>
              <a:rPr lang="es-ES_tradnl" sz="2000" b="1" dirty="0" smtClean="0">
                <a:solidFill>
                  <a:srgbClr val="000066"/>
                </a:solidFill>
                <a:latin typeface="Arial" charset="0"/>
              </a:rPr>
              <a:t> </a:t>
            </a:r>
            <a:endParaRPr lang="es-ES" sz="2000" b="1" dirty="0">
              <a:solidFill>
                <a:srgbClr val="FF0000"/>
              </a:solidFill>
              <a:latin typeface="Arial" charset="0"/>
            </a:endParaRPr>
          </a:p>
        </p:txBody>
      </p:sp>
      <p:sp>
        <p:nvSpPr>
          <p:cNvPr id="20487" name="Text Box 1032"/>
          <p:cNvSpPr txBox="1">
            <a:spLocks noChangeArrowheads="1"/>
          </p:cNvSpPr>
          <p:nvPr/>
        </p:nvSpPr>
        <p:spPr bwMode="auto">
          <a:xfrm>
            <a:off x="4749478" y="5117108"/>
            <a:ext cx="2438400" cy="1311275"/>
          </a:xfrm>
          <a:prstGeom prst="rect">
            <a:avLst/>
          </a:prstGeom>
          <a:noFill/>
          <a:ln w="9525">
            <a:noFill/>
            <a:miter lim="800000"/>
            <a:headEnd/>
            <a:tailEnd/>
          </a:ln>
        </p:spPr>
        <p:txBody>
          <a:bodyPr>
            <a:spAutoFit/>
          </a:bodyPr>
          <a:lstStyle/>
          <a:p>
            <a:pPr algn="l" eaLnBrk="1" hangingPunct="1">
              <a:spcBef>
                <a:spcPct val="50000"/>
              </a:spcBef>
            </a:pPr>
            <a:r>
              <a:rPr lang="es-ES" sz="2000" b="1">
                <a:solidFill>
                  <a:srgbClr val="000066"/>
                </a:solidFill>
                <a:latin typeface="Arial" charset="0"/>
              </a:rPr>
              <a:t>- Naloxona</a:t>
            </a:r>
          </a:p>
          <a:p>
            <a:pPr algn="l" eaLnBrk="1" hangingPunct="1">
              <a:spcBef>
                <a:spcPct val="50000"/>
              </a:spcBef>
            </a:pPr>
            <a:r>
              <a:rPr lang="es-ES" sz="2000" b="1">
                <a:solidFill>
                  <a:srgbClr val="000066"/>
                </a:solidFill>
                <a:latin typeface="Arial" charset="0"/>
              </a:rPr>
              <a:t>- Flumazenilo</a:t>
            </a:r>
          </a:p>
          <a:p>
            <a:pPr algn="l" eaLnBrk="1" hangingPunct="1">
              <a:spcBef>
                <a:spcPct val="50000"/>
              </a:spcBef>
            </a:pPr>
            <a:r>
              <a:rPr lang="es-ES" sz="2000" b="1">
                <a:solidFill>
                  <a:srgbClr val="000066"/>
                </a:solidFill>
                <a:latin typeface="Arial" charset="0"/>
              </a:rPr>
              <a:t>- Atropina</a:t>
            </a:r>
          </a:p>
        </p:txBody>
      </p:sp>
      <p:sp>
        <p:nvSpPr>
          <p:cNvPr id="20488" name="Text Box 1035"/>
          <p:cNvSpPr txBox="1">
            <a:spLocks noChangeArrowheads="1"/>
          </p:cNvSpPr>
          <p:nvPr/>
        </p:nvSpPr>
        <p:spPr bwMode="auto">
          <a:xfrm>
            <a:off x="406078" y="5120283"/>
            <a:ext cx="3733800" cy="701675"/>
          </a:xfrm>
          <a:prstGeom prst="rect">
            <a:avLst/>
          </a:prstGeom>
          <a:noFill/>
          <a:ln w="9525">
            <a:noFill/>
            <a:miter lim="800000"/>
            <a:headEnd/>
            <a:tailEnd/>
          </a:ln>
        </p:spPr>
        <p:txBody>
          <a:bodyPr>
            <a:spAutoFit/>
          </a:bodyPr>
          <a:lstStyle/>
          <a:p>
            <a:pPr marL="449263" indent="-449263" algn="l" eaLnBrk="1" hangingPunct="1">
              <a:spcBef>
                <a:spcPct val="50000"/>
              </a:spcBef>
              <a:buFont typeface="Wingdings" pitchFamily="2" charset="2"/>
              <a:buChar char="ü"/>
            </a:pPr>
            <a:r>
              <a:rPr lang="es-ES" sz="2000" b="1">
                <a:solidFill>
                  <a:srgbClr val="000066"/>
                </a:solidFill>
                <a:latin typeface="Arial" charset="0"/>
              </a:rPr>
              <a:t>Acción competitiva a nivel de receptores:</a:t>
            </a:r>
            <a:endParaRPr lang="es-ES" sz="2000" b="1">
              <a:solidFill>
                <a:srgbClr val="000066"/>
              </a:solidFill>
              <a:latin typeface="Arial" charset="0"/>
              <a:sym typeface="Wingdings" pitchFamily="2" charset="2"/>
            </a:endParaRPr>
          </a:p>
        </p:txBody>
      </p:sp>
      <p:pic>
        <p:nvPicPr>
          <p:cNvPr id="211970" name="Picture 2" descr="Resultado de imagen de accion competitiva a nivel de receptores farmacologicos"/>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2808" t="27485" b="10246"/>
          <a:stretch/>
        </p:blipFill>
        <p:spPr bwMode="auto">
          <a:xfrm>
            <a:off x="6487469" y="106363"/>
            <a:ext cx="2290703" cy="1594445"/>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Box 1032"/>
          <p:cNvSpPr txBox="1">
            <a:spLocks noChangeArrowheads="1"/>
          </p:cNvSpPr>
          <p:nvPr/>
        </p:nvSpPr>
        <p:spPr bwMode="auto">
          <a:xfrm>
            <a:off x="382588" y="304800"/>
            <a:ext cx="8380412" cy="463846"/>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smtClean="0">
                <a:solidFill>
                  <a:srgbClr val="008000"/>
                </a:solidFill>
                <a:latin typeface="Arial" charset="0"/>
                <a:sym typeface="Symbol" pitchFamily="18" charset="2"/>
              </a:rPr>
              <a:t>Bloqueo</a:t>
            </a:r>
            <a:r>
              <a:rPr lang="en-GB" b="1" i="1" dirty="0" smtClean="0">
                <a:solidFill>
                  <a:srgbClr val="008000"/>
                </a:solidFill>
                <a:latin typeface="Arial" charset="0"/>
                <a:sym typeface="Symbol" pitchFamily="18" charset="2"/>
              </a:rPr>
              <a:t> del </a:t>
            </a:r>
            <a:r>
              <a:rPr lang="en-GB" b="1" i="1" dirty="0" err="1">
                <a:solidFill>
                  <a:srgbClr val="008000"/>
                </a:solidFill>
                <a:latin typeface="Arial" charset="0"/>
                <a:sym typeface="Symbol" pitchFamily="18" charset="2"/>
              </a:rPr>
              <a:t>tóxico</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ya</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absorbido</a:t>
            </a:r>
            <a:endParaRPr lang="en-GB" b="1" i="1" dirty="0">
              <a:solidFill>
                <a:srgbClr val="008000"/>
              </a:solidFill>
              <a:latin typeface="Arial"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9829800" y="3881438"/>
            <a:ext cx="6477000" cy="366712"/>
          </a:xfrm>
          <a:prstGeom prst="rect">
            <a:avLst/>
          </a:prstGeom>
          <a:noFill/>
          <a:ln w="50800">
            <a:noFill/>
            <a:miter lim="800000"/>
            <a:headEnd/>
            <a:tailEnd/>
          </a:ln>
        </p:spPr>
        <p:txBody>
          <a:bodyPr>
            <a:spAutoFit/>
          </a:bodyPr>
          <a:lstStyle/>
          <a:p>
            <a:pPr lvl="1" algn="l">
              <a:spcBef>
                <a:spcPct val="50000"/>
              </a:spcBef>
            </a:pPr>
            <a:r>
              <a:rPr lang="es-ES" sz="1800">
                <a:solidFill>
                  <a:schemeClr val="tx1"/>
                </a:solidFill>
                <a:latin typeface="Arial" pitchFamily="34" charset="0"/>
              </a:rPr>
              <a:t>.</a:t>
            </a:r>
          </a:p>
        </p:txBody>
      </p:sp>
      <p:sp>
        <p:nvSpPr>
          <p:cNvPr id="18" name="Rectangle 13"/>
          <p:cNvSpPr>
            <a:spLocks noChangeArrowheads="1"/>
          </p:cNvSpPr>
          <p:nvPr/>
        </p:nvSpPr>
        <p:spPr bwMode="auto">
          <a:xfrm>
            <a:off x="546100" y="2274888"/>
            <a:ext cx="7770813" cy="3386137"/>
          </a:xfrm>
          <a:prstGeom prst="rect">
            <a:avLst/>
          </a:prstGeom>
          <a:noFill/>
          <a:ln w="50800">
            <a:noFill/>
            <a:miter lim="800000"/>
            <a:headEnd/>
            <a:tailEnd/>
          </a:ln>
        </p:spPr>
        <p:txBody>
          <a:bodyPr>
            <a:spAutoFit/>
          </a:bodyPr>
          <a:lstStyle/>
          <a:p>
            <a:pPr algn="just" eaLnBrk="1" hangingPunct="1">
              <a:spcBef>
                <a:spcPts val="500"/>
              </a:spcBef>
              <a:buClr>
                <a:srgbClr val="000066"/>
              </a:buClr>
              <a:buSzPct val="100000"/>
              <a:buFont typeface="Wingdings" pitchFamily="2" charset="2"/>
              <a:buChar char="ü"/>
            </a:pPr>
            <a:r>
              <a:rPr lang="es-ES" sz="1800" b="1">
                <a:solidFill>
                  <a:srgbClr val="000066"/>
                </a:solidFill>
                <a:latin typeface="Arial" pitchFamily="34" charset="0"/>
                <a:cs typeface="Arial" pitchFamily="34" charset="0"/>
              </a:rPr>
              <a:t>Indicaciones</a:t>
            </a:r>
          </a:p>
          <a:p>
            <a:pPr algn="just" eaLnBrk="1" hangingPunct="1">
              <a:lnSpc>
                <a:spcPct val="150000"/>
              </a:lnSpc>
              <a:spcBef>
                <a:spcPts val="500"/>
              </a:spcBef>
              <a:buClr>
                <a:srgbClr val="000066"/>
              </a:buClr>
              <a:buSzPct val="100000"/>
            </a:pPr>
            <a:r>
              <a:rPr lang="es-ES" sz="1800">
                <a:solidFill>
                  <a:srgbClr val="000066"/>
                </a:solidFill>
                <a:latin typeface="Arial" pitchFamily="34" charset="0"/>
                <a:cs typeface="Arial" pitchFamily="34" charset="0"/>
              </a:rPr>
              <a:t>Intoxicación por fármacos muy liposolubes en las situaciones de inestabilidad hemodinámica que no responden a otras terapias convencionales:</a:t>
            </a:r>
          </a:p>
          <a:p>
            <a:pPr algn="just" eaLnBrk="1" hangingPunct="1">
              <a:spcBef>
                <a:spcPts val="500"/>
              </a:spcBef>
              <a:buClr>
                <a:srgbClr val="000066"/>
              </a:buClr>
              <a:buSzPct val="100000"/>
              <a:buFontTx/>
              <a:buChar char="-"/>
            </a:pPr>
            <a:r>
              <a:rPr lang="es-ES" sz="1800">
                <a:solidFill>
                  <a:srgbClr val="000066"/>
                </a:solidFill>
                <a:latin typeface="Arial" pitchFamily="34" charset="0"/>
                <a:cs typeface="Arial" pitchFamily="34" charset="0"/>
              </a:rPr>
              <a:t> anestésicos locales iv</a:t>
            </a:r>
          </a:p>
          <a:p>
            <a:pPr algn="just" eaLnBrk="1" hangingPunct="1">
              <a:spcBef>
                <a:spcPts val="500"/>
              </a:spcBef>
              <a:buClr>
                <a:srgbClr val="000066"/>
              </a:buClr>
              <a:buSzPct val="100000"/>
              <a:buFontTx/>
              <a:buChar char="-"/>
            </a:pPr>
            <a:r>
              <a:rPr lang="es-ES" sz="1800">
                <a:solidFill>
                  <a:srgbClr val="000066"/>
                </a:solidFill>
                <a:latin typeface="Arial" pitchFamily="34" charset="0"/>
                <a:cs typeface="Arial" pitchFamily="34" charset="0"/>
              </a:rPr>
              <a:t> antagonistas calcio</a:t>
            </a:r>
          </a:p>
          <a:p>
            <a:pPr algn="just" eaLnBrk="1" hangingPunct="1">
              <a:spcBef>
                <a:spcPts val="500"/>
              </a:spcBef>
              <a:buClr>
                <a:srgbClr val="000066"/>
              </a:buClr>
              <a:buSzPct val="100000"/>
              <a:buFontTx/>
              <a:buChar char="-"/>
            </a:pPr>
            <a:r>
              <a:rPr lang="es-ES" sz="1800">
                <a:solidFill>
                  <a:srgbClr val="000066"/>
                </a:solidFill>
                <a:latin typeface="Arial" pitchFamily="34" charset="0"/>
                <a:cs typeface="Arial" pitchFamily="34" charset="0"/>
              </a:rPr>
              <a:t> betabloqueantes </a:t>
            </a:r>
          </a:p>
          <a:p>
            <a:pPr algn="just" eaLnBrk="1" hangingPunct="1">
              <a:spcBef>
                <a:spcPts val="500"/>
              </a:spcBef>
              <a:buClr>
                <a:srgbClr val="000066"/>
              </a:buClr>
              <a:buSzPct val="100000"/>
              <a:buFontTx/>
              <a:buChar char="-"/>
            </a:pPr>
            <a:r>
              <a:rPr lang="es-ES" sz="1800">
                <a:solidFill>
                  <a:srgbClr val="000066"/>
                </a:solidFill>
                <a:latin typeface="Arial" pitchFamily="34" charset="0"/>
                <a:cs typeface="Arial" pitchFamily="34" charset="0"/>
              </a:rPr>
              <a:t> amiodarona</a:t>
            </a:r>
          </a:p>
          <a:p>
            <a:pPr algn="just" eaLnBrk="1" hangingPunct="1">
              <a:spcBef>
                <a:spcPts val="500"/>
              </a:spcBef>
              <a:buClr>
                <a:srgbClr val="000066"/>
              </a:buClr>
              <a:buSzPct val="100000"/>
              <a:buFontTx/>
              <a:buChar char="-"/>
            </a:pPr>
            <a:r>
              <a:rPr lang="es-ES" sz="1800">
                <a:solidFill>
                  <a:srgbClr val="000066"/>
                </a:solidFill>
                <a:latin typeface="Arial" pitchFamily="34" charset="0"/>
                <a:cs typeface="Arial" pitchFamily="34" charset="0"/>
              </a:rPr>
              <a:t> antidepresivos tricíclicos</a:t>
            </a:r>
          </a:p>
        </p:txBody>
      </p:sp>
      <p:pic>
        <p:nvPicPr>
          <p:cNvPr id="4103" name="Picture 11" descr="intralipid_2020_252_1211744319_6181461"/>
          <p:cNvPicPr>
            <a:picLocks noChangeAspect="1" noChangeArrowheads="1"/>
          </p:cNvPicPr>
          <p:nvPr/>
        </p:nvPicPr>
        <p:blipFill>
          <a:blip r:embed="rId3" cstate="print"/>
          <a:srcRect l="14619" t="4385" r="10234" b="20175"/>
          <a:stretch>
            <a:fillRect/>
          </a:stretch>
        </p:blipFill>
        <p:spPr bwMode="auto">
          <a:xfrm>
            <a:off x="6804025" y="1227138"/>
            <a:ext cx="727075" cy="977900"/>
          </a:xfrm>
          <a:prstGeom prst="rect">
            <a:avLst/>
          </a:prstGeom>
          <a:noFill/>
          <a:ln w="9525">
            <a:noFill/>
            <a:miter lim="800000"/>
            <a:headEnd/>
            <a:tailEnd/>
          </a:ln>
        </p:spPr>
      </p:pic>
      <p:pic>
        <p:nvPicPr>
          <p:cNvPr id="4104" name="Picture 11" descr="Intralipid-20-250ml"/>
          <p:cNvPicPr>
            <a:picLocks noChangeAspect="1" noChangeArrowheads="1"/>
          </p:cNvPicPr>
          <p:nvPr/>
        </p:nvPicPr>
        <p:blipFill>
          <a:blip r:embed="rId4" cstate="print"/>
          <a:srcRect/>
          <a:stretch>
            <a:fillRect/>
          </a:stretch>
        </p:blipFill>
        <p:spPr bwMode="auto">
          <a:xfrm>
            <a:off x="7677150" y="1227138"/>
            <a:ext cx="935038" cy="935037"/>
          </a:xfrm>
          <a:prstGeom prst="rect">
            <a:avLst/>
          </a:prstGeom>
          <a:noFill/>
          <a:ln w="9525">
            <a:noFill/>
            <a:miter lim="800000"/>
            <a:headEnd/>
            <a:tailEnd/>
          </a:ln>
        </p:spPr>
      </p:pic>
      <p:sp>
        <p:nvSpPr>
          <p:cNvPr id="4105" name="Text Box 3"/>
          <p:cNvSpPr txBox="1">
            <a:spLocks noChangeArrowheads="1"/>
          </p:cNvSpPr>
          <p:nvPr/>
        </p:nvSpPr>
        <p:spPr bwMode="auto">
          <a:xfrm>
            <a:off x="539750" y="981075"/>
            <a:ext cx="2894013" cy="476250"/>
          </a:xfrm>
          <a:prstGeom prst="rect">
            <a:avLst/>
          </a:prstGeom>
          <a:noFill/>
          <a:ln w="9525">
            <a:noFill/>
            <a:miter lim="800000"/>
            <a:headEnd/>
            <a:tailEnd/>
          </a:ln>
        </p:spPr>
        <p:txBody>
          <a:bodyPr>
            <a:spAutoFit/>
          </a:bodyPr>
          <a:lstStyle/>
          <a:p>
            <a:pPr algn="just" eaLnBrk="1" hangingPunct="1">
              <a:lnSpc>
                <a:spcPct val="140000"/>
              </a:lnSpc>
              <a:buFont typeface="Wingdings" pitchFamily="2" charset="2"/>
              <a:buNone/>
            </a:pPr>
            <a:r>
              <a:rPr lang="es-ES" sz="1800" b="1">
                <a:solidFill>
                  <a:srgbClr val="000066"/>
                </a:solidFill>
                <a:latin typeface="Arial" pitchFamily="34" charset="0"/>
              </a:rPr>
              <a:t>INTRALIPID 20%</a:t>
            </a:r>
            <a:endParaRPr lang="es-ES" sz="1800">
              <a:solidFill>
                <a:srgbClr val="000066"/>
              </a:solidFill>
              <a:latin typeface="Arial" pitchFamily="34" charset="0"/>
              <a:sym typeface="Symbol" pitchFamily="18" charset="2"/>
            </a:endParaRPr>
          </a:p>
        </p:txBody>
      </p:sp>
      <p:sp>
        <p:nvSpPr>
          <p:cNvPr id="10" name="Line 3"/>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11" name="Text Box 19"/>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a:solidFill>
                  <a:srgbClr val="008000"/>
                </a:solidFill>
                <a:latin typeface="Arial" charset="0"/>
                <a:sym typeface="Symbol" pitchFamily="18" charset="2"/>
              </a:rPr>
              <a:t>Lípidos</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como</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antídoto</a:t>
            </a:r>
            <a:endParaRPr lang="en-GB" b="1" i="1" dirty="0">
              <a:solidFill>
                <a:srgbClr val="008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9829800" y="3881438"/>
            <a:ext cx="6477000" cy="366712"/>
          </a:xfrm>
          <a:prstGeom prst="rect">
            <a:avLst/>
          </a:prstGeom>
          <a:noFill/>
          <a:ln w="50800">
            <a:noFill/>
            <a:miter lim="800000"/>
            <a:headEnd/>
            <a:tailEnd/>
          </a:ln>
        </p:spPr>
        <p:txBody>
          <a:bodyPr>
            <a:spAutoFit/>
          </a:bodyPr>
          <a:lstStyle/>
          <a:p>
            <a:pPr lvl="1" algn="l">
              <a:spcBef>
                <a:spcPct val="50000"/>
              </a:spcBef>
            </a:pPr>
            <a:r>
              <a:rPr lang="es-ES" sz="1800">
                <a:solidFill>
                  <a:schemeClr val="tx1"/>
                </a:solidFill>
                <a:latin typeface="Arial" pitchFamily="34" charset="0"/>
              </a:rPr>
              <a:t>.</a:t>
            </a:r>
          </a:p>
        </p:txBody>
      </p:sp>
      <p:pic>
        <p:nvPicPr>
          <p:cNvPr id="5125" name="Imagen 31"/>
          <p:cNvPicPr>
            <a:picLocks noChangeAspect="1" noChangeArrowheads="1"/>
          </p:cNvPicPr>
          <p:nvPr/>
        </p:nvPicPr>
        <p:blipFill>
          <a:blip r:embed="rId3" cstate="print"/>
          <a:srcRect l="53355" t="16254" r="7219" b="7422"/>
          <a:stretch>
            <a:fillRect/>
          </a:stretch>
        </p:blipFill>
        <p:spPr bwMode="auto">
          <a:xfrm>
            <a:off x="539750" y="908050"/>
            <a:ext cx="4814888" cy="5854700"/>
          </a:xfrm>
          <a:prstGeom prst="rect">
            <a:avLst/>
          </a:prstGeom>
          <a:noFill/>
          <a:ln w="9525">
            <a:noFill/>
            <a:miter lim="800000"/>
            <a:headEnd/>
            <a:tailEnd/>
          </a:ln>
        </p:spPr>
      </p:pic>
      <p:sp>
        <p:nvSpPr>
          <p:cNvPr id="5126" name="11 Rectángulo"/>
          <p:cNvSpPr>
            <a:spLocks noChangeArrowheads="1"/>
          </p:cNvSpPr>
          <p:nvPr/>
        </p:nvSpPr>
        <p:spPr bwMode="auto">
          <a:xfrm>
            <a:off x="5292725" y="1989138"/>
            <a:ext cx="3671888" cy="1322387"/>
          </a:xfrm>
          <a:prstGeom prst="rect">
            <a:avLst/>
          </a:prstGeom>
          <a:noFill/>
          <a:ln w="9525">
            <a:noFill/>
            <a:miter lim="800000"/>
            <a:headEnd/>
            <a:tailEnd/>
          </a:ln>
        </p:spPr>
        <p:txBody>
          <a:bodyPr>
            <a:spAutoFit/>
          </a:bodyPr>
          <a:lstStyle/>
          <a:p>
            <a:pPr algn="just"/>
            <a:r>
              <a:rPr lang="es-ES" sz="1600" i="1">
                <a:solidFill>
                  <a:srgbClr val="000066"/>
                </a:solidFill>
                <a:latin typeface="Arial" pitchFamily="34" charset="0"/>
                <a:cs typeface="Arial" pitchFamily="34" charset="0"/>
              </a:rPr>
              <a:t>Fuente: Nogué S, Corominas N, Soy D, Cino J. Emulsión lipídica intravenosa: un nuevo antídoto para uso en reanimación. Emergencias, 23: 378-385, 2011.</a:t>
            </a:r>
          </a:p>
        </p:txBody>
      </p:sp>
      <p:sp>
        <p:nvSpPr>
          <p:cNvPr id="5128" name="Text Box 15"/>
          <p:cNvSpPr txBox="1">
            <a:spLocks noChangeArrowheads="1"/>
          </p:cNvSpPr>
          <p:nvPr/>
        </p:nvSpPr>
        <p:spPr bwMode="auto">
          <a:xfrm>
            <a:off x="5364163" y="981075"/>
            <a:ext cx="3600450" cy="868363"/>
          </a:xfrm>
          <a:prstGeom prst="rect">
            <a:avLst/>
          </a:prstGeom>
          <a:noFill/>
          <a:ln w="9525">
            <a:noFill/>
            <a:miter lim="800000"/>
            <a:headEnd/>
            <a:tailEnd/>
          </a:ln>
        </p:spPr>
        <p:txBody>
          <a:bodyPr>
            <a:spAutoFit/>
          </a:bodyPr>
          <a:lstStyle/>
          <a:p>
            <a:pPr eaLnBrk="1" hangingPunct="1">
              <a:lnSpc>
                <a:spcPct val="140000"/>
              </a:lnSpc>
              <a:buFont typeface="Wingdings" pitchFamily="2" charset="2"/>
              <a:buNone/>
            </a:pPr>
            <a:r>
              <a:rPr lang="es-ES" sz="1800" b="1">
                <a:solidFill>
                  <a:srgbClr val="000066"/>
                </a:solidFill>
                <a:latin typeface="Arial" pitchFamily="34" charset="0"/>
              </a:rPr>
              <a:t>Algoritmo de indicación y  dosificación </a:t>
            </a:r>
            <a:endParaRPr lang="es-ES" sz="1800">
              <a:solidFill>
                <a:srgbClr val="000066"/>
              </a:solidFill>
              <a:latin typeface="Arial" pitchFamily="34" charset="0"/>
              <a:sym typeface="Symbol" pitchFamily="18" charset="2"/>
            </a:endParaRPr>
          </a:p>
        </p:txBody>
      </p:sp>
      <p:sp>
        <p:nvSpPr>
          <p:cNvPr id="9" name="Line 3"/>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10" name="Text Box 19"/>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a:solidFill>
                  <a:srgbClr val="008000"/>
                </a:solidFill>
                <a:latin typeface="Arial" charset="0"/>
                <a:sym typeface="Symbol" pitchFamily="18" charset="2"/>
              </a:rPr>
              <a:t>Lípidos</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como</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antídoto</a:t>
            </a:r>
            <a:endParaRPr lang="en-GB" b="1" i="1" dirty="0">
              <a:solidFill>
                <a:srgbClr val="008000"/>
              </a:solidFill>
              <a:latin typeface="Arial"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77"/>
          <p:cNvSpPr txBox="1">
            <a:spLocks noChangeArrowheads="1"/>
          </p:cNvSpPr>
          <p:nvPr/>
        </p:nvSpPr>
        <p:spPr bwMode="auto">
          <a:xfrm>
            <a:off x="2195513" y="765175"/>
            <a:ext cx="4752975" cy="435760"/>
          </a:xfrm>
          <a:prstGeom prst="rect">
            <a:avLst/>
          </a:prstGeom>
          <a:noFill/>
          <a:ln w="9525">
            <a:noFill/>
            <a:miter lim="800000"/>
            <a:headEnd/>
            <a:tailEnd/>
          </a:ln>
        </p:spPr>
        <p:txBody>
          <a:bodyPr>
            <a:spAutoFit/>
          </a:bodyPr>
          <a:lstStyle/>
          <a:p>
            <a:pPr eaLnBrk="1" hangingPunct="1">
              <a:lnSpc>
                <a:spcPct val="140000"/>
              </a:lnSpc>
              <a:buFont typeface="Wingdings" pitchFamily="2" charset="2"/>
              <a:buNone/>
            </a:pPr>
            <a:r>
              <a:rPr lang="es-ES" sz="1800" b="1" dirty="0">
                <a:solidFill>
                  <a:srgbClr val="000066"/>
                </a:solidFill>
                <a:latin typeface="Arial" pitchFamily="34" charset="0"/>
              </a:rPr>
              <a:t>PROTOCOLO </a:t>
            </a:r>
            <a:r>
              <a:rPr lang="es-ES" sz="1800" b="1" dirty="0" smtClean="0">
                <a:solidFill>
                  <a:srgbClr val="000066"/>
                </a:solidFill>
                <a:latin typeface="Arial" pitchFamily="34" charset="0"/>
              </a:rPr>
              <a:t>HUSE </a:t>
            </a:r>
            <a:endParaRPr lang="es-ES" sz="1800" dirty="0">
              <a:solidFill>
                <a:srgbClr val="000066"/>
              </a:solidFill>
              <a:latin typeface="Arial" pitchFamily="34" charset="0"/>
              <a:sym typeface="Symbol" pitchFamily="18" charset="2"/>
            </a:endParaRPr>
          </a:p>
        </p:txBody>
      </p:sp>
      <p:pic>
        <p:nvPicPr>
          <p:cNvPr id="15366" name="Picture 2"/>
          <p:cNvPicPr>
            <a:picLocks noChangeAspect="1" noChangeArrowheads="1"/>
          </p:cNvPicPr>
          <p:nvPr/>
        </p:nvPicPr>
        <p:blipFill>
          <a:blip r:embed="rId3" cstate="print"/>
          <a:srcRect l="13126" t="16521" r="13541" b="5667"/>
          <a:stretch>
            <a:fillRect/>
          </a:stretch>
        </p:blipFill>
        <p:spPr bwMode="auto">
          <a:xfrm>
            <a:off x="468313" y="1344613"/>
            <a:ext cx="8027987" cy="5324475"/>
          </a:xfrm>
          <a:prstGeom prst="rect">
            <a:avLst/>
          </a:prstGeom>
          <a:noFill/>
          <a:ln w="50800">
            <a:solidFill>
              <a:srgbClr val="000066"/>
            </a:solidFill>
            <a:miter lim="800000"/>
            <a:headEnd/>
            <a:tailEnd/>
          </a:ln>
          <a:effectLst/>
        </p:spPr>
      </p:pic>
      <p:sp>
        <p:nvSpPr>
          <p:cNvPr id="7" name="Line 3"/>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8" name="Text Box 19"/>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a:solidFill>
                  <a:srgbClr val="008000"/>
                </a:solidFill>
                <a:latin typeface="Arial" charset="0"/>
                <a:sym typeface="Symbol" pitchFamily="18" charset="2"/>
              </a:rPr>
              <a:t>Lípidos</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como</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antídoto</a:t>
            </a:r>
            <a:endParaRPr lang="en-GB" b="1" i="1" dirty="0">
              <a:solidFill>
                <a:srgbClr val="008000"/>
              </a:solidFill>
              <a:latin typeface="Arial"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828675" y="4206875"/>
            <a:ext cx="7704138" cy="517525"/>
          </a:xfrm>
          <a:prstGeom prst="rect">
            <a:avLst/>
          </a:prstGeom>
          <a:noFill/>
          <a:ln w="50800">
            <a:noFill/>
            <a:miter lim="800000"/>
            <a:headEnd/>
            <a:tailEnd/>
          </a:ln>
        </p:spPr>
        <p:txBody>
          <a:bodyPr>
            <a:spAutoFit/>
          </a:bodyPr>
          <a:lstStyle/>
          <a:p>
            <a:pPr algn="l"/>
            <a:r>
              <a:rPr lang="es-ES" sz="1400" i="1">
                <a:solidFill>
                  <a:srgbClr val="000066"/>
                </a:solidFill>
                <a:latin typeface="Arial" pitchFamily="34" charset="0"/>
              </a:rPr>
              <a:t>Faucher M et al. Cardiopulmonary Effects of Lipid Emulsions in Patients With ARDS. Chest 2003;124;285-291.</a:t>
            </a:r>
          </a:p>
        </p:txBody>
      </p:sp>
      <p:sp>
        <p:nvSpPr>
          <p:cNvPr id="13315" name="Rectangle 9"/>
          <p:cNvSpPr>
            <a:spLocks noChangeArrowheads="1"/>
          </p:cNvSpPr>
          <p:nvPr/>
        </p:nvSpPr>
        <p:spPr bwMode="auto">
          <a:xfrm>
            <a:off x="684213" y="1319213"/>
            <a:ext cx="5976937" cy="366712"/>
          </a:xfrm>
          <a:prstGeom prst="rect">
            <a:avLst/>
          </a:prstGeom>
          <a:noFill/>
          <a:ln w="50800">
            <a:noFill/>
            <a:miter lim="800000"/>
            <a:headEnd/>
            <a:tailEnd/>
          </a:ln>
        </p:spPr>
        <p:txBody>
          <a:bodyPr>
            <a:spAutoFit/>
          </a:bodyPr>
          <a:lstStyle/>
          <a:p>
            <a:pPr algn="l"/>
            <a:r>
              <a:rPr lang="es-ES" sz="1800">
                <a:solidFill>
                  <a:srgbClr val="000066"/>
                </a:solidFill>
                <a:latin typeface="Arial" pitchFamily="34" charset="0"/>
              </a:rPr>
              <a:t>Emulsiones lipídicas </a:t>
            </a:r>
            <a:r>
              <a:rPr lang="es-ES" sz="1800">
                <a:solidFill>
                  <a:srgbClr val="000066"/>
                </a:solidFill>
                <a:latin typeface="Arial" pitchFamily="34" charset="0"/>
                <a:sym typeface="Wingdings" pitchFamily="2" charset="2"/>
              </a:rPr>
              <a:t> alterar el intercambio gaseoso</a:t>
            </a:r>
            <a:endParaRPr lang="es-ES" sz="1800">
              <a:solidFill>
                <a:srgbClr val="000066"/>
              </a:solidFill>
              <a:latin typeface="Arial" pitchFamily="34" charset="0"/>
            </a:endParaRPr>
          </a:p>
        </p:txBody>
      </p:sp>
      <p:sp>
        <p:nvSpPr>
          <p:cNvPr id="735242" name="Cloud"/>
          <p:cNvSpPr>
            <a:spLocks noChangeAspect="1" noEditPoints="1" noChangeArrowheads="1"/>
          </p:cNvSpPr>
          <p:nvPr/>
        </p:nvSpPr>
        <p:spPr bwMode="auto">
          <a:xfrm>
            <a:off x="900113" y="1757363"/>
            <a:ext cx="1371600" cy="91916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DCFFB9"/>
          </a:solidFill>
          <a:ln w="9525">
            <a:solidFill>
              <a:srgbClr val="000000"/>
            </a:solidFill>
            <a:miter lim="800000"/>
            <a:headEnd/>
            <a:tailEnd/>
          </a:ln>
          <a:effectLst>
            <a:outerShdw dist="107763" dir="2700000" algn="ctr" rotWithShape="0">
              <a:srgbClr val="808080"/>
            </a:outerShdw>
          </a:effectLst>
        </p:spPr>
        <p:txBody>
          <a:bodyPr/>
          <a:lstStyle/>
          <a:p>
            <a:pPr>
              <a:defRPr/>
            </a:pPr>
            <a:endParaRPr lang="es-ES">
              <a:latin typeface="Times New Roman" charset="0"/>
              <a:cs typeface="+mn-cs"/>
            </a:endParaRPr>
          </a:p>
        </p:txBody>
      </p:sp>
      <p:sp>
        <p:nvSpPr>
          <p:cNvPr id="13317" name="Text Box 12"/>
          <p:cNvSpPr txBox="1">
            <a:spLocks noChangeArrowheads="1"/>
          </p:cNvSpPr>
          <p:nvPr/>
        </p:nvSpPr>
        <p:spPr bwMode="auto">
          <a:xfrm>
            <a:off x="1187450" y="1947863"/>
            <a:ext cx="1225550" cy="457200"/>
          </a:xfrm>
          <a:prstGeom prst="rect">
            <a:avLst/>
          </a:prstGeom>
          <a:noFill/>
          <a:ln w="50800">
            <a:noFill/>
            <a:miter lim="800000"/>
            <a:headEnd/>
            <a:tailEnd/>
          </a:ln>
        </p:spPr>
        <p:txBody>
          <a:bodyPr>
            <a:spAutoFit/>
          </a:bodyPr>
          <a:lstStyle/>
          <a:p>
            <a:pPr algn="l">
              <a:spcBef>
                <a:spcPct val="50000"/>
              </a:spcBef>
            </a:pPr>
            <a:r>
              <a:rPr lang="es-ES" b="1">
                <a:solidFill>
                  <a:srgbClr val="000066"/>
                </a:solidFill>
                <a:latin typeface="Arial" pitchFamily="34" charset="0"/>
              </a:rPr>
              <a:t>LCT</a:t>
            </a:r>
          </a:p>
        </p:txBody>
      </p:sp>
      <p:sp>
        <p:nvSpPr>
          <p:cNvPr id="13318" name="Line 13"/>
          <p:cNvSpPr>
            <a:spLocks noChangeShapeType="1"/>
          </p:cNvSpPr>
          <p:nvPr/>
        </p:nvSpPr>
        <p:spPr bwMode="auto">
          <a:xfrm>
            <a:off x="2557463" y="2190750"/>
            <a:ext cx="2087562" cy="0"/>
          </a:xfrm>
          <a:prstGeom prst="line">
            <a:avLst/>
          </a:prstGeom>
          <a:noFill/>
          <a:ln w="50800">
            <a:solidFill>
              <a:srgbClr val="669900"/>
            </a:solidFill>
            <a:round/>
            <a:headEnd/>
            <a:tailEnd type="triangle" w="med" len="med"/>
          </a:ln>
        </p:spPr>
        <p:txBody>
          <a:bodyPr/>
          <a:lstStyle/>
          <a:p>
            <a:endParaRPr lang="es-ES"/>
          </a:p>
        </p:txBody>
      </p:sp>
      <p:sp>
        <p:nvSpPr>
          <p:cNvPr id="13319" name="Text Box 14"/>
          <p:cNvSpPr txBox="1">
            <a:spLocks noChangeArrowheads="1"/>
          </p:cNvSpPr>
          <p:nvPr/>
        </p:nvSpPr>
        <p:spPr bwMode="auto">
          <a:xfrm>
            <a:off x="4787900" y="1836738"/>
            <a:ext cx="4105275" cy="641350"/>
          </a:xfrm>
          <a:prstGeom prst="rect">
            <a:avLst/>
          </a:prstGeom>
          <a:noFill/>
          <a:ln w="50800">
            <a:noFill/>
            <a:miter lim="800000"/>
            <a:headEnd/>
            <a:tailEnd/>
          </a:ln>
        </p:spPr>
        <p:txBody>
          <a:bodyPr>
            <a:spAutoFit/>
          </a:bodyPr>
          <a:lstStyle/>
          <a:p>
            <a:pPr algn="l">
              <a:spcBef>
                <a:spcPct val="50000"/>
              </a:spcBef>
            </a:pPr>
            <a:r>
              <a:rPr lang="es-ES" sz="1800">
                <a:solidFill>
                  <a:srgbClr val="000066"/>
                </a:solidFill>
                <a:latin typeface="Arial" pitchFamily="34" charset="0"/>
              </a:rPr>
              <a:t>PG, leucotrienos, tromboxanos: alteran la presión arterial pulmonar</a:t>
            </a:r>
          </a:p>
        </p:txBody>
      </p:sp>
      <p:sp>
        <p:nvSpPr>
          <p:cNvPr id="13320" name="Text Box 19"/>
          <p:cNvSpPr txBox="1">
            <a:spLocks noChangeArrowheads="1"/>
          </p:cNvSpPr>
          <p:nvPr/>
        </p:nvSpPr>
        <p:spPr bwMode="auto">
          <a:xfrm>
            <a:off x="323850" y="2994025"/>
            <a:ext cx="8713788" cy="779463"/>
          </a:xfrm>
          <a:prstGeom prst="rect">
            <a:avLst/>
          </a:prstGeom>
          <a:noFill/>
          <a:ln w="50800">
            <a:noFill/>
            <a:miter lim="800000"/>
            <a:headEnd/>
            <a:tailEnd/>
          </a:ln>
        </p:spPr>
        <p:txBody>
          <a:bodyPr>
            <a:spAutoFit/>
          </a:bodyPr>
          <a:lstStyle/>
          <a:p>
            <a:pPr algn="l">
              <a:spcBef>
                <a:spcPct val="50000"/>
              </a:spcBef>
            </a:pPr>
            <a:r>
              <a:rPr lang="es-ES" sz="1800">
                <a:solidFill>
                  <a:srgbClr val="000066"/>
                </a:solidFill>
                <a:latin typeface="Arial" pitchFamily="34" charset="0"/>
              </a:rPr>
              <a:t>Infusión rápida </a:t>
            </a:r>
            <a:r>
              <a:rPr lang="es-ES" sz="1800">
                <a:solidFill>
                  <a:srgbClr val="000066"/>
                </a:solidFill>
                <a:latin typeface="Arial" pitchFamily="34" charset="0"/>
                <a:sym typeface="Wingdings" pitchFamily="2" charset="2"/>
              </a:rPr>
              <a:t> Prostaglandinas vasoconstrictoras  VC pulmonar  hipoxia</a:t>
            </a:r>
          </a:p>
          <a:p>
            <a:pPr algn="l">
              <a:spcBef>
                <a:spcPct val="50000"/>
              </a:spcBef>
            </a:pPr>
            <a:r>
              <a:rPr lang="es-ES" sz="1800">
                <a:solidFill>
                  <a:srgbClr val="000066"/>
                </a:solidFill>
                <a:latin typeface="Arial" pitchFamily="34" charset="0"/>
                <a:sym typeface="Wingdings" pitchFamily="2" charset="2"/>
              </a:rPr>
              <a:t>Infusión lenta    Prostaglandinas vasodilatadoras</a:t>
            </a:r>
            <a:endParaRPr lang="es-ES" sz="1800">
              <a:solidFill>
                <a:srgbClr val="000066"/>
              </a:solidFill>
              <a:latin typeface="Arial" pitchFamily="34" charset="0"/>
            </a:endParaRPr>
          </a:p>
        </p:txBody>
      </p:sp>
      <p:sp>
        <p:nvSpPr>
          <p:cNvPr id="12" name="Rectangle 10"/>
          <p:cNvSpPr>
            <a:spLocks noChangeArrowheads="1"/>
          </p:cNvSpPr>
          <p:nvPr/>
        </p:nvSpPr>
        <p:spPr bwMode="auto">
          <a:xfrm>
            <a:off x="611188" y="5373688"/>
            <a:ext cx="7705725" cy="646112"/>
          </a:xfrm>
          <a:prstGeom prst="rect">
            <a:avLst/>
          </a:prstGeom>
          <a:noFill/>
          <a:ln w="50800">
            <a:solidFill>
              <a:srgbClr val="009900"/>
            </a:solidFill>
            <a:miter lim="800000"/>
            <a:headEnd/>
            <a:tailEnd/>
          </a:ln>
        </p:spPr>
        <p:txBody>
          <a:bodyPr>
            <a:spAutoFit/>
          </a:bodyPr>
          <a:lstStyle/>
          <a:p>
            <a:r>
              <a:rPr lang="es-ES" sz="1800" b="1">
                <a:solidFill>
                  <a:srgbClr val="000066"/>
                </a:solidFill>
                <a:latin typeface="Arial" pitchFamily="34" charset="0"/>
              </a:rPr>
              <a:t>Reacciones adversas:</a:t>
            </a:r>
          </a:p>
          <a:p>
            <a:r>
              <a:rPr lang="es-ES" sz="1800">
                <a:solidFill>
                  <a:srgbClr val="000066"/>
                </a:solidFill>
                <a:latin typeface="Arial" pitchFamily="34" charset="0"/>
              </a:rPr>
              <a:t>Fiebre, escalofríos, cefalea, náuseas, fatiga y reacciones alérgicas. </a:t>
            </a:r>
            <a:endParaRPr lang="en-GB" sz="1800">
              <a:solidFill>
                <a:srgbClr val="000066"/>
              </a:solidFill>
              <a:latin typeface="Arial" pitchFamily="34" charset="0"/>
            </a:endParaRPr>
          </a:p>
        </p:txBody>
      </p:sp>
      <p:sp>
        <p:nvSpPr>
          <p:cNvPr id="13" name="Line 3"/>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14" name="Text Box 19"/>
          <p:cNvSpPr txBox="1">
            <a:spLocks noChangeArrowheads="1"/>
          </p:cNvSpPr>
          <p:nvPr/>
        </p:nvSpPr>
        <p:spPr bwMode="auto">
          <a:xfrm>
            <a:off x="382588" y="304800"/>
            <a:ext cx="8304212" cy="457200"/>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a:solidFill>
                  <a:srgbClr val="008000"/>
                </a:solidFill>
                <a:latin typeface="Arial" charset="0"/>
                <a:sym typeface="Symbol" pitchFamily="18" charset="2"/>
              </a:rPr>
              <a:t>Lípidos</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como</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antídoto</a:t>
            </a:r>
            <a:endParaRPr lang="en-GB" b="1" i="1" dirty="0">
              <a:solidFill>
                <a:srgbClr val="008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4934" t="13411" r="16984" b="3906"/>
          <a:stretch/>
        </p:blipFill>
        <p:spPr bwMode="auto">
          <a:xfrm>
            <a:off x="683568" y="1268760"/>
            <a:ext cx="8055818" cy="55004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247" name="Text Box 77"/>
          <p:cNvSpPr txBox="1">
            <a:spLocks noChangeArrowheads="1"/>
          </p:cNvSpPr>
          <p:nvPr/>
        </p:nvSpPr>
        <p:spPr bwMode="auto">
          <a:xfrm>
            <a:off x="466849" y="836712"/>
            <a:ext cx="5041255" cy="435825"/>
          </a:xfrm>
          <a:prstGeom prst="rect">
            <a:avLst/>
          </a:prstGeom>
          <a:noFill/>
          <a:ln w="9525">
            <a:noFill/>
            <a:miter lim="800000"/>
            <a:headEnd/>
            <a:tailEnd/>
          </a:ln>
        </p:spPr>
        <p:txBody>
          <a:bodyPr wrap="square">
            <a:spAutoFit/>
          </a:bodyPr>
          <a:lstStyle/>
          <a:p>
            <a:pPr algn="l" eaLnBrk="1" hangingPunct="1">
              <a:lnSpc>
                <a:spcPct val="140000"/>
              </a:lnSpc>
              <a:buFont typeface="Wingdings" pitchFamily="2" charset="2"/>
              <a:buNone/>
            </a:pPr>
            <a:r>
              <a:rPr lang="es-ES" sz="1800" b="1" dirty="0">
                <a:solidFill>
                  <a:srgbClr val="000066"/>
                </a:solidFill>
                <a:latin typeface="Arial" pitchFamily="34" charset="0"/>
                <a:sym typeface="Symbol" pitchFamily="18" charset="2"/>
              </a:rPr>
              <a:t>http://www.lipidrescue.org/</a:t>
            </a:r>
          </a:p>
        </p:txBody>
      </p:sp>
      <p:sp>
        <p:nvSpPr>
          <p:cNvPr id="10" name="Line 3"/>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11" name="Text Box 19"/>
          <p:cNvSpPr txBox="1">
            <a:spLocks noChangeArrowheads="1"/>
          </p:cNvSpPr>
          <p:nvPr/>
        </p:nvSpPr>
        <p:spPr bwMode="auto">
          <a:xfrm>
            <a:off x="382588" y="304800"/>
            <a:ext cx="8304212" cy="463846"/>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a:solidFill>
                  <a:srgbClr val="008000"/>
                </a:solidFill>
                <a:latin typeface="Arial" charset="0"/>
                <a:sym typeface="Symbol" pitchFamily="18" charset="2"/>
              </a:rPr>
              <a:t>Lípidos</a:t>
            </a:r>
            <a:r>
              <a:rPr lang="en-GB" b="1" i="1" dirty="0">
                <a:solidFill>
                  <a:srgbClr val="008000"/>
                </a:solidFill>
                <a:latin typeface="Arial" charset="0"/>
                <a:sym typeface="Symbol" pitchFamily="18" charset="2"/>
              </a:rPr>
              <a:t> </a:t>
            </a:r>
            <a:r>
              <a:rPr lang="en-GB" b="1" i="1" dirty="0" err="1">
                <a:solidFill>
                  <a:srgbClr val="008000"/>
                </a:solidFill>
                <a:latin typeface="Arial" charset="0"/>
                <a:sym typeface="Symbol" pitchFamily="18" charset="2"/>
              </a:rPr>
              <a:t>como</a:t>
            </a:r>
            <a:r>
              <a:rPr lang="en-GB" b="1" i="1" dirty="0">
                <a:solidFill>
                  <a:srgbClr val="008000"/>
                </a:solidFill>
                <a:latin typeface="Arial" charset="0"/>
                <a:sym typeface="Symbol" pitchFamily="18" charset="2"/>
              </a:rPr>
              <a:t> </a:t>
            </a:r>
            <a:r>
              <a:rPr lang="en-GB" b="1" i="1" dirty="0" err="1" smtClean="0">
                <a:solidFill>
                  <a:srgbClr val="008000"/>
                </a:solidFill>
                <a:latin typeface="Arial" charset="0"/>
                <a:sym typeface="Symbol" pitchFamily="18" charset="2"/>
              </a:rPr>
              <a:t>antídoto</a:t>
            </a:r>
            <a:r>
              <a:rPr lang="en-GB" b="1" i="1" dirty="0" smtClean="0">
                <a:solidFill>
                  <a:srgbClr val="008000"/>
                </a:solidFill>
                <a:latin typeface="Arial" charset="0"/>
                <a:sym typeface="Symbol" pitchFamily="18" charset="2"/>
              </a:rPr>
              <a:t>: </a:t>
            </a:r>
            <a:r>
              <a:rPr lang="en-GB" b="1" i="1" dirty="0" err="1" smtClean="0">
                <a:solidFill>
                  <a:srgbClr val="008000"/>
                </a:solidFill>
                <a:latin typeface="Arial" charset="0"/>
                <a:sym typeface="Symbol" pitchFamily="18" charset="2"/>
              </a:rPr>
              <a:t>evidencia</a:t>
            </a:r>
            <a:r>
              <a:rPr lang="en-GB" b="1" i="1" dirty="0" smtClean="0">
                <a:solidFill>
                  <a:srgbClr val="008000"/>
                </a:solidFill>
                <a:latin typeface="Arial" charset="0"/>
                <a:sym typeface="Symbol" pitchFamily="18" charset="2"/>
              </a:rPr>
              <a:t> </a:t>
            </a:r>
            <a:r>
              <a:rPr lang="en-GB" b="1" i="1" dirty="0" err="1" smtClean="0">
                <a:solidFill>
                  <a:srgbClr val="008000"/>
                </a:solidFill>
                <a:latin typeface="Arial" charset="0"/>
                <a:sym typeface="Symbol" pitchFamily="18" charset="2"/>
              </a:rPr>
              <a:t>cientifica</a:t>
            </a:r>
            <a:endParaRPr lang="en-GB" b="1" i="1" dirty="0">
              <a:solidFill>
                <a:srgbClr val="008000"/>
              </a:solidFill>
              <a:latin typeface="Arial" charset="0"/>
            </a:endParaRPr>
          </a:p>
        </p:txBody>
      </p:sp>
      <p:sp>
        <p:nvSpPr>
          <p:cNvPr id="12" name="Rectangle 7"/>
          <p:cNvSpPr>
            <a:spLocks noChangeArrowheads="1"/>
          </p:cNvSpPr>
          <p:nvPr/>
        </p:nvSpPr>
        <p:spPr bwMode="auto">
          <a:xfrm>
            <a:off x="1075308" y="2556966"/>
            <a:ext cx="7272338" cy="923330"/>
          </a:xfrm>
          <a:prstGeom prst="rect">
            <a:avLst/>
          </a:prstGeom>
          <a:solidFill>
            <a:schemeClr val="bg1"/>
          </a:solidFill>
          <a:ln w="50800">
            <a:noFill/>
            <a:miter lim="800000"/>
            <a:headEnd/>
            <a:tailEnd/>
          </a:ln>
        </p:spPr>
        <p:txBody>
          <a:bodyPr>
            <a:spAutoFit/>
          </a:bodyPr>
          <a:lstStyle/>
          <a:p>
            <a:pPr marL="285750" indent="-285750" algn="l">
              <a:lnSpc>
                <a:spcPct val="150000"/>
              </a:lnSpc>
              <a:buFontTx/>
              <a:buChar char="-"/>
            </a:pPr>
            <a:r>
              <a:rPr lang="es-ES" sz="1800" b="1" dirty="0" smtClean="0">
                <a:solidFill>
                  <a:schemeClr val="accent2">
                    <a:lumMod val="75000"/>
                  </a:schemeClr>
                </a:solidFill>
                <a:latin typeface="Arial" pitchFamily="34" charset="0"/>
              </a:rPr>
              <a:t>Casos </a:t>
            </a:r>
            <a:r>
              <a:rPr lang="es-ES" sz="1800" b="1" dirty="0">
                <a:solidFill>
                  <a:schemeClr val="accent2">
                    <a:lumMod val="75000"/>
                  </a:schemeClr>
                </a:solidFill>
                <a:latin typeface="Arial" pitchFamily="34" charset="0"/>
              </a:rPr>
              <a:t>notificados hasta diciembre </a:t>
            </a:r>
            <a:r>
              <a:rPr lang="es-ES" sz="1800" b="1" dirty="0" smtClean="0">
                <a:solidFill>
                  <a:schemeClr val="accent2">
                    <a:lumMod val="75000"/>
                  </a:schemeClr>
                </a:solidFill>
                <a:latin typeface="Arial" pitchFamily="34" charset="0"/>
              </a:rPr>
              <a:t>2011 = 34 casos</a:t>
            </a:r>
          </a:p>
          <a:p>
            <a:pPr marL="285750" indent="-285750" algn="l">
              <a:lnSpc>
                <a:spcPct val="150000"/>
              </a:lnSpc>
              <a:buFontTx/>
              <a:buChar char="-"/>
            </a:pPr>
            <a:r>
              <a:rPr lang="es-ES" sz="1800" b="1" dirty="0" smtClean="0">
                <a:solidFill>
                  <a:schemeClr val="accent2">
                    <a:lumMod val="75000"/>
                  </a:schemeClr>
                </a:solidFill>
                <a:latin typeface="Arial" pitchFamily="34" charset="0"/>
              </a:rPr>
              <a:t>Casos notificados hasta  octubre 2017 =  135 casos </a:t>
            </a:r>
            <a:endParaRPr lang="es-ES" sz="1800" b="1" dirty="0">
              <a:solidFill>
                <a:schemeClr val="accent2">
                  <a:lumMod val="75000"/>
                </a:schemeClr>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6940" t="16145" r="47584" b="9115"/>
          <a:stretch/>
        </p:blipFill>
        <p:spPr bwMode="auto">
          <a:xfrm>
            <a:off x="-2282" y="-171401"/>
            <a:ext cx="4392488" cy="72450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24260" name="Picture 4" descr="http://lipidrescue.squarespace.com/picture/lipidrescue1%20kit.jpg?pictureId=62483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02980" y="188640"/>
            <a:ext cx="3419475" cy="4559300"/>
          </a:xfrm>
          <a:prstGeom prst="rect">
            <a:avLst/>
          </a:prstGeom>
          <a:noFill/>
          <a:extLst>
            <a:ext uri="{909E8E84-426E-40DD-AFC4-6F175D3DCCD1}">
              <a14:hiddenFill xmlns="" xmlns:a14="http://schemas.microsoft.com/office/drawing/2010/main">
                <a:solidFill>
                  <a:srgbClr val="FFFFFF"/>
                </a:solidFill>
              </a14:hiddenFill>
            </a:ext>
          </a:extLst>
        </p:spPr>
      </p:pic>
      <p:pic>
        <p:nvPicPr>
          <p:cNvPr id="224262" name="Picture 6" descr="http://lipidrescue.squarespace.com/picture/lipidrescue4%20kit.jpg?pictureId=62483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H="1">
            <a:off x="5510464" y="4941168"/>
            <a:ext cx="2404506" cy="180338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321137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1490" name="Picture 2" descr="Resultado de imagen de antidotes in emergency department"/>
          <p:cNvPicPr>
            <a:picLocks noGrp="1" noChangeAspect="1" noChangeArrowheads="1"/>
          </p:cNvPicPr>
          <p:nvPr>
            <p:ph sz="half" idx="2"/>
          </p:nvPr>
        </p:nvPicPr>
        <p:blipFill rotWithShape="1">
          <a:blip r:embed="rId2" cstate="print">
            <a:extLst>
              <a:ext uri="{28A0092B-C50C-407E-A947-70E740481C1C}">
                <a14:useLocalDpi xmlns="" xmlns:a14="http://schemas.microsoft.com/office/drawing/2010/main" val="0"/>
              </a:ext>
            </a:extLst>
          </a:blip>
          <a:srcRect t="5049"/>
          <a:stretch/>
        </p:blipFill>
        <p:spPr bwMode="auto">
          <a:xfrm>
            <a:off x="2425238" y="404664"/>
            <a:ext cx="4307002" cy="612068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6751891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15"/>
          <p:cNvSpPr txBox="1">
            <a:spLocks noChangeArrowheads="1"/>
          </p:cNvSpPr>
          <p:nvPr/>
        </p:nvSpPr>
        <p:spPr bwMode="auto">
          <a:xfrm>
            <a:off x="262186" y="2708920"/>
            <a:ext cx="8424614" cy="2554545"/>
          </a:xfrm>
          <a:prstGeom prst="rect">
            <a:avLst/>
          </a:prstGeom>
          <a:noFill/>
          <a:ln w="9525">
            <a:noFill/>
            <a:miter lim="800000"/>
            <a:headEnd/>
            <a:tailEnd/>
          </a:ln>
        </p:spPr>
        <p:txBody>
          <a:bodyPr wrap="square">
            <a:spAutoFit/>
          </a:bodyPr>
          <a:lstStyle/>
          <a:p>
            <a:pPr algn="just"/>
            <a:endParaRPr lang="es-ES" sz="2000" dirty="0">
              <a:solidFill>
                <a:srgbClr val="000066"/>
              </a:solidFill>
              <a:latin typeface="Arial" panose="020B0604020202020204" pitchFamily="34" charset="0"/>
              <a:cs typeface="Arial" panose="020B0604020202020204" pitchFamily="34" charset="0"/>
            </a:endParaRPr>
          </a:p>
          <a:p>
            <a:pPr algn="just"/>
            <a:r>
              <a:rPr lang="es-ES" sz="2000" b="1" dirty="0" err="1" smtClean="0">
                <a:solidFill>
                  <a:srgbClr val="000066"/>
                </a:solidFill>
                <a:latin typeface="Arial" panose="020B0604020202020204" pitchFamily="34" charset="0"/>
                <a:cs typeface="Arial" panose="020B0604020202020204" pitchFamily="34" charset="0"/>
              </a:rPr>
              <a:t>Posologia</a:t>
            </a:r>
            <a:r>
              <a:rPr lang="es-ES" sz="2000" b="1" dirty="0" smtClean="0">
                <a:solidFill>
                  <a:srgbClr val="000066"/>
                </a:solidFill>
                <a:latin typeface="Arial" panose="020B0604020202020204" pitchFamily="34" charset="0"/>
                <a:cs typeface="Arial" panose="020B0604020202020204" pitchFamily="34" charset="0"/>
              </a:rPr>
              <a:t>: </a:t>
            </a:r>
          </a:p>
          <a:p>
            <a:pPr algn="just"/>
            <a:endParaRPr lang="es-ES" sz="2000" b="1" dirty="0">
              <a:solidFill>
                <a:srgbClr val="000066"/>
              </a:solidFill>
              <a:latin typeface="Arial" panose="020B0604020202020204" pitchFamily="34" charset="0"/>
              <a:cs typeface="Arial" panose="020B0604020202020204" pitchFamily="34" charset="0"/>
            </a:endParaRPr>
          </a:p>
          <a:p>
            <a:pPr algn="just"/>
            <a:r>
              <a:rPr lang="es-ES" sz="2000" dirty="0" smtClean="0">
                <a:solidFill>
                  <a:srgbClr val="000066"/>
                </a:solidFill>
                <a:latin typeface="Arial" panose="020B0604020202020204" pitchFamily="34" charset="0"/>
                <a:cs typeface="Arial" panose="020B0604020202020204" pitchFamily="34" charset="0"/>
              </a:rPr>
              <a:t>Dosis inicial de 12 mg, seguido de 2 mg/2h hasta control de síntomas. Dosis máxima 32 mg</a:t>
            </a:r>
          </a:p>
          <a:p>
            <a:pPr algn="just"/>
            <a:endParaRPr lang="es-ES" sz="2000" b="1" dirty="0">
              <a:solidFill>
                <a:srgbClr val="000066"/>
              </a:solidFill>
              <a:latin typeface="Arial" panose="020B0604020202020204" pitchFamily="34" charset="0"/>
              <a:cs typeface="Arial" panose="020B0604020202020204" pitchFamily="34" charset="0"/>
            </a:endParaRPr>
          </a:p>
          <a:p>
            <a:pPr algn="just"/>
            <a:r>
              <a:rPr lang="es-ES" sz="2000" b="1" dirty="0" smtClean="0">
                <a:solidFill>
                  <a:srgbClr val="000066"/>
                </a:solidFill>
                <a:latin typeface="Arial" panose="020B0604020202020204" pitchFamily="34" charset="0"/>
                <a:cs typeface="Arial" panose="020B0604020202020204" pitchFamily="34" charset="0"/>
              </a:rPr>
              <a:t>Mecanismo de acción: </a:t>
            </a:r>
            <a:r>
              <a:rPr lang="es-ES" sz="2000" dirty="0">
                <a:solidFill>
                  <a:srgbClr val="000066"/>
                </a:solidFill>
                <a:latin typeface="Arial" panose="020B0604020202020204" pitchFamily="34" charset="0"/>
                <a:cs typeface="Arial" panose="020B0604020202020204" pitchFamily="34" charset="0"/>
              </a:rPr>
              <a:t>La </a:t>
            </a:r>
            <a:r>
              <a:rPr lang="es-ES" sz="2000" dirty="0" err="1">
                <a:solidFill>
                  <a:srgbClr val="000066"/>
                </a:solidFill>
                <a:latin typeface="Arial" panose="020B0604020202020204" pitchFamily="34" charset="0"/>
                <a:cs typeface="Arial" panose="020B0604020202020204" pitchFamily="34" charset="0"/>
              </a:rPr>
              <a:t>ciproheptadina</a:t>
            </a:r>
            <a:r>
              <a:rPr lang="es-ES" sz="2000" dirty="0">
                <a:solidFill>
                  <a:srgbClr val="000066"/>
                </a:solidFill>
                <a:latin typeface="Arial" panose="020B0604020202020204" pitchFamily="34" charset="0"/>
                <a:cs typeface="Arial" panose="020B0604020202020204" pitchFamily="34" charset="0"/>
              </a:rPr>
              <a:t> antagoniza competitivamente los efectos de la histamina sobre los receptores H1 </a:t>
            </a:r>
            <a:endParaRPr lang="es-ES" sz="2000" b="1" dirty="0" smtClean="0">
              <a:solidFill>
                <a:srgbClr val="000066"/>
              </a:solidFill>
              <a:latin typeface="Arial" panose="020B0604020202020204" pitchFamily="34" charset="0"/>
              <a:cs typeface="Arial" panose="020B0604020202020204" pitchFamily="34" charset="0"/>
            </a:endParaRPr>
          </a:p>
        </p:txBody>
      </p:sp>
      <p:sp>
        <p:nvSpPr>
          <p:cNvPr id="3" name="Text Box 4"/>
          <p:cNvSpPr txBox="1">
            <a:spLocks noChangeArrowheads="1"/>
          </p:cNvSpPr>
          <p:nvPr/>
        </p:nvSpPr>
        <p:spPr bwMode="auto">
          <a:xfrm>
            <a:off x="-396230" y="1437068"/>
            <a:ext cx="5544294" cy="861774"/>
          </a:xfrm>
          <a:prstGeom prst="rect">
            <a:avLst/>
          </a:prstGeom>
          <a:noFill/>
          <a:ln w="9525">
            <a:noFill/>
            <a:miter lim="800000"/>
            <a:headEnd/>
            <a:tailEnd/>
          </a:ln>
        </p:spPr>
        <p:txBody>
          <a:bodyPr wrap="square">
            <a:spAutoFit/>
          </a:bodyPr>
          <a:lstStyle/>
          <a:p>
            <a:pPr marL="342900" indent="-342900">
              <a:spcBef>
                <a:spcPct val="50000"/>
              </a:spcBef>
              <a:buFont typeface="Wingdings 2"/>
              <a:buChar char="P"/>
            </a:pPr>
            <a:r>
              <a:rPr lang="es-ES" sz="2000" dirty="0" smtClean="0">
                <a:solidFill>
                  <a:srgbClr val="000066"/>
                </a:solidFill>
                <a:latin typeface="Arial" charset="0"/>
                <a:cs typeface="Arial" charset="0"/>
              </a:rPr>
              <a:t>Tóxico</a:t>
            </a:r>
            <a:r>
              <a:rPr lang="es-ES" sz="2000" dirty="0">
                <a:solidFill>
                  <a:srgbClr val="000066"/>
                </a:solidFill>
                <a:latin typeface="Arial" charset="0"/>
                <a:cs typeface="Arial" charset="0"/>
              </a:rPr>
              <a:t>: </a:t>
            </a:r>
            <a:r>
              <a:rPr lang="es-ES" sz="2000" dirty="0" err="1" smtClean="0">
                <a:solidFill>
                  <a:srgbClr val="000066"/>
                </a:solidFill>
                <a:latin typeface="Arial" charset="0"/>
                <a:cs typeface="Arial" charset="0"/>
              </a:rPr>
              <a:t>Cocaina</a:t>
            </a:r>
            <a:r>
              <a:rPr lang="es-ES" sz="2000" dirty="0" smtClean="0">
                <a:solidFill>
                  <a:srgbClr val="000066"/>
                </a:solidFill>
                <a:latin typeface="Arial" charset="0"/>
                <a:cs typeface="Arial" charset="0"/>
              </a:rPr>
              <a:t>, anfetaminas</a:t>
            </a:r>
          </a:p>
          <a:p>
            <a:pPr algn="l">
              <a:spcBef>
                <a:spcPct val="50000"/>
              </a:spcBef>
            </a:pPr>
            <a:r>
              <a:rPr lang="es-ES" sz="2000" dirty="0" smtClean="0">
                <a:solidFill>
                  <a:srgbClr val="000066"/>
                </a:solidFill>
                <a:latin typeface="Arial" charset="0"/>
                <a:cs typeface="Arial" charset="0"/>
              </a:rPr>
              <a:t>	                ISRS; IMAO; </a:t>
            </a:r>
            <a:r>
              <a:rPr lang="es-ES" sz="2000" dirty="0" err="1" smtClean="0">
                <a:solidFill>
                  <a:srgbClr val="000066"/>
                </a:solidFill>
                <a:latin typeface="Arial" charset="0"/>
                <a:cs typeface="Arial" charset="0"/>
              </a:rPr>
              <a:t>triptanes</a:t>
            </a:r>
            <a:endParaRPr lang="es-ES" sz="2000" dirty="0">
              <a:solidFill>
                <a:srgbClr val="000066"/>
              </a:solidFill>
              <a:latin typeface="Arial" charset="0"/>
              <a:cs typeface="Arial" charset="0"/>
            </a:endParaRPr>
          </a:p>
        </p:txBody>
      </p:sp>
      <p:sp>
        <p:nvSpPr>
          <p:cNvPr id="4" name="Text Box 19"/>
          <p:cNvSpPr txBox="1">
            <a:spLocks noChangeArrowheads="1"/>
          </p:cNvSpPr>
          <p:nvPr/>
        </p:nvSpPr>
        <p:spPr bwMode="auto">
          <a:xfrm>
            <a:off x="382588" y="304800"/>
            <a:ext cx="8304212" cy="463846"/>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smtClean="0">
                <a:solidFill>
                  <a:srgbClr val="008000"/>
                </a:solidFill>
                <a:latin typeface="Arial" charset="0"/>
                <a:sym typeface="Symbol" pitchFamily="18" charset="2"/>
              </a:rPr>
              <a:t>Ciproheptadina</a:t>
            </a:r>
            <a:endParaRPr lang="en-GB" b="1" i="1" dirty="0">
              <a:solidFill>
                <a:srgbClr val="008000"/>
              </a:solidFill>
              <a:latin typeface="Arial" charset="0"/>
            </a:endParaRPr>
          </a:p>
        </p:txBody>
      </p:sp>
      <p:sp>
        <p:nvSpPr>
          <p:cNvPr id="5" name="Line 3"/>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Tree>
    <p:extLst>
      <p:ext uri="{BB962C8B-B14F-4D97-AF65-F5344CB8AC3E}">
        <p14:creationId xmlns="" xmlns:p14="http://schemas.microsoft.com/office/powerpoint/2010/main" val="2409059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192337" y="329226"/>
            <a:ext cx="4759326" cy="3568254"/>
          </a:xfrm>
          <a:prstGeom prst="rect">
            <a:avLst/>
          </a:prstGeom>
        </p:spPr>
      </p:pic>
      <p:sp>
        <p:nvSpPr>
          <p:cNvPr id="3" name="Rectangle 8"/>
          <p:cNvSpPr>
            <a:spLocks noChangeArrowheads="1"/>
          </p:cNvSpPr>
          <p:nvPr/>
        </p:nvSpPr>
        <p:spPr bwMode="auto">
          <a:xfrm>
            <a:off x="388189" y="3645024"/>
            <a:ext cx="8382000" cy="1800225"/>
          </a:xfrm>
          <a:prstGeom prst="rect">
            <a:avLst/>
          </a:prstGeom>
          <a:noFill/>
          <a:ln w="9525">
            <a:noFill/>
            <a:miter lim="800000"/>
            <a:headEnd/>
            <a:tailEnd/>
          </a:ln>
        </p:spPr>
        <p:txBody>
          <a:bodyPr/>
          <a:lstStyle/>
          <a:p>
            <a:pPr marL="341313" indent="-341313" defTabSz="449263" eaLnBrk="1" hangingPunct="1">
              <a:lnSpc>
                <a:spcPct val="120000"/>
              </a:lnSpc>
              <a:spcBef>
                <a:spcPts val="800"/>
              </a:spcBef>
              <a:buClr>
                <a:srgbClr val="000000"/>
              </a:buClr>
              <a:buSzPct val="100000"/>
              <a:buFont typeface="Times New Roman" charset="0"/>
              <a:buNone/>
            </a:pPr>
            <a:r>
              <a:rPr lang="es-ES_tradnl" sz="3000" dirty="0">
                <a:solidFill>
                  <a:srgbClr val="000066"/>
                </a:solidFill>
                <a:latin typeface="Arial" charset="0"/>
              </a:rPr>
              <a:t>   </a:t>
            </a:r>
          </a:p>
          <a:p>
            <a:pPr marL="341313" indent="-341313" defTabSz="449263" eaLnBrk="1" hangingPunct="1">
              <a:lnSpc>
                <a:spcPct val="120000"/>
              </a:lnSpc>
              <a:spcBef>
                <a:spcPts val="800"/>
              </a:spcBef>
              <a:buClr>
                <a:srgbClr val="000000"/>
              </a:buClr>
              <a:buSzPct val="100000"/>
              <a:buFont typeface="Times New Roman" charset="0"/>
              <a:buNone/>
            </a:pPr>
            <a:r>
              <a:rPr lang="es-ES_tradnl" sz="3000" b="1" dirty="0" smtClean="0">
                <a:solidFill>
                  <a:srgbClr val="000066"/>
                </a:solidFill>
                <a:latin typeface="Arial" charset="0"/>
              </a:rPr>
              <a:t>JARABE IPECACUANA</a:t>
            </a:r>
            <a:r>
              <a:rPr lang="es-ES_tradnl" sz="3000" dirty="0" smtClean="0">
                <a:solidFill>
                  <a:srgbClr val="000066"/>
                </a:solidFill>
                <a:latin typeface="Arial" charset="0"/>
              </a:rPr>
              <a:t>: por falta de eficacia</a:t>
            </a:r>
          </a:p>
          <a:p>
            <a:pPr marL="341313" indent="-341313" defTabSz="449263" eaLnBrk="1" hangingPunct="1">
              <a:lnSpc>
                <a:spcPct val="120000"/>
              </a:lnSpc>
              <a:spcBef>
                <a:spcPts val="800"/>
              </a:spcBef>
              <a:buClr>
                <a:srgbClr val="000000"/>
              </a:buClr>
              <a:buSzPct val="100000"/>
              <a:buFont typeface="Times New Roman" charset="0"/>
              <a:buNone/>
            </a:pPr>
            <a:r>
              <a:rPr lang="es-ES_tradnl" sz="3000" b="1" dirty="0" smtClean="0">
                <a:solidFill>
                  <a:srgbClr val="000066"/>
                </a:solidFill>
                <a:latin typeface="Arial" charset="0"/>
              </a:rPr>
              <a:t>SULFATO SODICO: </a:t>
            </a:r>
            <a:r>
              <a:rPr lang="es-ES_tradnl" sz="3000" dirty="0" smtClean="0">
                <a:solidFill>
                  <a:srgbClr val="000066"/>
                </a:solidFill>
                <a:latin typeface="Arial" charset="0"/>
              </a:rPr>
              <a:t>obsoleto</a:t>
            </a:r>
          </a:p>
          <a:p>
            <a:pPr marL="342900" indent="-342900" defTabSz="449263" eaLnBrk="1" hangingPunct="1">
              <a:lnSpc>
                <a:spcPct val="120000"/>
              </a:lnSpc>
              <a:spcBef>
                <a:spcPts val="800"/>
              </a:spcBef>
              <a:buClr>
                <a:srgbClr val="000000"/>
              </a:buClr>
              <a:buSzPct val="100000"/>
              <a:buFontTx/>
              <a:buChar char="-"/>
            </a:pPr>
            <a:endParaRPr lang="es-ES" sz="3000" dirty="0">
              <a:solidFill>
                <a:srgbClr val="000066"/>
              </a:solidFill>
              <a:latin typeface="Arial" charset="0"/>
            </a:endParaRPr>
          </a:p>
        </p:txBody>
      </p:sp>
    </p:spTree>
    <p:extLst>
      <p:ext uri="{BB962C8B-B14F-4D97-AF65-F5344CB8AC3E}">
        <p14:creationId xmlns="" xmlns:p14="http://schemas.microsoft.com/office/powerpoint/2010/main" val="4147605856"/>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835696" y="1052736"/>
            <a:ext cx="5079365" cy="1904762"/>
          </a:xfrm>
          <a:prstGeom prst="rect">
            <a:avLst/>
          </a:prstGeom>
        </p:spPr>
      </p:pic>
      <p:sp>
        <p:nvSpPr>
          <p:cNvPr id="3" name="Rectangle 8"/>
          <p:cNvSpPr>
            <a:spLocks noChangeArrowheads="1"/>
          </p:cNvSpPr>
          <p:nvPr/>
        </p:nvSpPr>
        <p:spPr bwMode="auto">
          <a:xfrm>
            <a:off x="388189" y="3645024"/>
            <a:ext cx="8382000" cy="1800225"/>
          </a:xfrm>
          <a:prstGeom prst="rect">
            <a:avLst/>
          </a:prstGeom>
          <a:noFill/>
          <a:ln w="9525">
            <a:noFill/>
            <a:miter lim="800000"/>
            <a:headEnd/>
            <a:tailEnd/>
          </a:ln>
        </p:spPr>
        <p:txBody>
          <a:bodyPr/>
          <a:lstStyle/>
          <a:p>
            <a:pPr marL="341313" indent="-341313" defTabSz="449263" eaLnBrk="1" hangingPunct="1">
              <a:lnSpc>
                <a:spcPct val="120000"/>
              </a:lnSpc>
              <a:spcBef>
                <a:spcPts val="800"/>
              </a:spcBef>
              <a:buClr>
                <a:srgbClr val="000000"/>
              </a:buClr>
              <a:buSzPct val="100000"/>
              <a:buFont typeface="Times New Roman" charset="0"/>
              <a:buNone/>
            </a:pPr>
            <a:r>
              <a:rPr lang="es-ES_tradnl" sz="3000" dirty="0">
                <a:solidFill>
                  <a:srgbClr val="000066"/>
                </a:solidFill>
                <a:latin typeface="Arial" charset="0"/>
              </a:rPr>
              <a:t>   </a:t>
            </a:r>
          </a:p>
          <a:p>
            <a:pPr marL="341313" indent="-341313" defTabSz="449263" eaLnBrk="1" hangingPunct="1">
              <a:lnSpc>
                <a:spcPct val="120000"/>
              </a:lnSpc>
              <a:spcBef>
                <a:spcPts val="800"/>
              </a:spcBef>
              <a:buClr>
                <a:srgbClr val="000000"/>
              </a:buClr>
              <a:buSzPct val="100000"/>
              <a:buFont typeface="Times New Roman" charset="0"/>
              <a:buNone/>
            </a:pPr>
            <a:r>
              <a:rPr lang="es-ES_tradnl" sz="3000" b="1" dirty="0" smtClean="0">
                <a:solidFill>
                  <a:srgbClr val="000066"/>
                </a:solidFill>
                <a:latin typeface="Arial" charset="0"/>
              </a:rPr>
              <a:t>FENTOLAMINA</a:t>
            </a:r>
            <a:r>
              <a:rPr lang="es-ES_tradnl" sz="3000" dirty="0" smtClean="0">
                <a:solidFill>
                  <a:srgbClr val="000066"/>
                </a:solidFill>
                <a:latin typeface="Arial" charset="0"/>
              </a:rPr>
              <a:t> (extranjeros): falta de suministro</a:t>
            </a:r>
          </a:p>
          <a:p>
            <a:pPr marL="342900" indent="-342900" defTabSz="449263" eaLnBrk="1" hangingPunct="1">
              <a:lnSpc>
                <a:spcPct val="120000"/>
              </a:lnSpc>
              <a:spcBef>
                <a:spcPts val="800"/>
              </a:spcBef>
              <a:buClr>
                <a:srgbClr val="000000"/>
              </a:buClr>
              <a:buSzPct val="100000"/>
              <a:buFontTx/>
              <a:buChar char="-"/>
            </a:pPr>
            <a:endParaRPr lang="es-ES" sz="3000" dirty="0">
              <a:solidFill>
                <a:srgbClr val="000066"/>
              </a:solidFill>
              <a:latin typeface="Arial" charset="0"/>
            </a:endParaRPr>
          </a:p>
        </p:txBody>
      </p:sp>
    </p:spTree>
    <p:extLst>
      <p:ext uri="{BB962C8B-B14F-4D97-AF65-F5344CB8AC3E}">
        <p14:creationId xmlns="" xmlns:p14="http://schemas.microsoft.com/office/powerpoint/2010/main" val="220066267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1333500" y="2420888"/>
            <a:ext cx="6477000" cy="904415"/>
          </a:xfrm>
          <a:prstGeom prst="rect">
            <a:avLst/>
          </a:prstGeom>
          <a:noFill/>
          <a:ln w="50800">
            <a:noFill/>
            <a:miter lim="800000"/>
            <a:headEnd/>
            <a:tailEnd/>
          </a:ln>
          <a:effectLst/>
        </p:spPr>
        <p:txBody>
          <a:bodyPr>
            <a:spAutoFit/>
          </a:bodyPr>
          <a:lstStyle/>
          <a:p>
            <a:pPr>
              <a:lnSpc>
                <a:spcPct val="150000"/>
              </a:lnSpc>
              <a:defRPr/>
            </a:pPr>
            <a:r>
              <a:rPr lang="ca-ES" sz="4000" b="1" i="1" dirty="0" err="1" smtClean="0">
                <a:solidFill>
                  <a:srgbClr val="000066"/>
                </a:solidFill>
                <a:effectLst>
                  <a:outerShdw blurRad="38100" dist="38100" dir="2700000" algn="tl">
                    <a:srgbClr val="C0C0C0"/>
                  </a:outerShdw>
                </a:effectLst>
                <a:latin typeface="Arial" charset="0"/>
                <a:cs typeface="Times New Roman" charset="0"/>
              </a:rPr>
              <a:t>Adquisición</a:t>
            </a:r>
            <a:endParaRPr lang="es-ES" sz="4000" i="1" dirty="0">
              <a:solidFill>
                <a:srgbClr val="000066"/>
              </a:solidFill>
              <a:cs typeface="+mn-cs"/>
            </a:endParaRPr>
          </a:p>
        </p:txBody>
      </p:sp>
      <p:pic>
        <p:nvPicPr>
          <p:cNvPr id="6" name="5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1520" y="4228036"/>
            <a:ext cx="2232248" cy="2369316"/>
          </a:xfrm>
          <a:prstGeom prst="rect">
            <a:avLst/>
          </a:prstGeom>
        </p:spPr>
      </p:pic>
    </p:spTree>
    <p:extLst>
      <p:ext uri="{BB962C8B-B14F-4D97-AF65-F5344CB8AC3E}">
        <p14:creationId xmlns="" xmlns:p14="http://schemas.microsoft.com/office/powerpoint/2010/main" val="40017920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 xmlns:a14="http://schemas.microsoft.com/office/drawing/2010/main" val="0"/>
              </a:ext>
            </a:extLst>
          </a:blip>
          <a:srcRect l="29747" t="8382" r="28095" b="24159"/>
          <a:stretch/>
        </p:blipFill>
        <p:spPr>
          <a:xfrm>
            <a:off x="3501646" y="435630"/>
            <a:ext cx="2140708" cy="3425417"/>
          </a:xfrm>
          <a:prstGeom prst="rect">
            <a:avLst/>
          </a:prstGeom>
        </p:spPr>
      </p:pic>
      <p:sp>
        <p:nvSpPr>
          <p:cNvPr id="3" name="Rectangle 8"/>
          <p:cNvSpPr>
            <a:spLocks noChangeArrowheads="1"/>
          </p:cNvSpPr>
          <p:nvPr/>
        </p:nvSpPr>
        <p:spPr bwMode="auto">
          <a:xfrm>
            <a:off x="388189" y="3645024"/>
            <a:ext cx="8382000" cy="1800225"/>
          </a:xfrm>
          <a:prstGeom prst="rect">
            <a:avLst/>
          </a:prstGeom>
          <a:noFill/>
          <a:ln w="9525">
            <a:noFill/>
            <a:miter lim="800000"/>
            <a:headEnd/>
            <a:tailEnd/>
          </a:ln>
        </p:spPr>
        <p:txBody>
          <a:bodyPr/>
          <a:lstStyle/>
          <a:p>
            <a:pPr marL="341313" indent="-341313" defTabSz="449263" eaLnBrk="1" hangingPunct="1">
              <a:lnSpc>
                <a:spcPct val="120000"/>
              </a:lnSpc>
              <a:spcBef>
                <a:spcPts val="800"/>
              </a:spcBef>
              <a:buClr>
                <a:srgbClr val="000000"/>
              </a:buClr>
              <a:buSzPct val="100000"/>
              <a:buFont typeface="Times New Roman" charset="0"/>
              <a:buNone/>
            </a:pPr>
            <a:r>
              <a:rPr lang="es-ES_tradnl" sz="3000" dirty="0">
                <a:solidFill>
                  <a:srgbClr val="000066"/>
                </a:solidFill>
                <a:latin typeface="Arial" charset="0"/>
              </a:rPr>
              <a:t>   </a:t>
            </a:r>
          </a:p>
          <a:p>
            <a:pPr marL="341313" indent="-341313" defTabSz="449263" eaLnBrk="1" hangingPunct="1">
              <a:lnSpc>
                <a:spcPct val="120000"/>
              </a:lnSpc>
              <a:spcBef>
                <a:spcPts val="800"/>
              </a:spcBef>
              <a:buClr>
                <a:srgbClr val="000000"/>
              </a:buClr>
              <a:buSzPct val="100000"/>
              <a:buFont typeface="Times New Roman" charset="0"/>
              <a:buNone/>
            </a:pPr>
            <a:r>
              <a:rPr lang="es-ES_tradnl" sz="3000" b="1" dirty="0" smtClean="0">
                <a:solidFill>
                  <a:srgbClr val="000066"/>
                </a:solidFill>
                <a:latin typeface="Arial" charset="0"/>
              </a:rPr>
              <a:t>FITOMENADIONA</a:t>
            </a:r>
            <a:r>
              <a:rPr lang="es-ES_tradnl" sz="3000" dirty="0" smtClean="0">
                <a:solidFill>
                  <a:srgbClr val="000066"/>
                </a:solidFill>
                <a:latin typeface="Arial" charset="0"/>
              </a:rPr>
              <a:t>: intoxicación nuevos anticoagulantes orales</a:t>
            </a:r>
          </a:p>
          <a:p>
            <a:pPr marL="342900" indent="-342900" defTabSz="449263" eaLnBrk="1" hangingPunct="1">
              <a:lnSpc>
                <a:spcPct val="120000"/>
              </a:lnSpc>
              <a:spcBef>
                <a:spcPts val="800"/>
              </a:spcBef>
              <a:buClr>
                <a:srgbClr val="000000"/>
              </a:buClr>
              <a:buSzPct val="100000"/>
              <a:buFontTx/>
              <a:buChar char="-"/>
            </a:pPr>
            <a:endParaRPr lang="es-ES" sz="3000" dirty="0">
              <a:solidFill>
                <a:srgbClr val="000066"/>
              </a:solidFill>
              <a:latin typeface="Arial" charset="0"/>
            </a:endParaRPr>
          </a:p>
        </p:txBody>
      </p:sp>
    </p:spTree>
    <p:extLst>
      <p:ext uri="{BB962C8B-B14F-4D97-AF65-F5344CB8AC3E}">
        <p14:creationId xmlns="" xmlns:p14="http://schemas.microsoft.com/office/powerpoint/2010/main" val="220066267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388189" y="3645024"/>
            <a:ext cx="8382000" cy="1800225"/>
          </a:xfrm>
          <a:prstGeom prst="rect">
            <a:avLst/>
          </a:prstGeom>
          <a:noFill/>
          <a:ln w="9525">
            <a:noFill/>
            <a:miter lim="800000"/>
            <a:headEnd/>
            <a:tailEnd/>
          </a:ln>
        </p:spPr>
        <p:txBody>
          <a:bodyPr/>
          <a:lstStyle/>
          <a:p>
            <a:pPr marL="341313" indent="-341313" defTabSz="449263" eaLnBrk="1" hangingPunct="1">
              <a:lnSpc>
                <a:spcPct val="120000"/>
              </a:lnSpc>
              <a:spcBef>
                <a:spcPts val="800"/>
              </a:spcBef>
              <a:buClr>
                <a:srgbClr val="000000"/>
              </a:buClr>
              <a:buSzPct val="100000"/>
              <a:buFont typeface="Times New Roman" charset="0"/>
              <a:buNone/>
            </a:pPr>
            <a:r>
              <a:rPr lang="es-ES_tradnl" sz="3000" dirty="0">
                <a:solidFill>
                  <a:srgbClr val="000066"/>
                </a:solidFill>
                <a:latin typeface="Arial" charset="0"/>
              </a:rPr>
              <a:t>   </a:t>
            </a:r>
          </a:p>
          <a:p>
            <a:pPr marL="341313" indent="-341313" defTabSz="449263" eaLnBrk="1" hangingPunct="1">
              <a:lnSpc>
                <a:spcPct val="120000"/>
              </a:lnSpc>
              <a:spcBef>
                <a:spcPts val="800"/>
              </a:spcBef>
              <a:buClr>
                <a:srgbClr val="000000"/>
              </a:buClr>
              <a:buSzPct val="100000"/>
              <a:buFont typeface="Times New Roman" charset="0"/>
              <a:buNone/>
            </a:pPr>
            <a:r>
              <a:rPr lang="es-ES_tradnl" sz="3000" b="1" dirty="0" smtClean="0">
                <a:solidFill>
                  <a:srgbClr val="000066"/>
                </a:solidFill>
                <a:latin typeface="Arial" charset="0"/>
              </a:rPr>
              <a:t>IDARUCIZUMAB:</a:t>
            </a:r>
            <a:r>
              <a:rPr lang="es-ES_tradnl" sz="3000" dirty="0" smtClean="0">
                <a:solidFill>
                  <a:srgbClr val="000066"/>
                </a:solidFill>
                <a:latin typeface="Arial" charset="0"/>
              </a:rPr>
              <a:t> intoxicación inhibidores directos trombina (</a:t>
            </a:r>
            <a:r>
              <a:rPr lang="es-ES_tradnl" sz="3000" dirty="0" err="1" smtClean="0">
                <a:solidFill>
                  <a:srgbClr val="000066"/>
                </a:solidFill>
                <a:latin typeface="Arial" charset="0"/>
              </a:rPr>
              <a:t>dabigatrán</a:t>
            </a:r>
            <a:r>
              <a:rPr lang="es-ES_tradnl" sz="3000" dirty="0" smtClean="0">
                <a:solidFill>
                  <a:srgbClr val="000066"/>
                </a:solidFill>
                <a:latin typeface="Arial" charset="0"/>
              </a:rPr>
              <a:t>)</a:t>
            </a:r>
          </a:p>
          <a:p>
            <a:pPr marL="342900" indent="-342900" defTabSz="449263" eaLnBrk="1" hangingPunct="1">
              <a:lnSpc>
                <a:spcPct val="120000"/>
              </a:lnSpc>
              <a:spcBef>
                <a:spcPts val="800"/>
              </a:spcBef>
              <a:buClr>
                <a:srgbClr val="000000"/>
              </a:buClr>
              <a:buSzPct val="100000"/>
              <a:buFontTx/>
              <a:buChar char="-"/>
            </a:pPr>
            <a:endParaRPr lang="es-ES" sz="3000" dirty="0">
              <a:solidFill>
                <a:srgbClr val="000066"/>
              </a:solidFill>
              <a:latin typeface="Arial" charset="0"/>
            </a:endParaRPr>
          </a:p>
        </p:txBody>
      </p:sp>
      <p:pic>
        <p:nvPicPr>
          <p:cNvPr id="226306" name="Picture 2" descr="Resultado de imagen de nueva incorporaci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45990" y="908720"/>
            <a:ext cx="4286250" cy="28575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58740867"/>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60040" y="1386636"/>
            <a:ext cx="8892480" cy="5355312"/>
          </a:xfrm>
          <a:prstGeom prst="rect">
            <a:avLst/>
          </a:prstGeom>
        </p:spPr>
        <p:txBody>
          <a:bodyPr wrap="square">
            <a:spAutoFit/>
          </a:bodyPr>
          <a:lstStyle/>
          <a:p>
            <a:pPr algn="l">
              <a:buFont typeface="Wingdings" pitchFamily="2" charset="2"/>
              <a:buChar char="Ø"/>
            </a:pPr>
            <a:r>
              <a:rPr lang="en-US" sz="2000" b="1" dirty="0" smtClean="0">
                <a:solidFill>
                  <a:srgbClr val="002060"/>
                </a:solidFill>
                <a:latin typeface="Arial" pitchFamily="34" charset="0"/>
                <a:cs typeface="Arial" pitchFamily="34" charset="0"/>
              </a:rPr>
              <a:t> Para </a:t>
            </a:r>
            <a:r>
              <a:rPr lang="en-US" sz="2000" b="1" dirty="0" err="1" smtClean="0">
                <a:solidFill>
                  <a:srgbClr val="002060"/>
                </a:solidFill>
                <a:latin typeface="Arial" pitchFamily="34" charset="0"/>
                <a:cs typeface="Arial" pitchFamily="34" charset="0"/>
              </a:rPr>
              <a:t>ciertas</a:t>
            </a:r>
            <a:r>
              <a:rPr lang="en-US" sz="2000" b="1" dirty="0" smtClean="0">
                <a:solidFill>
                  <a:srgbClr val="002060"/>
                </a:solidFill>
                <a:latin typeface="Arial" pitchFamily="34" charset="0"/>
                <a:cs typeface="Arial" pitchFamily="34" charset="0"/>
              </a:rPr>
              <a:t> </a:t>
            </a:r>
            <a:r>
              <a:rPr lang="en-US" sz="2000" b="1" dirty="0" err="1" smtClean="0">
                <a:solidFill>
                  <a:srgbClr val="002060"/>
                </a:solidFill>
                <a:latin typeface="Arial" pitchFamily="34" charset="0"/>
                <a:cs typeface="Arial" pitchFamily="34" charset="0"/>
              </a:rPr>
              <a:t>intoxicaciones</a:t>
            </a:r>
            <a:r>
              <a:rPr lang="en-US" sz="2000" b="1" dirty="0" smtClean="0">
                <a:solidFill>
                  <a:srgbClr val="002060"/>
                </a:solidFill>
                <a:latin typeface="Arial" pitchFamily="34" charset="0"/>
                <a:cs typeface="Arial" pitchFamily="34" charset="0"/>
              </a:rPr>
              <a:t> </a:t>
            </a:r>
            <a:r>
              <a:rPr lang="en-US" sz="2000" b="1" dirty="0" err="1" smtClean="0">
                <a:solidFill>
                  <a:srgbClr val="002060"/>
                </a:solidFill>
                <a:latin typeface="Arial" pitchFamily="34" charset="0"/>
                <a:cs typeface="Arial" pitchFamily="34" charset="0"/>
              </a:rPr>
              <a:t>existe</a:t>
            </a:r>
            <a:r>
              <a:rPr lang="en-US" sz="2000" b="1" dirty="0" smtClean="0">
                <a:solidFill>
                  <a:srgbClr val="002060"/>
                </a:solidFill>
                <a:latin typeface="Arial" pitchFamily="34" charset="0"/>
                <a:cs typeface="Arial" pitchFamily="34" charset="0"/>
              </a:rPr>
              <a:t> </a:t>
            </a:r>
            <a:r>
              <a:rPr lang="en-US" sz="2000" b="1" dirty="0" err="1" smtClean="0">
                <a:solidFill>
                  <a:srgbClr val="002060"/>
                </a:solidFill>
                <a:latin typeface="Arial" pitchFamily="34" charset="0"/>
                <a:cs typeface="Arial" pitchFamily="34" charset="0"/>
              </a:rPr>
              <a:t>más</a:t>
            </a:r>
            <a:r>
              <a:rPr lang="en-US" sz="2000" b="1" dirty="0" smtClean="0">
                <a:solidFill>
                  <a:srgbClr val="002060"/>
                </a:solidFill>
                <a:latin typeface="Arial" pitchFamily="34" charset="0"/>
                <a:cs typeface="Arial" pitchFamily="34" charset="0"/>
              </a:rPr>
              <a:t> de un </a:t>
            </a:r>
            <a:r>
              <a:rPr lang="en-US" sz="2000" b="1" dirty="0" err="1" smtClean="0">
                <a:solidFill>
                  <a:srgbClr val="002060"/>
                </a:solidFill>
                <a:latin typeface="Arial" pitchFamily="34" charset="0"/>
                <a:cs typeface="Arial" pitchFamily="34" charset="0"/>
              </a:rPr>
              <a:t>antídoto</a:t>
            </a:r>
            <a:r>
              <a:rPr lang="en-US" sz="2000" b="1" dirty="0" smtClean="0">
                <a:solidFill>
                  <a:srgbClr val="002060"/>
                </a:solidFill>
                <a:latin typeface="Arial" pitchFamily="34" charset="0"/>
                <a:cs typeface="Arial" pitchFamily="34" charset="0"/>
              </a:rPr>
              <a:t> </a:t>
            </a:r>
            <a:r>
              <a:rPr lang="en-US" sz="2000" b="1" dirty="0" err="1" smtClean="0">
                <a:solidFill>
                  <a:srgbClr val="002060"/>
                </a:solidFill>
                <a:latin typeface="Arial" pitchFamily="34" charset="0"/>
                <a:cs typeface="Arial" pitchFamily="34" charset="0"/>
              </a:rPr>
              <a:t>disponible</a:t>
            </a:r>
            <a:endParaRPr lang="en-US" sz="2000" b="1" dirty="0" smtClean="0">
              <a:solidFill>
                <a:srgbClr val="002060"/>
              </a:solidFill>
              <a:latin typeface="Arial" pitchFamily="34" charset="0"/>
              <a:cs typeface="Arial" pitchFamily="34" charset="0"/>
            </a:endParaRPr>
          </a:p>
          <a:p>
            <a:pPr algn="l"/>
            <a:endParaRPr lang="en-US" sz="2000" dirty="0" smtClean="0">
              <a:solidFill>
                <a:srgbClr val="002060"/>
              </a:solidFill>
              <a:latin typeface="Arial" pitchFamily="34" charset="0"/>
              <a:cs typeface="Arial" pitchFamily="34" charset="0"/>
            </a:endParaRPr>
          </a:p>
          <a:p>
            <a:pPr algn="l"/>
            <a:r>
              <a:rPr lang="en-US" sz="2000" dirty="0" smtClean="0">
                <a:solidFill>
                  <a:srgbClr val="002060"/>
                </a:solidFill>
                <a:latin typeface="Arial" pitchFamily="34" charset="0"/>
                <a:cs typeface="Arial" pitchFamily="34" charset="0"/>
              </a:rPr>
              <a:t>	a</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intoxicación</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metanol</a:t>
            </a:r>
            <a:r>
              <a:rPr lang="en-US" sz="1800" dirty="0" smtClean="0">
                <a:solidFill>
                  <a:srgbClr val="002060"/>
                </a:solidFill>
                <a:latin typeface="Arial" pitchFamily="34" charset="0"/>
                <a:cs typeface="Arial" pitchFamily="34" charset="0"/>
              </a:rPr>
              <a:t>/</a:t>
            </a:r>
            <a:r>
              <a:rPr lang="en-US" sz="1800" dirty="0" err="1" smtClean="0">
                <a:solidFill>
                  <a:srgbClr val="002060"/>
                </a:solidFill>
                <a:latin typeface="Arial" pitchFamily="34" charset="0"/>
                <a:cs typeface="Arial" pitchFamily="34" charset="0"/>
              </a:rPr>
              <a:t>etilenglicol</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etanol</a:t>
            </a:r>
            <a:r>
              <a:rPr lang="en-US" sz="1800" dirty="0" smtClean="0">
                <a:solidFill>
                  <a:srgbClr val="002060"/>
                </a:solidFill>
                <a:latin typeface="Arial" pitchFamily="34" charset="0"/>
                <a:cs typeface="Arial" pitchFamily="34" charset="0"/>
              </a:rPr>
              <a:t> y </a:t>
            </a:r>
            <a:r>
              <a:rPr lang="en-US" sz="1800" dirty="0" err="1" smtClean="0">
                <a:solidFill>
                  <a:srgbClr val="002060"/>
                </a:solidFill>
                <a:latin typeface="Arial" pitchFamily="34" charset="0"/>
                <a:cs typeface="Arial" pitchFamily="34" charset="0"/>
              </a:rPr>
              <a:t>fomepizol</a:t>
            </a:r>
            <a:r>
              <a:rPr lang="en-US" sz="1800" dirty="0" smtClean="0">
                <a:solidFill>
                  <a:srgbClr val="002060"/>
                </a:solidFill>
                <a:latin typeface="Arial" pitchFamily="34" charset="0"/>
                <a:cs typeface="Arial" pitchFamily="34" charset="0"/>
              </a:rPr>
              <a:t> </a:t>
            </a:r>
          </a:p>
          <a:p>
            <a:pPr algn="l"/>
            <a:endParaRPr lang="en-US" sz="1800" dirty="0" smtClean="0">
              <a:solidFill>
                <a:srgbClr val="002060"/>
              </a:solidFill>
              <a:latin typeface="Arial" pitchFamily="34" charset="0"/>
              <a:cs typeface="Arial" pitchFamily="34" charset="0"/>
            </a:endParaRPr>
          </a:p>
          <a:p>
            <a:pPr algn="l"/>
            <a:r>
              <a:rPr lang="en-US" sz="1800" dirty="0" smtClean="0">
                <a:solidFill>
                  <a:srgbClr val="002060"/>
                </a:solidFill>
                <a:latin typeface="Arial" pitchFamily="34" charset="0"/>
                <a:cs typeface="Arial" pitchFamily="34" charset="0"/>
              </a:rPr>
              <a:t>	b) </a:t>
            </a:r>
            <a:r>
              <a:rPr lang="en-US" sz="1800" dirty="0" err="1" smtClean="0">
                <a:solidFill>
                  <a:srgbClr val="002060"/>
                </a:solidFill>
                <a:latin typeface="Arial" pitchFamily="34" charset="0"/>
                <a:cs typeface="Arial" pitchFamily="34" charset="0"/>
              </a:rPr>
              <a:t>intoxicación</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cinauro</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tiosulfato</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nitrito</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sódico</a:t>
            </a:r>
            <a:r>
              <a:rPr lang="en-US" sz="1800" dirty="0" smtClean="0">
                <a:solidFill>
                  <a:srgbClr val="002060"/>
                </a:solidFill>
                <a:latin typeface="Arial" pitchFamily="34" charset="0"/>
                <a:cs typeface="Arial" pitchFamily="34" charset="0"/>
              </a:rPr>
              <a:t> e </a:t>
            </a:r>
            <a:r>
              <a:rPr lang="en-US" sz="1800" dirty="0" err="1" smtClean="0">
                <a:solidFill>
                  <a:srgbClr val="002060"/>
                </a:solidFill>
                <a:latin typeface="Arial" pitchFamily="34" charset="0"/>
                <a:cs typeface="Arial" pitchFamily="34" charset="0"/>
              </a:rPr>
              <a:t>hidroxicobalamina</a:t>
            </a:r>
            <a:endParaRPr lang="en-US" sz="1800" dirty="0" smtClean="0">
              <a:solidFill>
                <a:srgbClr val="002060"/>
              </a:solidFill>
              <a:latin typeface="Arial" pitchFamily="34" charset="0"/>
              <a:cs typeface="Arial" pitchFamily="34" charset="0"/>
            </a:endParaRPr>
          </a:p>
          <a:p>
            <a:pPr algn="l"/>
            <a:endParaRPr lang="en-US" sz="2000" dirty="0" smtClean="0">
              <a:solidFill>
                <a:srgbClr val="002060"/>
              </a:solidFill>
              <a:latin typeface="Arial" pitchFamily="34" charset="0"/>
              <a:cs typeface="Arial" pitchFamily="34" charset="0"/>
            </a:endParaRPr>
          </a:p>
          <a:p>
            <a:pPr algn="l"/>
            <a:r>
              <a:rPr lang="en-US" sz="2000" dirty="0" smtClean="0">
                <a:solidFill>
                  <a:srgbClr val="002060"/>
                </a:solidFill>
                <a:latin typeface="Arial" pitchFamily="34" charset="0"/>
                <a:cs typeface="Arial" pitchFamily="34" charset="0"/>
              </a:rPr>
              <a:t>	c) </a:t>
            </a:r>
            <a:r>
              <a:rPr lang="en-US" sz="1800" dirty="0" err="1" smtClean="0">
                <a:solidFill>
                  <a:srgbClr val="002060"/>
                </a:solidFill>
                <a:latin typeface="Arial" pitchFamily="34" charset="0"/>
                <a:cs typeface="Arial" pitchFamily="34" charset="0"/>
              </a:rPr>
              <a:t>intoxicación</a:t>
            </a:r>
            <a:r>
              <a:rPr lang="en-US" sz="1800" dirty="0" smtClean="0">
                <a:solidFill>
                  <a:srgbClr val="002060"/>
                </a:solidFill>
                <a:latin typeface="Arial" pitchFamily="34" charset="0"/>
                <a:cs typeface="Arial" pitchFamily="34" charset="0"/>
              </a:rPr>
              <a:t> ACOs </a:t>
            </a:r>
            <a:r>
              <a:rPr lang="en-US" sz="1800" dirty="0" err="1" smtClean="0">
                <a:solidFill>
                  <a:srgbClr val="002060"/>
                </a:solidFill>
                <a:latin typeface="Arial" pitchFamily="34" charset="0"/>
                <a:cs typeface="Arial" pitchFamily="34" charset="0"/>
              </a:rPr>
              <a:t>vitamina</a:t>
            </a:r>
            <a:r>
              <a:rPr lang="en-US" sz="1800" dirty="0" smtClean="0">
                <a:solidFill>
                  <a:srgbClr val="002060"/>
                </a:solidFill>
                <a:latin typeface="Arial" pitchFamily="34" charset="0"/>
                <a:cs typeface="Arial" pitchFamily="34" charset="0"/>
              </a:rPr>
              <a:t>-K </a:t>
            </a:r>
            <a:r>
              <a:rPr lang="en-US" sz="1800" dirty="0" err="1" smtClean="0">
                <a:solidFill>
                  <a:srgbClr val="002060"/>
                </a:solidFill>
                <a:latin typeface="Arial" pitchFamily="34" charset="0"/>
                <a:cs typeface="Arial" pitchFamily="34" charset="0"/>
              </a:rPr>
              <a:t>dependientes</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complejo</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prothombina</a:t>
            </a:r>
            <a:endParaRPr lang="en-US" sz="1800" dirty="0" smtClean="0">
              <a:solidFill>
                <a:srgbClr val="002060"/>
              </a:solidFill>
              <a:latin typeface="Arial" pitchFamily="34" charset="0"/>
              <a:cs typeface="Arial" pitchFamily="34" charset="0"/>
            </a:endParaRPr>
          </a:p>
          <a:p>
            <a:pPr algn="l">
              <a:buFontTx/>
              <a:buChar char="-"/>
            </a:pPr>
            <a:endParaRPr lang="en-US" sz="2000" dirty="0" smtClean="0">
              <a:solidFill>
                <a:srgbClr val="002060"/>
              </a:solidFill>
              <a:latin typeface="Arial" pitchFamily="34" charset="0"/>
              <a:cs typeface="Arial" pitchFamily="34" charset="0"/>
            </a:endParaRPr>
          </a:p>
          <a:p>
            <a:pPr algn="l">
              <a:buFont typeface="Wingdings" pitchFamily="2" charset="2"/>
              <a:buChar char="Ø"/>
            </a:pPr>
            <a:r>
              <a:rPr lang="en-US" sz="2000" b="1" dirty="0" smtClean="0">
                <a:solidFill>
                  <a:srgbClr val="002060"/>
                </a:solidFill>
                <a:latin typeface="Arial" pitchFamily="34" charset="0"/>
                <a:cs typeface="Arial" pitchFamily="34" charset="0"/>
              </a:rPr>
              <a:t> El panel define un </a:t>
            </a:r>
            <a:r>
              <a:rPr lang="en-US" sz="2000" b="1" dirty="0" err="1" smtClean="0">
                <a:solidFill>
                  <a:srgbClr val="002060"/>
                </a:solidFill>
                <a:latin typeface="Arial" pitchFamily="34" charset="0"/>
                <a:cs typeface="Arial" pitchFamily="34" charset="0"/>
              </a:rPr>
              <a:t>agente</a:t>
            </a:r>
            <a:r>
              <a:rPr lang="en-US" sz="2000" b="1" dirty="0" smtClean="0">
                <a:solidFill>
                  <a:srgbClr val="002060"/>
                </a:solidFill>
                <a:latin typeface="Arial" pitchFamily="34" charset="0"/>
                <a:cs typeface="Arial" pitchFamily="34" charset="0"/>
              </a:rPr>
              <a:t> “ de </a:t>
            </a:r>
            <a:r>
              <a:rPr lang="en-US" sz="2000" b="1" dirty="0" err="1" smtClean="0">
                <a:solidFill>
                  <a:srgbClr val="002060"/>
                </a:solidFill>
                <a:latin typeface="Arial" pitchFamily="34" charset="0"/>
                <a:cs typeface="Arial" pitchFamily="34" charset="0"/>
              </a:rPr>
              <a:t>elección</a:t>
            </a:r>
            <a:r>
              <a:rPr lang="en-US" sz="2000" b="1" dirty="0" smtClean="0">
                <a:solidFill>
                  <a:srgbClr val="002060"/>
                </a:solidFill>
                <a:latin typeface="Arial" pitchFamily="34" charset="0"/>
                <a:cs typeface="Arial" pitchFamily="34" charset="0"/>
              </a:rPr>
              <a:t>” </a:t>
            </a:r>
            <a:r>
              <a:rPr lang="en-US" sz="2000" b="1" dirty="0" err="1" smtClean="0">
                <a:solidFill>
                  <a:srgbClr val="002060"/>
                </a:solidFill>
                <a:latin typeface="Arial" pitchFamily="34" charset="0"/>
                <a:cs typeface="Arial" pitchFamily="34" charset="0"/>
              </a:rPr>
              <a:t>aunque</a:t>
            </a:r>
            <a:r>
              <a:rPr lang="en-US" sz="2000" b="1" dirty="0" smtClean="0">
                <a:solidFill>
                  <a:srgbClr val="002060"/>
                </a:solidFill>
                <a:latin typeface="Arial" pitchFamily="34" charset="0"/>
                <a:cs typeface="Arial" pitchFamily="34" charset="0"/>
              </a:rPr>
              <a:t> “</a:t>
            </a:r>
            <a:r>
              <a:rPr lang="en-US" sz="2000" b="1" dirty="0" err="1" smtClean="0">
                <a:solidFill>
                  <a:srgbClr val="002060"/>
                </a:solidFill>
                <a:latin typeface="Arial" pitchFamily="34" charset="0"/>
                <a:cs typeface="Arial" pitchFamily="34" charset="0"/>
              </a:rPr>
              <a:t>cualquiera</a:t>
            </a:r>
            <a:r>
              <a:rPr lang="en-US" sz="2000" b="1" dirty="0" smtClean="0">
                <a:solidFill>
                  <a:srgbClr val="002060"/>
                </a:solidFill>
                <a:latin typeface="Arial" pitchFamily="34" charset="0"/>
                <a:cs typeface="Arial" pitchFamily="34" charset="0"/>
              </a:rPr>
              <a:t> </a:t>
            </a:r>
            <a:r>
              <a:rPr lang="en-US" sz="2000" b="1" dirty="0" err="1" smtClean="0">
                <a:solidFill>
                  <a:srgbClr val="002060"/>
                </a:solidFill>
                <a:latin typeface="Arial" pitchFamily="34" charset="0"/>
                <a:cs typeface="Arial" pitchFamily="34" charset="0"/>
              </a:rPr>
              <a:t>seria</a:t>
            </a:r>
            <a:r>
              <a:rPr lang="en-US" sz="2000" b="1" dirty="0" smtClean="0">
                <a:solidFill>
                  <a:srgbClr val="002060"/>
                </a:solidFill>
                <a:latin typeface="Arial" pitchFamily="34" charset="0"/>
                <a:cs typeface="Arial" pitchFamily="34" charset="0"/>
              </a:rPr>
              <a:t> </a:t>
            </a:r>
            <a:r>
              <a:rPr lang="en-US" sz="2000" b="1" dirty="0" err="1" smtClean="0">
                <a:solidFill>
                  <a:srgbClr val="002060"/>
                </a:solidFill>
                <a:latin typeface="Arial" pitchFamily="34" charset="0"/>
                <a:cs typeface="Arial" pitchFamily="34" charset="0"/>
              </a:rPr>
              <a:t>aceptable</a:t>
            </a:r>
            <a:r>
              <a:rPr lang="en-US" sz="2000" b="1" dirty="0" smtClean="0">
                <a:solidFill>
                  <a:srgbClr val="002060"/>
                </a:solidFill>
                <a:latin typeface="Arial" pitchFamily="34" charset="0"/>
                <a:cs typeface="Arial" pitchFamily="34" charset="0"/>
              </a:rPr>
              <a:t>” </a:t>
            </a:r>
            <a:endParaRPr lang="en-US" sz="2000" dirty="0" smtClean="0">
              <a:solidFill>
                <a:srgbClr val="002060"/>
              </a:solidFill>
              <a:latin typeface="Arial" pitchFamily="34" charset="0"/>
              <a:cs typeface="Arial" pitchFamily="34" charset="0"/>
            </a:endParaRPr>
          </a:p>
          <a:p>
            <a:pPr algn="l"/>
            <a:r>
              <a:rPr lang="en-US" sz="2000" dirty="0" smtClean="0">
                <a:solidFill>
                  <a:srgbClr val="002060"/>
                </a:solidFill>
                <a:latin typeface="Arial" pitchFamily="34" charset="0"/>
                <a:cs typeface="Arial" pitchFamily="34" charset="0"/>
              </a:rPr>
              <a:t>	a</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Fomepizol</a:t>
            </a:r>
            <a:r>
              <a:rPr lang="en-US" sz="1800" dirty="0" smtClean="0">
                <a:solidFill>
                  <a:srgbClr val="002060"/>
                </a:solidFill>
                <a:latin typeface="Arial" pitchFamily="34" charset="0"/>
                <a:cs typeface="Arial" pitchFamily="34" charset="0"/>
              </a:rPr>
              <a:t> </a:t>
            </a:r>
            <a:r>
              <a:rPr lang="en-US" sz="1800" dirty="0" smtClean="0">
                <a:solidFill>
                  <a:srgbClr val="002060"/>
                </a:solidFill>
                <a:latin typeface="Arial" pitchFamily="34" charset="0"/>
                <a:cs typeface="Arial" pitchFamily="34" charset="0"/>
              </a:rPr>
              <a:t>&gt; </a:t>
            </a:r>
            <a:r>
              <a:rPr lang="en-US" sz="1800" dirty="0" err="1" smtClean="0">
                <a:solidFill>
                  <a:srgbClr val="002060"/>
                </a:solidFill>
                <a:latin typeface="Arial" pitchFamily="34" charset="0"/>
                <a:cs typeface="Arial" pitchFamily="34" charset="0"/>
              </a:rPr>
              <a:t>etanol</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simplicidad</a:t>
            </a:r>
            <a:r>
              <a:rPr lang="en-US" sz="1800" dirty="0" smtClean="0">
                <a:solidFill>
                  <a:srgbClr val="002060"/>
                </a:solidFill>
                <a:latin typeface="Arial" pitchFamily="34" charset="0"/>
                <a:cs typeface="Arial" pitchFamily="34" charset="0"/>
              </a:rPr>
              <a:t> de </a:t>
            </a:r>
            <a:r>
              <a:rPr lang="en-US" sz="1800" dirty="0" err="1" smtClean="0">
                <a:solidFill>
                  <a:srgbClr val="002060"/>
                </a:solidFill>
                <a:latin typeface="Arial" pitchFamily="34" charset="0"/>
                <a:cs typeface="Arial" pitchFamily="34" charset="0"/>
              </a:rPr>
              <a:t>uso</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potencial</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para</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evitar</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hemodiálisis</a:t>
            </a:r>
            <a:r>
              <a:rPr lang="en-US" sz="1800" dirty="0" smtClean="0">
                <a:solidFill>
                  <a:srgbClr val="002060"/>
                </a:solidFill>
                <a:latin typeface="Arial" pitchFamily="34" charset="0"/>
                <a:cs typeface="Arial" pitchFamily="34" charset="0"/>
              </a:rPr>
              <a:t> y mayor </a:t>
            </a:r>
            <a:r>
              <a:rPr lang="en-US" sz="1800" dirty="0" err="1" smtClean="0">
                <a:solidFill>
                  <a:srgbClr val="002060"/>
                </a:solidFill>
                <a:latin typeface="Arial" pitchFamily="34" charset="0"/>
                <a:cs typeface="Arial" pitchFamily="34" charset="0"/>
              </a:rPr>
              <a:t>seguridad</a:t>
            </a:r>
            <a:r>
              <a:rPr lang="en-US" sz="1800" dirty="0" smtClean="0">
                <a:solidFill>
                  <a:srgbClr val="002060"/>
                </a:solidFill>
                <a:latin typeface="Arial" pitchFamily="34" charset="0"/>
                <a:cs typeface="Arial" pitchFamily="34" charset="0"/>
              </a:rPr>
              <a:t> en </a:t>
            </a:r>
            <a:r>
              <a:rPr lang="en-US" sz="1800" dirty="0" err="1" smtClean="0">
                <a:solidFill>
                  <a:srgbClr val="002060"/>
                </a:solidFill>
                <a:latin typeface="Arial" pitchFamily="34" charset="0"/>
                <a:cs typeface="Arial" pitchFamily="34" charset="0"/>
              </a:rPr>
              <a:t>paciente</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pediátrico</a:t>
            </a:r>
            <a:endParaRPr lang="en-US" sz="1800" dirty="0" smtClean="0">
              <a:solidFill>
                <a:srgbClr val="002060"/>
              </a:solidFill>
              <a:latin typeface="Arial" pitchFamily="34" charset="0"/>
              <a:cs typeface="Arial" pitchFamily="34" charset="0"/>
            </a:endParaRPr>
          </a:p>
          <a:p>
            <a:pPr algn="l"/>
            <a:endParaRPr lang="en-US" sz="1800" dirty="0" smtClean="0">
              <a:solidFill>
                <a:srgbClr val="002060"/>
              </a:solidFill>
              <a:latin typeface="Arial" pitchFamily="34" charset="0"/>
              <a:cs typeface="Arial" pitchFamily="34" charset="0"/>
            </a:endParaRPr>
          </a:p>
          <a:p>
            <a:pPr algn="l"/>
            <a:r>
              <a:rPr lang="en-US" sz="1800" dirty="0" smtClean="0">
                <a:solidFill>
                  <a:srgbClr val="002060"/>
                </a:solidFill>
                <a:latin typeface="Arial" pitchFamily="34" charset="0"/>
                <a:cs typeface="Arial" pitchFamily="34" charset="0"/>
              </a:rPr>
              <a:t>	b) </a:t>
            </a:r>
            <a:r>
              <a:rPr lang="en-US" sz="1800" dirty="0" err="1" smtClean="0">
                <a:solidFill>
                  <a:srgbClr val="002060"/>
                </a:solidFill>
                <a:latin typeface="Arial" pitchFamily="34" charset="0"/>
                <a:cs typeface="Arial" pitchFamily="34" charset="0"/>
              </a:rPr>
              <a:t>Hidroxocobalamina</a:t>
            </a:r>
            <a:r>
              <a:rPr lang="en-US" sz="1800" dirty="0" smtClean="0">
                <a:solidFill>
                  <a:srgbClr val="002060"/>
                </a:solidFill>
                <a:latin typeface="Arial" pitchFamily="34" charset="0"/>
                <a:cs typeface="Arial" pitchFamily="34" charset="0"/>
              </a:rPr>
              <a:t> &gt; </a:t>
            </a:r>
            <a:r>
              <a:rPr lang="en-US" sz="1800" dirty="0" err="1" smtClean="0">
                <a:solidFill>
                  <a:srgbClr val="002060"/>
                </a:solidFill>
                <a:latin typeface="Arial" pitchFamily="34" charset="0"/>
                <a:cs typeface="Arial" pitchFamily="34" charset="0"/>
              </a:rPr>
              <a:t>nitrito</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sodico</a:t>
            </a:r>
            <a:r>
              <a:rPr lang="en-US" sz="1800" dirty="0" smtClean="0">
                <a:solidFill>
                  <a:srgbClr val="002060"/>
                </a:solidFill>
                <a:latin typeface="Arial" pitchFamily="34" charset="0"/>
                <a:cs typeface="Arial" pitchFamily="34" charset="0"/>
              </a:rPr>
              <a:t> o </a:t>
            </a:r>
            <a:r>
              <a:rPr lang="en-US" sz="1800" dirty="0" err="1" smtClean="0">
                <a:solidFill>
                  <a:srgbClr val="002060"/>
                </a:solidFill>
                <a:latin typeface="Arial" pitchFamily="34" charset="0"/>
                <a:cs typeface="Arial" pitchFamily="34" charset="0"/>
              </a:rPr>
              <a:t>tiosulfato</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disponibilidad</a:t>
            </a:r>
            <a:r>
              <a:rPr lang="en-US" sz="1800" dirty="0" smtClean="0">
                <a:solidFill>
                  <a:srgbClr val="002060"/>
                </a:solidFill>
                <a:latin typeface="Arial" pitchFamily="34" charset="0"/>
                <a:cs typeface="Arial" pitchFamily="34" charset="0"/>
              </a:rPr>
              <a:t> y </a:t>
            </a:r>
            <a:r>
              <a:rPr lang="en-US" sz="1800" dirty="0" err="1" smtClean="0">
                <a:solidFill>
                  <a:srgbClr val="002060"/>
                </a:solidFill>
                <a:latin typeface="Arial" pitchFamily="34" charset="0"/>
                <a:cs typeface="Arial" pitchFamily="34" charset="0"/>
              </a:rPr>
              <a:t>facilidad</a:t>
            </a:r>
            <a:r>
              <a:rPr lang="en-US" sz="1800" dirty="0" smtClean="0">
                <a:solidFill>
                  <a:srgbClr val="002060"/>
                </a:solidFill>
                <a:latin typeface="Arial" pitchFamily="34" charset="0"/>
                <a:cs typeface="Arial" pitchFamily="34" charset="0"/>
              </a:rPr>
              <a:t> 	de </a:t>
            </a:r>
            <a:r>
              <a:rPr lang="en-US" sz="1800" dirty="0" err="1" smtClean="0">
                <a:solidFill>
                  <a:srgbClr val="002060"/>
                </a:solidFill>
                <a:latin typeface="Arial" pitchFamily="34" charset="0"/>
                <a:cs typeface="Arial" pitchFamily="34" charset="0"/>
              </a:rPr>
              <a:t>uso</a:t>
            </a:r>
            <a:endParaRPr lang="en-US" sz="1800" dirty="0" smtClean="0">
              <a:solidFill>
                <a:srgbClr val="002060"/>
              </a:solidFill>
              <a:latin typeface="Arial" pitchFamily="34" charset="0"/>
              <a:cs typeface="Arial" pitchFamily="34" charset="0"/>
            </a:endParaRPr>
          </a:p>
          <a:p>
            <a:pPr algn="l"/>
            <a:endParaRPr lang="en-US" sz="1800" dirty="0" smtClean="0">
              <a:solidFill>
                <a:srgbClr val="002060"/>
              </a:solidFill>
              <a:latin typeface="Arial" pitchFamily="34" charset="0"/>
              <a:cs typeface="Arial" pitchFamily="34" charset="0"/>
            </a:endParaRPr>
          </a:p>
          <a:p>
            <a:pPr algn="l"/>
            <a:r>
              <a:rPr lang="en-US" sz="1800" dirty="0" smtClean="0">
                <a:solidFill>
                  <a:srgbClr val="002060"/>
                </a:solidFill>
                <a:latin typeface="Arial" pitchFamily="34" charset="0"/>
                <a:cs typeface="Arial" pitchFamily="34" charset="0"/>
              </a:rPr>
              <a:t>	c) 4-factor </a:t>
            </a:r>
            <a:r>
              <a:rPr lang="en-US" sz="1800" dirty="0" err="1" smtClean="0">
                <a:solidFill>
                  <a:srgbClr val="002060"/>
                </a:solidFill>
                <a:latin typeface="Arial" pitchFamily="34" charset="0"/>
                <a:cs typeface="Arial" pitchFamily="34" charset="0"/>
              </a:rPr>
              <a:t>complejo</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protrombina</a:t>
            </a:r>
            <a:r>
              <a:rPr lang="en-US" sz="1800" dirty="0" smtClean="0">
                <a:solidFill>
                  <a:srgbClr val="002060"/>
                </a:solidFill>
                <a:latin typeface="Arial" pitchFamily="34" charset="0"/>
                <a:cs typeface="Arial" pitchFamily="34" charset="0"/>
              </a:rPr>
              <a:t> &gt; 3-factor </a:t>
            </a:r>
            <a:r>
              <a:rPr lang="en-US" sz="1800" dirty="0" err="1" smtClean="0">
                <a:solidFill>
                  <a:srgbClr val="002060"/>
                </a:solidFill>
                <a:latin typeface="Arial" pitchFamily="34" charset="0"/>
                <a:cs typeface="Arial" pitchFamily="34" charset="0"/>
              </a:rPr>
              <a:t>complejo</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protrombina</a:t>
            </a:r>
            <a:r>
              <a:rPr lang="en-US" sz="1800" dirty="0" smtClean="0">
                <a:solidFill>
                  <a:srgbClr val="002060"/>
                </a:solidFill>
                <a:latin typeface="Arial" pitchFamily="34" charset="0"/>
                <a:cs typeface="Arial" pitchFamily="34" charset="0"/>
              </a:rPr>
              <a:t> : mayor 	</a:t>
            </a:r>
            <a:r>
              <a:rPr lang="en-US" sz="1800" dirty="0" err="1" smtClean="0">
                <a:solidFill>
                  <a:srgbClr val="002060"/>
                </a:solidFill>
                <a:latin typeface="Arial" pitchFamily="34" charset="0"/>
                <a:cs typeface="Arial" pitchFamily="34" charset="0"/>
              </a:rPr>
              <a:t>evidencia</a:t>
            </a:r>
            <a:r>
              <a:rPr lang="en-US" sz="1800" dirty="0" smtClean="0">
                <a:solidFill>
                  <a:srgbClr val="002060"/>
                </a:solidFill>
                <a:latin typeface="Arial" pitchFamily="34" charset="0"/>
                <a:cs typeface="Arial" pitchFamily="34" charset="0"/>
              </a:rPr>
              <a:t> de </a:t>
            </a:r>
            <a:r>
              <a:rPr lang="en-US" sz="1800" dirty="0" err="1" smtClean="0">
                <a:solidFill>
                  <a:srgbClr val="002060"/>
                </a:solidFill>
                <a:latin typeface="Arial" pitchFamily="34" charset="0"/>
                <a:cs typeface="Arial" pitchFamily="34" charset="0"/>
              </a:rPr>
              <a:t>seguridad</a:t>
            </a:r>
            <a:r>
              <a:rPr lang="en-US" sz="1800" dirty="0" smtClean="0">
                <a:solidFill>
                  <a:srgbClr val="002060"/>
                </a:solidFill>
                <a:latin typeface="Arial" pitchFamily="34" charset="0"/>
                <a:cs typeface="Arial" pitchFamily="34" charset="0"/>
              </a:rPr>
              <a:t> y </a:t>
            </a:r>
            <a:r>
              <a:rPr lang="en-US" sz="1800" dirty="0" err="1" smtClean="0">
                <a:solidFill>
                  <a:srgbClr val="002060"/>
                </a:solidFill>
                <a:latin typeface="Arial" pitchFamily="34" charset="0"/>
                <a:cs typeface="Arial" pitchFamily="34" charset="0"/>
              </a:rPr>
              <a:t>eficacia</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indicación</a:t>
            </a:r>
            <a:r>
              <a:rPr lang="en-US" sz="1800" dirty="0" smtClean="0">
                <a:solidFill>
                  <a:srgbClr val="002060"/>
                </a:solidFill>
                <a:latin typeface="Arial" pitchFamily="34" charset="0"/>
                <a:cs typeface="Arial" pitchFamily="34" charset="0"/>
              </a:rPr>
              <a:t> FDA y EMA</a:t>
            </a:r>
            <a:endParaRPr lang="es-ES" sz="1800" dirty="0">
              <a:solidFill>
                <a:srgbClr val="002060"/>
              </a:solidFill>
              <a:latin typeface="Arial" pitchFamily="34" charset="0"/>
              <a:cs typeface="Arial" pitchFamily="34" charset="0"/>
            </a:endParaRPr>
          </a:p>
        </p:txBody>
      </p:sp>
      <p:pic>
        <p:nvPicPr>
          <p:cNvPr id="3" name="Picture 2"/>
          <p:cNvPicPr>
            <a:picLocks noChangeAspect="1" noChangeArrowheads="1"/>
          </p:cNvPicPr>
          <p:nvPr/>
        </p:nvPicPr>
        <p:blipFill>
          <a:blip r:embed="rId3" cstate="print"/>
          <a:srcRect l="20295" t="23684" r="25555" b="63675"/>
          <a:stretch>
            <a:fillRect/>
          </a:stretch>
        </p:blipFill>
        <p:spPr bwMode="auto">
          <a:xfrm>
            <a:off x="971600" y="116632"/>
            <a:ext cx="7128792" cy="936104"/>
          </a:xfrm>
          <a:prstGeom prst="rect">
            <a:avLst/>
          </a:prstGeom>
          <a:solidFill>
            <a:schemeClr val="accent1">
              <a:tint val="20000"/>
            </a:schemeClr>
          </a:solidFill>
          <a:ln w="9525">
            <a:noFill/>
            <a:miter lim="800000"/>
            <a:headEnd/>
            <a:tailEnd/>
          </a:ln>
        </p:spPr>
      </p:pic>
      <p:sp>
        <p:nvSpPr>
          <p:cNvPr id="4" name="Line 3"/>
          <p:cNvSpPr>
            <a:spLocks noChangeShapeType="1"/>
          </p:cNvSpPr>
          <p:nvPr/>
        </p:nvSpPr>
        <p:spPr bwMode="auto">
          <a:xfrm>
            <a:off x="457200" y="1124744"/>
            <a:ext cx="8229600" cy="0"/>
          </a:xfrm>
          <a:prstGeom prst="line">
            <a:avLst/>
          </a:prstGeom>
          <a:noFill/>
          <a:ln w="38100">
            <a:solidFill>
              <a:srgbClr val="008000"/>
            </a:solidFill>
            <a:round/>
            <a:headEnd/>
            <a:tailEnd/>
          </a:ln>
        </p:spPr>
        <p:txBody>
          <a:bodyPr/>
          <a:lstStyle/>
          <a:p>
            <a:endParaRPr lang="es-E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7" name="Picture 3"/>
          <p:cNvPicPr>
            <a:picLocks noChangeAspect="1" noChangeArrowheads="1"/>
          </p:cNvPicPr>
          <p:nvPr/>
        </p:nvPicPr>
        <p:blipFill>
          <a:blip r:embed="rId2" cstate="print"/>
          <a:srcRect l="15035" t="10000" r="16926" b="10000"/>
          <a:stretch>
            <a:fillRect/>
          </a:stretch>
        </p:blipFill>
        <p:spPr bwMode="auto">
          <a:xfrm>
            <a:off x="35496" y="284187"/>
            <a:ext cx="9001000" cy="595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1700808"/>
            <a:ext cx="8424936" cy="2631490"/>
          </a:xfrm>
          <a:prstGeom prst="rect">
            <a:avLst/>
          </a:prstGeom>
        </p:spPr>
        <p:txBody>
          <a:bodyPr wrap="square">
            <a:spAutoFit/>
          </a:bodyPr>
          <a:lstStyle/>
          <a:p>
            <a:pPr algn="l">
              <a:lnSpc>
                <a:spcPct val="150000"/>
              </a:lnSpc>
              <a:buFont typeface="Wingdings" pitchFamily="2" charset="2"/>
              <a:buChar char="Ø"/>
            </a:pPr>
            <a:r>
              <a:rPr lang="en-US" sz="2000" b="1" dirty="0" smtClean="0">
                <a:solidFill>
                  <a:srgbClr val="002060"/>
                </a:solidFill>
                <a:latin typeface="Arial" pitchFamily="34" charset="0"/>
                <a:cs typeface="Arial" pitchFamily="34" charset="0"/>
              </a:rPr>
              <a:t> </a:t>
            </a:r>
            <a:r>
              <a:rPr lang="en-US" sz="2000" b="1" dirty="0" err="1" smtClean="0">
                <a:solidFill>
                  <a:srgbClr val="002060"/>
                </a:solidFill>
                <a:latin typeface="Arial" pitchFamily="34" charset="0"/>
                <a:cs typeface="Arial" pitchFamily="34" charset="0"/>
              </a:rPr>
              <a:t>Recomienda</a:t>
            </a:r>
            <a:r>
              <a:rPr lang="en-US" sz="2000" b="1" dirty="0" smtClean="0">
                <a:solidFill>
                  <a:srgbClr val="002060"/>
                </a:solidFill>
                <a:latin typeface="Arial" pitchFamily="34" charset="0"/>
                <a:cs typeface="Arial" pitchFamily="34" charset="0"/>
              </a:rPr>
              <a:t> </a:t>
            </a:r>
            <a:endParaRPr lang="en-US" sz="1800" dirty="0" smtClean="0">
              <a:solidFill>
                <a:srgbClr val="002060"/>
              </a:solidFill>
              <a:latin typeface="Arial" pitchFamily="34" charset="0"/>
              <a:cs typeface="Arial" pitchFamily="34" charset="0"/>
            </a:endParaRPr>
          </a:p>
          <a:p>
            <a:pPr marL="457200" indent="-457200" algn="l">
              <a:lnSpc>
                <a:spcPct val="150000"/>
              </a:lnSpc>
            </a:pPr>
            <a:r>
              <a:rPr lang="en-US" sz="1800" dirty="0" smtClean="0">
                <a:solidFill>
                  <a:srgbClr val="002060"/>
                </a:solidFill>
                <a:latin typeface="Arial" pitchFamily="34" charset="0"/>
                <a:cs typeface="Arial" pitchFamily="34" charset="0"/>
              </a:rPr>
              <a:t>	a) </a:t>
            </a:r>
            <a:r>
              <a:rPr lang="en-US" sz="1800" dirty="0" err="1" smtClean="0">
                <a:solidFill>
                  <a:srgbClr val="002060"/>
                </a:solidFill>
                <a:latin typeface="Arial" pitchFamily="34" charset="0"/>
                <a:cs typeface="Arial" pitchFamily="34" charset="0"/>
              </a:rPr>
              <a:t>Emulsión</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lipidica</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toxicidad</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sistémica</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por</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anestesicos</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pero</a:t>
            </a:r>
            <a:r>
              <a:rPr lang="en-US" sz="1800" dirty="0" smtClean="0">
                <a:solidFill>
                  <a:srgbClr val="002060"/>
                </a:solidFill>
                <a:latin typeface="Arial" pitchFamily="34" charset="0"/>
                <a:cs typeface="Arial" pitchFamily="34" charset="0"/>
              </a:rPr>
              <a:t> no </a:t>
            </a:r>
            <a:r>
              <a:rPr lang="en-US" sz="1800" dirty="0" err="1" smtClean="0">
                <a:solidFill>
                  <a:srgbClr val="002060"/>
                </a:solidFill>
                <a:latin typeface="Arial" pitchFamily="34" charset="0"/>
                <a:cs typeface="Arial" pitchFamily="34" charset="0"/>
              </a:rPr>
              <a:t>para</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intoxicaciones</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varias</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betabloqueantes</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antidepresivos</a:t>
            </a:r>
            <a:r>
              <a:rPr lang="en-US" sz="1800" dirty="0" smtClean="0">
                <a:solidFill>
                  <a:srgbClr val="002060"/>
                </a:solidFill>
                <a:latin typeface="Arial" pitchFamily="34" charset="0"/>
                <a:cs typeface="Arial" pitchFamily="34" charset="0"/>
              </a:rPr>
              <a:t>…)</a:t>
            </a:r>
          </a:p>
          <a:p>
            <a:pPr marL="457200" indent="-457200" algn="l">
              <a:lnSpc>
                <a:spcPct val="150000"/>
              </a:lnSpc>
            </a:pPr>
            <a:endParaRPr lang="en-US" sz="1800" dirty="0" smtClean="0">
              <a:solidFill>
                <a:srgbClr val="002060"/>
              </a:solidFill>
              <a:latin typeface="Arial" pitchFamily="34" charset="0"/>
              <a:cs typeface="Arial" pitchFamily="34" charset="0"/>
            </a:endParaRPr>
          </a:p>
          <a:p>
            <a:pPr marL="457200" indent="-457200" algn="l">
              <a:lnSpc>
                <a:spcPct val="150000"/>
              </a:lnSpc>
            </a:pPr>
            <a:r>
              <a:rPr lang="en-US" sz="1800" dirty="0" smtClean="0">
                <a:solidFill>
                  <a:srgbClr val="002060"/>
                </a:solidFill>
                <a:latin typeface="Arial" pitchFamily="34" charset="0"/>
                <a:cs typeface="Arial" pitchFamily="34" charset="0"/>
              </a:rPr>
              <a:t>	b) </a:t>
            </a:r>
            <a:r>
              <a:rPr lang="en-US" sz="1800" dirty="0" err="1" smtClean="0">
                <a:solidFill>
                  <a:srgbClr val="002060"/>
                </a:solidFill>
                <a:latin typeface="Arial" pitchFamily="34" charset="0"/>
                <a:cs typeface="Arial" pitchFamily="34" charset="0"/>
              </a:rPr>
              <a:t>Idarucizumab</a:t>
            </a:r>
            <a:r>
              <a:rPr lang="en-US" sz="1800" dirty="0" smtClean="0">
                <a:solidFill>
                  <a:srgbClr val="002060"/>
                </a:solidFill>
                <a:latin typeface="Arial" pitchFamily="34" charset="0"/>
                <a:cs typeface="Arial" pitchFamily="34" charset="0"/>
              </a:rPr>
              <a:t> : </a:t>
            </a:r>
            <a:r>
              <a:rPr lang="en-US" sz="1800" dirty="0" err="1" smtClean="0">
                <a:solidFill>
                  <a:srgbClr val="002060"/>
                </a:solidFill>
                <a:latin typeface="Arial" pitchFamily="34" charset="0"/>
                <a:cs typeface="Arial" pitchFamily="34" charset="0"/>
              </a:rPr>
              <a:t>revertir</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dabigatran</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pero</a:t>
            </a:r>
            <a:r>
              <a:rPr lang="en-US" sz="1800" dirty="0" smtClean="0">
                <a:solidFill>
                  <a:srgbClr val="002060"/>
                </a:solidFill>
                <a:latin typeface="Arial" pitchFamily="34" charset="0"/>
                <a:cs typeface="Arial" pitchFamily="34" charset="0"/>
              </a:rPr>
              <a:t> no </a:t>
            </a:r>
            <a:r>
              <a:rPr lang="en-US" sz="1800" dirty="0" err="1" smtClean="0">
                <a:solidFill>
                  <a:srgbClr val="002060"/>
                </a:solidFill>
                <a:latin typeface="Arial" pitchFamily="34" charset="0"/>
                <a:cs typeface="Arial" pitchFamily="34" charset="0"/>
              </a:rPr>
              <a:t>rivaroxaban</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apixaban</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edoxaban</a:t>
            </a:r>
            <a:endParaRPr lang="en-US" sz="1800" dirty="0" smtClean="0">
              <a:solidFill>
                <a:srgbClr val="002060"/>
              </a:solidFill>
              <a:latin typeface="Arial" pitchFamily="34" charset="0"/>
              <a:cs typeface="Arial" pitchFamily="34" charset="0"/>
            </a:endParaRPr>
          </a:p>
        </p:txBody>
      </p:sp>
      <p:pic>
        <p:nvPicPr>
          <p:cNvPr id="3" name="Picture 2"/>
          <p:cNvPicPr>
            <a:picLocks noChangeAspect="1" noChangeArrowheads="1"/>
          </p:cNvPicPr>
          <p:nvPr/>
        </p:nvPicPr>
        <p:blipFill>
          <a:blip r:embed="rId2" cstate="print"/>
          <a:srcRect l="20295" t="23684" r="25555" b="63675"/>
          <a:stretch>
            <a:fillRect/>
          </a:stretch>
        </p:blipFill>
        <p:spPr bwMode="auto">
          <a:xfrm>
            <a:off x="971600" y="116632"/>
            <a:ext cx="7128792" cy="936104"/>
          </a:xfrm>
          <a:prstGeom prst="rect">
            <a:avLst/>
          </a:prstGeom>
          <a:solidFill>
            <a:schemeClr val="accent1">
              <a:tint val="20000"/>
            </a:schemeClr>
          </a:solidFill>
          <a:ln w="9525">
            <a:noFill/>
            <a:miter lim="800000"/>
            <a:headEnd/>
            <a:tailEnd/>
          </a:ln>
        </p:spPr>
      </p:pic>
      <p:sp>
        <p:nvSpPr>
          <p:cNvPr id="4" name="Line 3"/>
          <p:cNvSpPr>
            <a:spLocks noChangeShapeType="1"/>
          </p:cNvSpPr>
          <p:nvPr/>
        </p:nvSpPr>
        <p:spPr bwMode="auto">
          <a:xfrm>
            <a:off x="457200" y="1124744"/>
            <a:ext cx="8229600" cy="0"/>
          </a:xfrm>
          <a:prstGeom prst="line">
            <a:avLst/>
          </a:prstGeom>
          <a:noFill/>
          <a:ln w="38100">
            <a:solidFill>
              <a:srgbClr val="008000"/>
            </a:solidFill>
            <a:round/>
            <a:headEnd/>
            <a:tailEnd/>
          </a:ln>
        </p:spPr>
        <p:txBody>
          <a:bodyPr/>
          <a:lstStyle/>
          <a:p>
            <a:endParaRPr lang="es-ES"/>
          </a:p>
        </p:txBody>
      </p:sp>
      <p:pic>
        <p:nvPicPr>
          <p:cNvPr id="5" name="Picture 2" descr="Resultado de imagen de nueva incorporacion"/>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60032" y="4149080"/>
            <a:ext cx="3566170" cy="237744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697124" y="601776"/>
            <a:ext cx="7772400" cy="1470025"/>
          </a:xfrm>
          <a:prstGeom prst="rect">
            <a:avLst/>
          </a:prstGeom>
        </p:spPr>
        <p:txBody>
          <a:bodyPr>
            <a:noAutofit/>
          </a:bodyPr>
          <a:lst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9pPr>
          </a:lstStyle>
          <a:p>
            <a:r>
              <a:rPr lang="es-ES" sz="4000" b="1" kern="0" dirty="0" smtClean="0">
                <a:solidFill>
                  <a:srgbClr val="002060"/>
                </a:solidFill>
                <a:latin typeface="Arial" panose="020B0604020202020204" pitchFamily="34" charset="0"/>
                <a:cs typeface="Arial" panose="020B0604020202020204" pitchFamily="34" charset="0"/>
              </a:rPr>
              <a:t>Protocolo informatizado de la asistencia al paciente intoxicado en un Servicio de Urgencias Hospitalario.</a:t>
            </a:r>
            <a:endParaRPr lang="es-ES" sz="4000" b="1" kern="0" dirty="0">
              <a:solidFill>
                <a:srgbClr val="002060"/>
              </a:solidFill>
              <a:latin typeface="Arial" panose="020B0604020202020204" pitchFamily="34" charset="0"/>
              <a:cs typeface="Arial" panose="020B0604020202020204" pitchFamily="34" charset="0"/>
            </a:endParaRPr>
          </a:p>
        </p:txBody>
      </p:sp>
      <p:pic>
        <p:nvPicPr>
          <p:cNvPr id="243714" name="Picture 2" descr="Resultado de imagen de protocolo informatizado historia clinica electronic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1600" y="3645023"/>
            <a:ext cx="3888432" cy="30135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495515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2662" b="6936"/>
          <a:stretch/>
        </p:blipFill>
        <p:spPr bwMode="auto">
          <a:xfrm>
            <a:off x="61908" y="1556792"/>
            <a:ext cx="9046596" cy="45214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descr="PAPEL CA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1339858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371" r="25567" b="13736"/>
          <a:stretch/>
        </p:blipFill>
        <p:spPr bwMode="auto">
          <a:xfrm>
            <a:off x="-36512" y="1553375"/>
            <a:ext cx="9145015" cy="48279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descr="PAPEL CA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6563152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865" b="6250"/>
          <a:stretch/>
        </p:blipFill>
        <p:spPr bwMode="auto">
          <a:xfrm>
            <a:off x="0" y="1556792"/>
            <a:ext cx="9144000" cy="39526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descr="PAPEL CA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728610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PAPEL CARTA"/>
          <p:cNvPicPr>
            <a:picLocks noChangeAspect="1" noChangeArrowheads="1"/>
          </p:cNvPicPr>
          <p:nvPr/>
        </p:nvPicPr>
        <p:blipFill>
          <a:blip r:embed="rId2"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5873" b="29167"/>
          <a:stretch/>
        </p:blipFill>
        <p:spPr bwMode="auto">
          <a:xfrm>
            <a:off x="0" y="1556792"/>
            <a:ext cx="9203599" cy="28439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9223065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467494" y="1412776"/>
            <a:ext cx="8208962" cy="4814887"/>
          </a:xfrm>
        </p:spPr>
        <p:txBody>
          <a:bodyPr/>
          <a:lstStyle/>
          <a:p>
            <a:pPr marL="457200" indent="-457200" algn="just" eaLnBrk="1" hangingPunct="1">
              <a:lnSpc>
                <a:spcPct val="80000"/>
              </a:lnSpc>
              <a:buFont typeface="+mj-lt"/>
              <a:buAutoNum type="arabicPeriod"/>
            </a:pPr>
            <a:r>
              <a:rPr lang="es-ES_tradnl" sz="2000" u="sng" dirty="0" smtClean="0">
                <a:solidFill>
                  <a:srgbClr val="000066"/>
                </a:solidFill>
                <a:latin typeface="Arial" charset="0"/>
              </a:rPr>
              <a:t>Procedimiento habitual:</a:t>
            </a:r>
            <a:r>
              <a:rPr lang="es-ES_tradnl" sz="2000" dirty="0" smtClean="0">
                <a:solidFill>
                  <a:srgbClr val="000066"/>
                </a:solidFill>
                <a:latin typeface="Arial" charset="0"/>
              </a:rPr>
              <a:t> laboratorio farmacéutico</a:t>
            </a:r>
          </a:p>
          <a:p>
            <a:pPr marL="457200" indent="-457200" algn="just" eaLnBrk="1" hangingPunct="1">
              <a:lnSpc>
                <a:spcPct val="80000"/>
              </a:lnSpc>
              <a:buFont typeface="+mj-lt"/>
              <a:buAutoNum type="arabicPeriod"/>
            </a:pPr>
            <a:endParaRPr lang="es-ES_tradnl" sz="2000" dirty="0" smtClean="0">
              <a:solidFill>
                <a:srgbClr val="000066"/>
              </a:solidFill>
              <a:latin typeface="Arial" charset="0"/>
            </a:endParaRPr>
          </a:p>
          <a:p>
            <a:pPr marL="457200" indent="-457200" algn="just" eaLnBrk="1" hangingPunct="1">
              <a:lnSpc>
                <a:spcPct val="80000"/>
              </a:lnSpc>
              <a:buFont typeface="+mj-lt"/>
              <a:buAutoNum type="arabicPeriod"/>
            </a:pPr>
            <a:r>
              <a:rPr lang="es-ES_tradnl" sz="2000" u="sng" dirty="0" smtClean="0">
                <a:solidFill>
                  <a:srgbClr val="000066"/>
                </a:solidFill>
                <a:latin typeface="Arial" charset="0"/>
              </a:rPr>
              <a:t>Medicamento extranjero:</a:t>
            </a:r>
            <a:r>
              <a:rPr lang="es-ES_tradnl" sz="2000" dirty="0" smtClean="0">
                <a:solidFill>
                  <a:srgbClr val="000066"/>
                </a:solidFill>
                <a:latin typeface="Arial" charset="0"/>
              </a:rPr>
              <a:t> requieren impresos especiales y en algunos casos protocolo de utilización y/o indicación por ser centro de referencia:</a:t>
            </a:r>
          </a:p>
          <a:p>
            <a:pPr marL="0" indent="0" algn="just" eaLnBrk="1" hangingPunct="1">
              <a:lnSpc>
                <a:spcPct val="80000"/>
              </a:lnSpc>
              <a:buNone/>
            </a:pPr>
            <a:r>
              <a:rPr lang="es-ES_tradnl" sz="2000" dirty="0" smtClean="0">
                <a:solidFill>
                  <a:srgbClr val="000066"/>
                </a:solidFill>
                <a:latin typeface="Arial" charset="0"/>
              </a:rPr>
              <a:t> </a:t>
            </a:r>
          </a:p>
          <a:p>
            <a:pPr marL="0" indent="0" algn="just" eaLnBrk="1" hangingPunct="1">
              <a:lnSpc>
                <a:spcPct val="80000"/>
              </a:lnSpc>
              <a:buNone/>
            </a:pPr>
            <a:r>
              <a:rPr lang="es-ES_tradnl" sz="1800" dirty="0" smtClean="0">
                <a:solidFill>
                  <a:srgbClr val="000066"/>
                </a:solidFill>
                <a:latin typeface="Arial" charset="0"/>
              </a:rPr>
              <a:t>		    </a:t>
            </a:r>
            <a:r>
              <a:rPr lang="es-ES_tradnl" sz="1800" b="1" i="1" dirty="0" smtClean="0">
                <a:solidFill>
                  <a:srgbClr val="669900"/>
                </a:solidFill>
                <a:latin typeface="Arial" charset="0"/>
              </a:rPr>
              <a:t>HIDROXICOBALAMINA (CYANOKIT)</a:t>
            </a:r>
          </a:p>
          <a:p>
            <a:pPr marL="0" indent="0" algn="just" eaLnBrk="1" hangingPunct="1">
              <a:lnSpc>
                <a:spcPct val="80000"/>
              </a:lnSpc>
              <a:buNone/>
            </a:pPr>
            <a:r>
              <a:rPr lang="es-ES_tradnl" sz="1800" b="1" i="1" dirty="0" smtClean="0">
                <a:solidFill>
                  <a:srgbClr val="669900"/>
                </a:solidFill>
                <a:latin typeface="Arial" charset="0"/>
              </a:rPr>
              <a:t>		    SUERO ANTIOFÍDICO (VIPERFAV) </a:t>
            </a:r>
          </a:p>
          <a:p>
            <a:pPr marL="0" indent="0" algn="just" eaLnBrk="1" hangingPunct="1">
              <a:lnSpc>
                <a:spcPct val="80000"/>
              </a:lnSpc>
              <a:buNone/>
            </a:pPr>
            <a:r>
              <a:rPr lang="es-ES_tradnl" sz="1800" b="1" i="1" dirty="0">
                <a:solidFill>
                  <a:srgbClr val="669900"/>
                </a:solidFill>
                <a:latin typeface="Arial" charset="0"/>
              </a:rPr>
              <a:t> </a:t>
            </a:r>
            <a:r>
              <a:rPr lang="es-ES_tradnl" sz="1800" b="1" i="1" dirty="0" smtClean="0">
                <a:solidFill>
                  <a:srgbClr val="669900"/>
                </a:solidFill>
                <a:latin typeface="Arial" charset="0"/>
              </a:rPr>
              <a:t>            	    SUERO ANTIBOTULÍNICO (BOTULISMUS ANTIDOT) </a:t>
            </a:r>
          </a:p>
          <a:p>
            <a:pPr marL="0" indent="0" algn="just" eaLnBrk="1" hangingPunct="1">
              <a:lnSpc>
                <a:spcPct val="80000"/>
              </a:lnSpc>
              <a:buNone/>
            </a:pPr>
            <a:r>
              <a:rPr lang="es-ES_tradnl" sz="1800" b="1" i="1" dirty="0" smtClean="0">
                <a:solidFill>
                  <a:srgbClr val="669900"/>
                </a:solidFill>
                <a:latin typeface="Arial" charset="0"/>
              </a:rPr>
              <a:t>			</a:t>
            </a:r>
            <a:r>
              <a:rPr lang="es-ES_tradnl" sz="2000" dirty="0" smtClean="0">
                <a:solidFill>
                  <a:srgbClr val="000066"/>
                </a:solidFill>
                <a:latin typeface="Arial" charset="0"/>
              </a:rPr>
              <a:t>					 </a:t>
            </a:r>
          </a:p>
          <a:p>
            <a:pPr marL="457200" indent="-457200" algn="just" eaLnBrk="1" hangingPunct="1">
              <a:lnSpc>
                <a:spcPct val="80000"/>
              </a:lnSpc>
              <a:buFont typeface="+mj-lt"/>
              <a:buAutoNum type="arabicPeriod" startAt="3"/>
            </a:pPr>
            <a:r>
              <a:rPr lang="es-ES_tradnl" sz="2000" u="sng" dirty="0">
                <a:solidFill>
                  <a:srgbClr val="000066"/>
                </a:solidFill>
                <a:latin typeface="Arial" charset="0"/>
              </a:rPr>
              <a:t> </a:t>
            </a:r>
            <a:r>
              <a:rPr lang="es-ES_tradnl" sz="2000" u="sng" dirty="0" smtClean="0">
                <a:solidFill>
                  <a:srgbClr val="000066"/>
                </a:solidFill>
                <a:latin typeface="Arial" charset="0"/>
              </a:rPr>
              <a:t>Fórmulas Magistrales</a:t>
            </a:r>
            <a:r>
              <a:rPr lang="es-ES_tradnl" sz="2000" dirty="0" smtClean="0">
                <a:solidFill>
                  <a:srgbClr val="000066"/>
                </a:solidFill>
                <a:latin typeface="Arial" charset="0"/>
              </a:rPr>
              <a:t>: elaborados en el Servicio de Farmacia. </a:t>
            </a:r>
          </a:p>
          <a:p>
            <a:pPr marL="0" indent="0" algn="just" eaLnBrk="1" hangingPunct="1">
              <a:lnSpc>
                <a:spcPct val="80000"/>
              </a:lnSpc>
              <a:buNone/>
            </a:pPr>
            <a:r>
              <a:rPr lang="es-ES" sz="2000" dirty="0" smtClean="0">
                <a:solidFill>
                  <a:srgbClr val="000066"/>
                </a:solidFill>
                <a:latin typeface="Arial" charset="0"/>
              </a:rPr>
              <a:t>				</a:t>
            </a:r>
          </a:p>
          <a:p>
            <a:pPr marL="0" indent="0" algn="just" eaLnBrk="1" hangingPunct="1">
              <a:lnSpc>
                <a:spcPct val="80000"/>
              </a:lnSpc>
              <a:buNone/>
            </a:pPr>
            <a:r>
              <a:rPr lang="es-ES" sz="2000" b="1" dirty="0" smtClean="0">
                <a:solidFill>
                  <a:srgbClr val="669900"/>
                </a:solidFill>
                <a:latin typeface="Arial" charset="0"/>
              </a:rPr>
              <a:t>		</a:t>
            </a:r>
            <a:r>
              <a:rPr lang="es-ES" sz="1800" b="1" i="1" dirty="0" smtClean="0">
                <a:solidFill>
                  <a:srgbClr val="669900"/>
                </a:solidFill>
                <a:latin typeface="Arial" charset="0"/>
              </a:rPr>
              <a:t>    ALCOHOL  ABSOLUTO (= ETANOL)</a:t>
            </a:r>
            <a:endParaRPr lang="es-ES" sz="2000" b="1" i="1" dirty="0" smtClean="0">
              <a:solidFill>
                <a:srgbClr val="669900"/>
              </a:solidFill>
              <a:latin typeface="Arial" charset="0"/>
            </a:endParaRPr>
          </a:p>
          <a:p>
            <a:pPr marL="457200" indent="-457200" algn="just" eaLnBrk="1" hangingPunct="1">
              <a:lnSpc>
                <a:spcPct val="80000"/>
              </a:lnSpc>
              <a:buFont typeface="+mj-lt"/>
              <a:buAutoNum type="arabicPeriod"/>
            </a:pPr>
            <a:endParaRPr lang="es-ES" sz="2000" b="1" i="1" dirty="0" smtClean="0">
              <a:solidFill>
                <a:srgbClr val="669900"/>
              </a:solidFill>
              <a:latin typeface="Arial" charset="0"/>
            </a:endParaRPr>
          </a:p>
        </p:txBody>
      </p:sp>
      <p:sp>
        <p:nvSpPr>
          <p:cNvPr id="22532" name="Line 8"/>
          <p:cNvSpPr>
            <a:spLocks noChangeShapeType="1"/>
          </p:cNvSpPr>
          <p:nvPr/>
        </p:nvSpPr>
        <p:spPr bwMode="auto">
          <a:xfrm>
            <a:off x="457200" y="762000"/>
            <a:ext cx="8229600" cy="0"/>
          </a:xfrm>
          <a:prstGeom prst="line">
            <a:avLst/>
          </a:prstGeom>
          <a:noFill/>
          <a:ln w="38100">
            <a:solidFill>
              <a:srgbClr val="008000"/>
            </a:solidFill>
            <a:round/>
            <a:headEnd/>
            <a:tailEnd/>
          </a:ln>
        </p:spPr>
        <p:txBody>
          <a:bodyPr/>
          <a:lstStyle/>
          <a:p>
            <a:endParaRPr lang="es-ES"/>
          </a:p>
        </p:txBody>
      </p:sp>
      <p:sp>
        <p:nvSpPr>
          <p:cNvPr id="22533" name="Text Box 9"/>
          <p:cNvSpPr txBox="1">
            <a:spLocks noChangeArrowheads="1"/>
          </p:cNvSpPr>
          <p:nvPr/>
        </p:nvSpPr>
        <p:spPr bwMode="auto">
          <a:xfrm>
            <a:off x="382588" y="304800"/>
            <a:ext cx="6170612" cy="463846"/>
          </a:xfrm>
          <a:prstGeom prst="rect">
            <a:avLst/>
          </a:prstGeom>
          <a:noFill/>
          <a:ln w="9525">
            <a:noFill/>
            <a:miter lim="800000"/>
            <a:headEnd/>
            <a:tailEnd/>
          </a:ln>
        </p:spPr>
        <p:txBody>
          <a:bodyPr lIns="90000" tIns="46800" rIns="90000" bIns="46800">
            <a:spAutoFit/>
          </a:bodyPr>
          <a:lstStyle/>
          <a:p>
            <a:pPr marL="457200" indent="-457200" algn="just" eaLnBrk="1" hangingPunct="1">
              <a:spcBef>
                <a:spcPts val="450"/>
              </a:spcBef>
              <a:buClr>
                <a:srgbClr val="000066"/>
              </a:buClr>
              <a:buSzPct val="100000"/>
              <a:buFont typeface="Verdana" pitchFamily="34"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b="1" i="1" dirty="0" err="1" smtClean="0">
                <a:solidFill>
                  <a:srgbClr val="008000"/>
                </a:solidFill>
                <a:latin typeface="Arial" charset="0"/>
                <a:sym typeface="Symbol" pitchFamily="18" charset="2"/>
              </a:rPr>
              <a:t>Opciones</a:t>
            </a:r>
            <a:endParaRPr lang="en-GB" b="1" i="1" dirty="0">
              <a:solidFill>
                <a:srgbClr val="008000"/>
              </a:solidFill>
              <a:latin typeface="Arial"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071" b="6250"/>
          <a:stretch/>
        </p:blipFill>
        <p:spPr bwMode="auto">
          <a:xfrm>
            <a:off x="0" y="1556792"/>
            <a:ext cx="9144000" cy="39934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descr="PAPEL CA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3231418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5496" y="1569217"/>
            <a:ext cx="9079046" cy="5316167"/>
            <a:chOff x="35496" y="476672"/>
            <a:chExt cx="9079046" cy="5316167"/>
          </a:xfrm>
        </p:grpSpPr>
        <p:pic>
          <p:nvPicPr>
            <p:cNvPr id="717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423" b="14926"/>
            <a:stretch/>
          </p:blipFill>
          <p:spPr bwMode="auto">
            <a:xfrm>
              <a:off x="35496" y="476672"/>
              <a:ext cx="9001000" cy="34741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0635" t="46959" b="16865"/>
            <a:stretch/>
          </p:blipFill>
          <p:spPr bwMode="auto">
            <a:xfrm>
              <a:off x="2771800" y="3933056"/>
              <a:ext cx="6342742" cy="18597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6" name="Picture 3" descr="PAPEL CARTA"/>
          <p:cNvPicPr>
            <a:picLocks noChangeAspect="1" noChangeArrowheads="1"/>
          </p:cNvPicPr>
          <p:nvPr/>
        </p:nvPicPr>
        <p:blipFill>
          <a:blip r:embed="rId4"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776176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7063" b="6250"/>
          <a:stretch/>
        </p:blipFill>
        <p:spPr bwMode="auto">
          <a:xfrm>
            <a:off x="0" y="1574786"/>
            <a:ext cx="9144000" cy="39424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descr="PAPEL CA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836685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865" b="6250"/>
          <a:stretch/>
        </p:blipFill>
        <p:spPr bwMode="auto">
          <a:xfrm>
            <a:off x="31981" y="1556792"/>
            <a:ext cx="9076523" cy="39234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descr="PAPEL CA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0960183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468" b="6250"/>
          <a:stretch/>
        </p:blipFill>
        <p:spPr bwMode="auto">
          <a:xfrm>
            <a:off x="0" y="1564726"/>
            <a:ext cx="9096726" cy="39525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descr="PAPEL CA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239876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468" b="6250"/>
          <a:stretch/>
        </p:blipFill>
        <p:spPr bwMode="auto">
          <a:xfrm>
            <a:off x="0" y="1544186"/>
            <a:ext cx="9144000" cy="39730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descr="PAPEL CA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3456412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468" b="13492"/>
          <a:stretch/>
        </p:blipFill>
        <p:spPr bwMode="auto">
          <a:xfrm>
            <a:off x="0" y="1564726"/>
            <a:ext cx="9123006" cy="35924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descr="PAPEL CA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8075352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468" b="14683"/>
          <a:stretch/>
        </p:blipFill>
        <p:spPr bwMode="auto">
          <a:xfrm>
            <a:off x="0" y="1564726"/>
            <a:ext cx="9094728" cy="35204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descr="PAPEL CA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808403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865" b="12897"/>
          <a:stretch/>
        </p:blipFill>
        <p:spPr bwMode="auto">
          <a:xfrm>
            <a:off x="0" y="1546259"/>
            <a:ext cx="9144000" cy="36109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descr="PAPEL CA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401802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667" b="6250"/>
          <a:stretch/>
        </p:blipFill>
        <p:spPr bwMode="auto">
          <a:xfrm>
            <a:off x="0" y="1554386"/>
            <a:ext cx="9144000" cy="39628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descr="PAPEL CA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103327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1331640" y="476672"/>
            <a:ext cx="6477000" cy="904415"/>
          </a:xfrm>
          <a:prstGeom prst="rect">
            <a:avLst/>
          </a:prstGeom>
          <a:noFill/>
          <a:ln w="50800">
            <a:noFill/>
            <a:miter lim="800000"/>
            <a:headEnd/>
            <a:tailEnd/>
          </a:ln>
          <a:effectLst/>
        </p:spPr>
        <p:txBody>
          <a:bodyPr>
            <a:spAutoFit/>
          </a:bodyPr>
          <a:lstStyle/>
          <a:p>
            <a:pPr>
              <a:lnSpc>
                <a:spcPct val="150000"/>
              </a:lnSpc>
              <a:defRPr/>
            </a:pPr>
            <a:r>
              <a:rPr lang="ca-ES" sz="4000" b="1" i="1" dirty="0" smtClean="0">
                <a:solidFill>
                  <a:srgbClr val="000066"/>
                </a:solidFill>
                <a:effectLst>
                  <a:outerShdw blurRad="38100" dist="38100" dir="2700000" algn="tl">
                    <a:srgbClr val="C0C0C0"/>
                  </a:outerShdw>
                </a:effectLst>
                <a:latin typeface="Arial" charset="0"/>
                <a:cs typeface="Times New Roman" charset="0"/>
              </a:rPr>
              <a:t>BOTIQUIN</a:t>
            </a:r>
            <a:endParaRPr lang="es-ES" sz="4000" i="1" dirty="0">
              <a:solidFill>
                <a:srgbClr val="000066"/>
              </a:solidFill>
              <a:cs typeface="+mn-cs"/>
            </a:endParaRPr>
          </a:p>
        </p:txBody>
      </p:sp>
      <p:pic>
        <p:nvPicPr>
          <p:cNvPr id="4" name="3 Imagen" descr="BOTIQUIN.jpg"/>
          <p:cNvPicPr>
            <a:picLocks noChangeAspect="1"/>
          </p:cNvPicPr>
          <p:nvPr/>
        </p:nvPicPr>
        <p:blipFill>
          <a:blip r:embed="rId3" cstate="print"/>
          <a:srcRect/>
          <a:stretch>
            <a:fillRect/>
          </a:stretch>
        </p:blipFill>
        <p:spPr bwMode="auto">
          <a:xfrm>
            <a:off x="438150" y="4675622"/>
            <a:ext cx="2693690" cy="1993738"/>
          </a:xfrm>
          <a:prstGeom prst="rect">
            <a:avLst/>
          </a:prstGeom>
          <a:noFill/>
          <a:ln w="9525">
            <a:noFill/>
            <a:miter lim="800000"/>
            <a:headEnd/>
            <a:tailEnd/>
          </a:ln>
        </p:spPr>
      </p:pic>
      <p:sp>
        <p:nvSpPr>
          <p:cNvPr id="7" name="6 Rectángulo"/>
          <p:cNvSpPr/>
          <p:nvPr/>
        </p:nvSpPr>
        <p:spPr>
          <a:xfrm>
            <a:off x="539552" y="1700808"/>
            <a:ext cx="8075240" cy="2513509"/>
          </a:xfrm>
          <a:prstGeom prst="rect">
            <a:avLst/>
          </a:prstGeom>
        </p:spPr>
        <p:txBody>
          <a:bodyPr wrap="square">
            <a:spAutoFit/>
          </a:bodyPr>
          <a:lstStyle/>
          <a:p>
            <a:pPr marL="341313" indent="-341313" algn="just" defTabSz="449263" eaLnBrk="1" hangingPunct="1">
              <a:lnSpc>
                <a:spcPct val="120000"/>
              </a:lnSpc>
              <a:spcBef>
                <a:spcPts val="800"/>
              </a:spcBef>
              <a:buClr>
                <a:srgbClr val="000000"/>
              </a:buClr>
              <a:buSzPct val="100000"/>
              <a:buFont typeface="Times New Roman" charset="0"/>
              <a:buNone/>
            </a:pPr>
            <a:r>
              <a:rPr lang="es-ES_tradnl" dirty="0">
                <a:solidFill>
                  <a:srgbClr val="000066"/>
                </a:solidFill>
                <a:latin typeface="Arial" charset="0"/>
              </a:rPr>
              <a:t>La composición </a:t>
            </a:r>
            <a:r>
              <a:rPr lang="es-ES_tradnl" dirty="0" smtClean="0">
                <a:solidFill>
                  <a:srgbClr val="000066"/>
                </a:solidFill>
                <a:latin typeface="Arial" charset="0"/>
              </a:rPr>
              <a:t>depende de…</a:t>
            </a:r>
          </a:p>
          <a:p>
            <a:pPr marL="457200" indent="-457200" algn="just" defTabSz="449263" eaLnBrk="1" hangingPunct="1">
              <a:lnSpc>
                <a:spcPct val="120000"/>
              </a:lnSpc>
              <a:spcBef>
                <a:spcPts val="800"/>
              </a:spcBef>
              <a:buClr>
                <a:srgbClr val="000000"/>
              </a:buClr>
              <a:buSzPct val="100000"/>
              <a:buFont typeface="Times New Roman" charset="0"/>
              <a:buAutoNum type="alphaLcParenR"/>
            </a:pPr>
            <a:r>
              <a:rPr lang="es-ES_tradnl" dirty="0">
                <a:solidFill>
                  <a:srgbClr val="000066"/>
                </a:solidFill>
                <a:latin typeface="Arial" charset="0"/>
              </a:rPr>
              <a:t>e</a:t>
            </a:r>
            <a:r>
              <a:rPr lang="es-ES_tradnl" dirty="0" smtClean="0">
                <a:solidFill>
                  <a:srgbClr val="000066"/>
                </a:solidFill>
                <a:latin typeface="Arial" charset="0"/>
              </a:rPr>
              <a:t>ntorno: </a:t>
            </a:r>
            <a:r>
              <a:rPr lang="es-ES_tradnl" dirty="0">
                <a:solidFill>
                  <a:srgbClr val="000066"/>
                </a:solidFill>
                <a:latin typeface="Arial" charset="0"/>
              </a:rPr>
              <a:t>urgencias extrahospitalarias o centros hospitalarios de nivel I, II, III, y hospital de </a:t>
            </a:r>
            <a:r>
              <a:rPr lang="es-ES_tradnl" dirty="0" smtClean="0">
                <a:solidFill>
                  <a:srgbClr val="000066"/>
                </a:solidFill>
                <a:latin typeface="Arial" charset="0"/>
              </a:rPr>
              <a:t>referencia toxicológica.</a:t>
            </a:r>
            <a:endParaRPr lang="es-ES" dirty="0">
              <a:solidFill>
                <a:srgbClr val="000066"/>
              </a:solidFill>
              <a:latin typeface="Arial" charset="0"/>
            </a:endParaRPr>
          </a:p>
          <a:p>
            <a:pPr algn="just" defTabSz="449263" eaLnBrk="1" hangingPunct="1">
              <a:lnSpc>
                <a:spcPct val="120000"/>
              </a:lnSpc>
              <a:spcBef>
                <a:spcPts val="800"/>
              </a:spcBef>
              <a:buClr>
                <a:srgbClr val="000000"/>
              </a:buClr>
              <a:buSzPct val="100000"/>
            </a:pPr>
            <a:r>
              <a:rPr lang="es-ES_tradnl" dirty="0" smtClean="0">
                <a:solidFill>
                  <a:srgbClr val="000066"/>
                </a:solidFill>
                <a:latin typeface="Arial" charset="0"/>
              </a:rPr>
              <a:t>b) epidemiología </a:t>
            </a:r>
            <a:r>
              <a:rPr lang="es-ES_tradnl" dirty="0">
                <a:solidFill>
                  <a:srgbClr val="000066"/>
                </a:solidFill>
                <a:latin typeface="Arial" charset="0"/>
              </a:rPr>
              <a:t>de la zona</a:t>
            </a:r>
            <a:r>
              <a:rPr lang="es-ES_tradnl" dirty="0" smtClean="0">
                <a:solidFill>
                  <a:srgbClr val="000066"/>
                </a:solidFill>
                <a:latin typeface="Arial" charset="0"/>
              </a:rPr>
              <a:t>.</a:t>
            </a:r>
            <a:endParaRPr lang="es-ES_tradnl" dirty="0">
              <a:solidFill>
                <a:srgbClr val="000066"/>
              </a:solidFill>
              <a:latin typeface="Arial" charset="0"/>
            </a:endParaRPr>
          </a:p>
        </p:txBody>
      </p:sp>
    </p:spTree>
    <p:extLst>
      <p:ext uri="{BB962C8B-B14F-4D97-AF65-F5344CB8AC3E}">
        <p14:creationId xmlns="" xmlns:p14="http://schemas.microsoft.com/office/powerpoint/2010/main" val="419787282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865" b="6250"/>
          <a:stretch/>
        </p:blipFill>
        <p:spPr bwMode="auto">
          <a:xfrm>
            <a:off x="-36512" y="1556792"/>
            <a:ext cx="9243105" cy="39954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descr="PAPEL CA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9655802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468" b="6250"/>
          <a:stretch/>
        </p:blipFill>
        <p:spPr bwMode="auto">
          <a:xfrm>
            <a:off x="0" y="1544186"/>
            <a:ext cx="9144000" cy="39730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descr="PAPEL CA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88167025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270" b="15278"/>
          <a:stretch/>
        </p:blipFill>
        <p:spPr bwMode="auto">
          <a:xfrm>
            <a:off x="-36512" y="1550211"/>
            <a:ext cx="9185164" cy="353497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descr="PAPEL CA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23710249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7540" b="14286"/>
          <a:stretch/>
        </p:blipFill>
        <p:spPr bwMode="auto">
          <a:xfrm>
            <a:off x="0" y="1559654"/>
            <a:ext cx="9168202" cy="40295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descr="PAPEL CA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99782313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865" b="12103"/>
          <a:stretch/>
        </p:blipFill>
        <p:spPr bwMode="auto">
          <a:xfrm>
            <a:off x="0" y="1556792"/>
            <a:ext cx="9103211" cy="36354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descr="PAPEL CA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t="-1591" r="68047" b="88921"/>
          <a:stretch>
            <a:fillRect/>
          </a:stretch>
        </p:blipFill>
        <p:spPr bwMode="auto">
          <a:xfrm>
            <a:off x="6948488" y="31750"/>
            <a:ext cx="215900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4957212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720987" y="4365104"/>
            <a:ext cx="7772400" cy="1470025"/>
          </a:xfrm>
          <a:prstGeom prst="rect">
            <a:avLst/>
          </a:prstGeom>
        </p:spPr>
        <p:txBody>
          <a:bodyPr>
            <a:noAutofit/>
          </a:bodyPr>
          <a:lst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charset="0"/>
              <a:defRPr sz="4400">
                <a:solidFill>
                  <a:srgbClr val="000000"/>
                </a:solidFill>
                <a:latin typeface="Times New Roman" charset="0"/>
                <a:cs typeface="Lucida Sans Unicode" pitchFamily="34" charset="0"/>
              </a:defRPr>
            </a:lvl9pPr>
          </a:lstStyle>
          <a:p>
            <a:r>
              <a:rPr lang="es-ES" sz="4000" b="1" kern="0" dirty="0" smtClean="0">
                <a:solidFill>
                  <a:srgbClr val="002060"/>
                </a:solidFill>
                <a:latin typeface="Arial" panose="020B0604020202020204" pitchFamily="34" charset="0"/>
                <a:cs typeface="Arial" panose="020B0604020202020204" pitchFamily="34" charset="0"/>
              </a:rPr>
              <a:t>Fuentes de información: bases de datos de interés</a:t>
            </a:r>
            <a:endParaRPr lang="es-ES" sz="4000" b="1" kern="0" dirty="0">
              <a:solidFill>
                <a:srgbClr val="002060"/>
              </a:solidFill>
              <a:latin typeface="Arial" panose="020B0604020202020204" pitchFamily="34" charset="0"/>
              <a:cs typeface="Arial" panose="020B0604020202020204" pitchFamily="34" charset="0"/>
            </a:endParaRPr>
          </a:p>
        </p:txBody>
      </p:sp>
      <p:pic>
        <p:nvPicPr>
          <p:cNvPr id="238594" name="Picture 2" descr="Resultado de imagen de fuentes de informaci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15816" y="1412776"/>
            <a:ext cx="3048000" cy="23717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358273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0687" t="16666" r="46454" b="3746"/>
          <a:stretch/>
        </p:blipFill>
        <p:spPr bwMode="auto">
          <a:xfrm rot="152420">
            <a:off x="443355" y="2398054"/>
            <a:ext cx="3014111" cy="4104456"/>
          </a:xfrm>
          <a:prstGeom prst="rect">
            <a:avLst/>
          </a:prstGeom>
          <a:noFill/>
          <a:ln w="2540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238596" name="Picture 4"/>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1219" t="23761" r="47271" b="5605"/>
          <a:stretch/>
        </p:blipFill>
        <p:spPr bwMode="auto">
          <a:xfrm rot="20647157">
            <a:off x="3135414" y="428924"/>
            <a:ext cx="3024000" cy="3811197"/>
          </a:xfrm>
          <a:prstGeom prst="rect">
            <a:avLst/>
          </a:prstGeom>
          <a:noFill/>
          <a:ln w="2540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238595"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9434" t="16617" r="45984" b="7590"/>
          <a:stretch/>
        </p:blipFill>
        <p:spPr bwMode="auto">
          <a:xfrm rot="1209113">
            <a:off x="5549572" y="3014018"/>
            <a:ext cx="2768069" cy="3410977"/>
          </a:xfrm>
          <a:prstGeom prst="rect">
            <a:avLst/>
          </a:prstGeom>
          <a:noFill/>
          <a:ln w="2540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311488863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45359" y="404664"/>
            <a:ext cx="3324692" cy="3315111"/>
          </a:xfrm>
          <a:prstGeom prst="rect">
            <a:avLst/>
          </a:prstGeom>
        </p:spPr>
      </p:pic>
      <p:pic>
        <p:nvPicPr>
          <p:cNvPr id="3"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392" t="20312" r="6443" b="26042"/>
          <a:stretch/>
        </p:blipFill>
        <p:spPr bwMode="auto">
          <a:xfrm>
            <a:off x="82083" y="3712453"/>
            <a:ext cx="8954413" cy="30289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8"/>
          <p:cNvSpPr>
            <a:spLocks noChangeArrowheads="1"/>
          </p:cNvSpPr>
          <p:nvPr/>
        </p:nvSpPr>
        <p:spPr bwMode="auto">
          <a:xfrm>
            <a:off x="3995936" y="548655"/>
            <a:ext cx="4608511" cy="1800225"/>
          </a:xfrm>
          <a:prstGeom prst="rect">
            <a:avLst/>
          </a:prstGeom>
          <a:noFill/>
          <a:ln w="9525">
            <a:noFill/>
            <a:miter lim="800000"/>
            <a:headEnd/>
            <a:tailEnd/>
          </a:ln>
        </p:spPr>
        <p:txBody>
          <a:bodyPr/>
          <a:lstStyle/>
          <a:p>
            <a:pPr marL="341313" indent="-341313" defTabSz="449263" eaLnBrk="1" hangingPunct="1">
              <a:lnSpc>
                <a:spcPct val="120000"/>
              </a:lnSpc>
              <a:spcBef>
                <a:spcPts val="800"/>
              </a:spcBef>
              <a:buClr>
                <a:srgbClr val="000000"/>
              </a:buClr>
              <a:buSzPct val="100000"/>
              <a:buFont typeface="Times New Roman" charset="0"/>
              <a:buNone/>
            </a:pPr>
            <a:r>
              <a:rPr lang="es-ES_tradnl" sz="3000" dirty="0">
                <a:solidFill>
                  <a:srgbClr val="000066"/>
                </a:solidFill>
                <a:latin typeface="Arial" charset="0"/>
              </a:rPr>
              <a:t>   </a:t>
            </a:r>
          </a:p>
          <a:p>
            <a:pPr marL="341313" indent="-341313" defTabSz="449263" eaLnBrk="1" hangingPunct="1">
              <a:lnSpc>
                <a:spcPct val="120000"/>
              </a:lnSpc>
              <a:spcBef>
                <a:spcPts val="800"/>
              </a:spcBef>
              <a:buClr>
                <a:srgbClr val="000000"/>
              </a:buClr>
              <a:buSzPct val="100000"/>
              <a:buFont typeface="Times New Roman" charset="0"/>
              <a:buNone/>
            </a:pPr>
            <a:r>
              <a:rPr lang="es-ES_tradnl" sz="3200" dirty="0" smtClean="0">
                <a:solidFill>
                  <a:srgbClr val="000066"/>
                </a:solidFill>
                <a:latin typeface="Arial" charset="0"/>
              </a:rPr>
              <a:t>APP ACEP </a:t>
            </a:r>
          </a:p>
          <a:p>
            <a:pPr marL="341313" indent="-341313" defTabSz="449263" eaLnBrk="1" hangingPunct="1">
              <a:lnSpc>
                <a:spcPct val="120000"/>
              </a:lnSpc>
              <a:spcBef>
                <a:spcPts val="800"/>
              </a:spcBef>
              <a:buClr>
                <a:srgbClr val="000000"/>
              </a:buClr>
              <a:buSzPct val="100000"/>
              <a:buFont typeface="Times New Roman" charset="0"/>
              <a:buNone/>
            </a:pPr>
            <a:r>
              <a:rPr lang="es-ES_tradnl" sz="3000" dirty="0" smtClean="0">
                <a:solidFill>
                  <a:srgbClr val="000066"/>
                </a:solidFill>
                <a:latin typeface="Arial" charset="0"/>
              </a:rPr>
              <a:t>(</a:t>
            </a:r>
            <a:r>
              <a:rPr lang="es-ES_tradnl" sz="3000" i="1" dirty="0" smtClean="0">
                <a:solidFill>
                  <a:srgbClr val="000066"/>
                </a:solidFill>
                <a:latin typeface="Arial" charset="0"/>
              </a:rPr>
              <a:t>American </a:t>
            </a:r>
            <a:r>
              <a:rPr lang="es-ES_tradnl" sz="3000" i="1" dirty="0" err="1" smtClean="0">
                <a:solidFill>
                  <a:srgbClr val="000066"/>
                </a:solidFill>
                <a:latin typeface="Arial" charset="0"/>
              </a:rPr>
              <a:t>College</a:t>
            </a:r>
            <a:r>
              <a:rPr lang="es-ES_tradnl" sz="3000" i="1" dirty="0" smtClean="0">
                <a:solidFill>
                  <a:srgbClr val="000066"/>
                </a:solidFill>
                <a:latin typeface="Arial" charset="0"/>
              </a:rPr>
              <a:t> of </a:t>
            </a:r>
            <a:r>
              <a:rPr lang="es-ES_tradnl" sz="3000" i="1" dirty="0" err="1" smtClean="0">
                <a:solidFill>
                  <a:srgbClr val="000066"/>
                </a:solidFill>
                <a:latin typeface="Arial" charset="0"/>
              </a:rPr>
              <a:t>Emergency</a:t>
            </a:r>
            <a:r>
              <a:rPr lang="es-ES_tradnl" sz="3000" i="1" dirty="0" smtClean="0">
                <a:solidFill>
                  <a:srgbClr val="000066"/>
                </a:solidFill>
                <a:latin typeface="Arial" charset="0"/>
              </a:rPr>
              <a:t> </a:t>
            </a:r>
            <a:r>
              <a:rPr lang="es-ES_tradnl" sz="3000" i="1" dirty="0" err="1" smtClean="0">
                <a:solidFill>
                  <a:srgbClr val="000066"/>
                </a:solidFill>
                <a:latin typeface="Arial" charset="0"/>
              </a:rPr>
              <a:t>Physiciasn</a:t>
            </a:r>
            <a:r>
              <a:rPr lang="es-ES_tradnl" sz="3000" i="1" dirty="0" smtClean="0">
                <a:solidFill>
                  <a:srgbClr val="000066"/>
                </a:solidFill>
                <a:latin typeface="Arial" charset="0"/>
              </a:rPr>
              <a:t>)</a:t>
            </a:r>
            <a:endParaRPr lang="es-ES" sz="3000" i="1" dirty="0">
              <a:solidFill>
                <a:srgbClr val="000066"/>
              </a:solidFill>
              <a:latin typeface="Arial" charset="0"/>
            </a:endParaRPr>
          </a:p>
        </p:txBody>
      </p:sp>
    </p:spTree>
    <p:extLst>
      <p:ext uri="{BB962C8B-B14F-4D97-AF65-F5344CB8AC3E}">
        <p14:creationId xmlns="" xmlns:p14="http://schemas.microsoft.com/office/powerpoint/2010/main" val="96006237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1377" t="25000" r="33967" b="8854"/>
          <a:stretch/>
        </p:blipFill>
        <p:spPr bwMode="auto">
          <a:xfrm>
            <a:off x="1007604" y="722313"/>
            <a:ext cx="7128792" cy="59367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856953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260648"/>
            <a:ext cx="8496944" cy="1277273"/>
          </a:xfrm>
          <a:prstGeom prst="rect">
            <a:avLst/>
          </a:prstGeom>
        </p:spPr>
        <p:txBody>
          <a:bodyPr wrap="square">
            <a:spAutoFit/>
          </a:bodyPr>
          <a:lstStyle/>
          <a:p>
            <a:pPr>
              <a:lnSpc>
                <a:spcPct val="150000"/>
              </a:lnSpc>
            </a:pPr>
            <a:r>
              <a:rPr lang="es-ES" sz="2200" dirty="0" err="1" smtClean="0">
                <a:solidFill>
                  <a:srgbClr val="002060"/>
                </a:solidFill>
                <a:latin typeface="Arial" panose="020B0604020202020204" pitchFamily="34" charset="0"/>
                <a:cs typeface="Arial" panose="020B0604020202020204" pitchFamily="34" charset="0"/>
              </a:rPr>
              <a:t>Poison</a:t>
            </a:r>
            <a:r>
              <a:rPr lang="es-ES" sz="2200" dirty="0" smtClean="0">
                <a:solidFill>
                  <a:srgbClr val="002060"/>
                </a:solidFill>
                <a:latin typeface="Arial" panose="020B0604020202020204" pitchFamily="34" charset="0"/>
                <a:cs typeface="Arial" panose="020B0604020202020204" pitchFamily="34" charset="0"/>
              </a:rPr>
              <a:t> Control Center- Arabia </a:t>
            </a:r>
            <a:r>
              <a:rPr lang="es-ES" sz="2200" dirty="0" err="1" smtClean="0">
                <a:solidFill>
                  <a:srgbClr val="002060"/>
                </a:solidFill>
                <a:latin typeface="Arial" panose="020B0604020202020204" pitchFamily="34" charset="0"/>
                <a:cs typeface="Arial" panose="020B0604020202020204" pitchFamily="34" charset="0"/>
              </a:rPr>
              <a:t>Saudi</a:t>
            </a:r>
            <a:endParaRPr lang="es-ES" sz="2200" dirty="0">
              <a:solidFill>
                <a:srgbClr val="002060"/>
              </a:solidFill>
              <a:latin typeface="Arial" panose="020B0604020202020204" pitchFamily="34" charset="0"/>
              <a:cs typeface="Arial" panose="020B0604020202020204" pitchFamily="34" charset="0"/>
            </a:endParaRPr>
          </a:p>
          <a:p>
            <a:r>
              <a:rPr lang="es-ES" sz="2200" dirty="0" smtClean="0">
                <a:solidFill>
                  <a:srgbClr val="002060"/>
                </a:solidFill>
                <a:latin typeface="Arial" panose="020B0604020202020204" pitchFamily="34" charset="0"/>
                <a:cs typeface="Arial" panose="020B0604020202020204" pitchFamily="34" charset="0"/>
              </a:rPr>
              <a:t>http</a:t>
            </a:r>
            <a:r>
              <a:rPr lang="es-ES" sz="2200" dirty="0">
                <a:solidFill>
                  <a:srgbClr val="002060"/>
                </a:solidFill>
                <a:latin typeface="Arial" panose="020B0604020202020204" pitchFamily="34" charset="0"/>
                <a:cs typeface="Arial" panose="020B0604020202020204" pitchFamily="34" charset="0"/>
              </a:rPr>
              <a:t>://www.moh.gov.sa/en/sectors/pccs/dmm/manualexamination/pages/antidote.aspx</a:t>
            </a:r>
          </a:p>
        </p:txBody>
      </p:sp>
      <p:pic>
        <p:nvPicPr>
          <p:cNvPr id="17510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4391" t="8786" r="16558" b="13163"/>
          <a:stretch/>
        </p:blipFill>
        <p:spPr bwMode="auto">
          <a:xfrm>
            <a:off x="52153" y="1556792"/>
            <a:ext cx="8984343" cy="57096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2 Flecha abajo"/>
          <p:cNvSpPr/>
          <p:nvPr/>
        </p:nvSpPr>
        <p:spPr>
          <a:xfrm rot="3239544">
            <a:off x="1344130" y="2140380"/>
            <a:ext cx="936104" cy="12198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 xmlns:p14="http://schemas.microsoft.com/office/powerpoint/2010/main" val="70682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Lucida Sans Unicode"/>
      </a:majorFont>
      <a:minorFont>
        <a:latin typeface="Times New Roman"/>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50800" cap="flat" cmpd="sng" algn="ctr">
          <a:solidFill>
            <a:srgbClr val="6699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50800" cap="flat" cmpd="sng" algn="ctr">
          <a:solidFill>
            <a:srgbClr val="6699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charset="0"/>
          </a:defRPr>
        </a:defPPr>
      </a:lstStyle>
    </a:lnDef>
  </a:objectDefaults>
  <a:extraClrSchemeLst>
    <a:extraClrScheme>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12023</TotalTime>
  <Words>4561</Words>
  <Application>Microsoft Office PowerPoint</Application>
  <PresentationFormat>Presentación en pantalla (4:3)</PresentationFormat>
  <Paragraphs>614</Paragraphs>
  <Slides>103</Slides>
  <Notes>40</Notes>
  <HiddenSlides>7</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103</vt:i4>
      </vt:variant>
    </vt:vector>
  </HeadingPairs>
  <TitlesOfParts>
    <vt:vector size="106" baseType="lpstr">
      <vt:lpstr>Diseño predeterminado</vt:lpstr>
      <vt:lpstr>Tema de Office</vt:lpstr>
      <vt:lpstr>Imagen de mapa de bits</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 Crespi</dc:creator>
  <cp:lastModifiedBy>Mar Crespi</cp:lastModifiedBy>
  <cp:revision>510</cp:revision>
  <cp:lastPrinted>2017-05-25T13:25:14Z</cp:lastPrinted>
  <dcterms:modified xsi:type="dcterms:W3CDTF">2018-03-06T12:43:16Z</dcterms:modified>
</cp:coreProperties>
</file>