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handoutMasterIdLst>
    <p:handoutMasterId r:id="rId42"/>
  </p:handoutMasterIdLst>
  <p:sldIdLst>
    <p:sldId id="276" r:id="rId2"/>
    <p:sldId id="314" r:id="rId3"/>
    <p:sldId id="313" r:id="rId4"/>
    <p:sldId id="257" r:id="rId5"/>
    <p:sldId id="310" r:id="rId6"/>
    <p:sldId id="31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80" r:id="rId24"/>
    <p:sldId id="281" r:id="rId25"/>
    <p:sldId id="283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8" r:id="rId34"/>
    <p:sldId id="300" r:id="rId35"/>
    <p:sldId id="302" r:id="rId36"/>
    <p:sldId id="303" r:id="rId37"/>
    <p:sldId id="307" r:id="rId38"/>
    <p:sldId id="315" r:id="rId39"/>
    <p:sldId id="316" r:id="rId4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cho\AppData\Roaming\Microsoft\Excel\Estadistica%20Agresiones%20N&#250;mero%20de%20casos%202014-2013-2012-%202011-2010%20comparado%20(version%201).xlsb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LENO\secretaria\Agresiones\Estudio%20agresiones%202014\Estadistica%20Agresiones%20N&#250;mero%20de%20casos%202014-2013-2012-%202011-2010%20compar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plotArea>
      <c:layout/>
      <c:lineChart>
        <c:grouping val="standard"/>
        <c:ser>
          <c:idx val="0"/>
          <c:order val="0"/>
          <c:tx>
            <c:strRef>
              <c:f>'total agresiones'!$G$58</c:f>
              <c:strCache>
                <c:ptCount val="1"/>
                <c:pt idx="0">
                  <c:v>nº agresiones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'total agresiones'!$F$59:$F$63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'total agresiones'!$G$59:$G$63</c:f>
              <c:numCache>
                <c:formatCode>General</c:formatCode>
                <c:ptCount val="5"/>
                <c:pt idx="0">
                  <c:v>451</c:v>
                </c:pt>
                <c:pt idx="1">
                  <c:v>493</c:v>
                </c:pt>
                <c:pt idx="2">
                  <c:v>416</c:v>
                </c:pt>
                <c:pt idx="3">
                  <c:v>354</c:v>
                </c:pt>
                <c:pt idx="4">
                  <c:v>344</c:v>
                </c:pt>
              </c:numCache>
            </c:numRef>
          </c:val>
          <c:smooth val="1"/>
        </c:ser>
        <c:marker val="1"/>
        <c:axId val="72443392"/>
        <c:axId val="72444928"/>
      </c:lineChart>
      <c:catAx>
        <c:axId val="72443392"/>
        <c:scaling>
          <c:orientation val="minMax"/>
        </c:scaling>
        <c:axPos val="b"/>
        <c:numFmt formatCode="General" sourceLinked="1"/>
        <c:tickLblPos val="nextTo"/>
        <c:crossAx val="72444928"/>
        <c:crosses val="autoZero"/>
        <c:auto val="1"/>
        <c:lblAlgn val="ctr"/>
        <c:lblOffset val="100"/>
      </c:catAx>
      <c:valAx>
        <c:axId val="72444928"/>
        <c:scaling>
          <c:orientation val="minMax"/>
          <c:max val="500"/>
          <c:min val="250"/>
        </c:scaling>
        <c:axPos val="l"/>
        <c:majorGridlines/>
        <c:numFmt formatCode="General" sourceLinked="1"/>
        <c:tickLblPos val="nextTo"/>
        <c:crossAx val="72443392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2014'!$BA$57:$BB$57</c:f>
              <c:strCache>
                <c:ptCount val="1"/>
                <c:pt idx="0">
                  <c:v>Baja laboral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Si</a:t>
                    </a:r>
                    <a:r>
                      <a:rPr lang="en-US" dirty="0"/>
                      <a:t>
12%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88%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2014'!$BA$58:$BB$58</c:f>
              <c:strCache>
                <c:ptCount val="2"/>
                <c:pt idx="0">
                  <c:v>Si_Baja</c:v>
                </c:pt>
                <c:pt idx="1">
                  <c:v>No_Baja</c:v>
                </c:pt>
              </c:strCache>
            </c:strRef>
          </c:cat>
          <c:val>
            <c:numRef>
              <c:f>'agresiones 2014'!$BA$115:$BB$115</c:f>
              <c:numCache>
                <c:formatCode>General</c:formatCode>
                <c:ptCount val="2"/>
                <c:pt idx="0">
                  <c:v>36</c:v>
                </c:pt>
                <c:pt idx="1">
                  <c:v>258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2014'!$BC$57:$BD$57</c:f>
              <c:strCache>
                <c:ptCount val="1"/>
                <c:pt idx="0">
                  <c:v>Diligencias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Si</a:t>
                    </a:r>
                    <a:r>
                      <a:rPr lang="en-US" dirty="0"/>
                      <a:t>
60%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40%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2014'!$BC$58:$BD$58</c:f>
              <c:strCache>
                <c:ptCount val="2"/>
                <c:pt idx="0">
                  <c:v>Si_Diligencias</c:v>
                </c:pt>
                <c:pt idx="1">
                  <c:v>No_Diligencias</c:v>
                </c:pt>
              </c:strCache>
            </c:strRef>
          </c:cat>
          <c:val>
            <c:numRef>
              <c:f>'agresiones 2014'!$BC$115:$BD$115</c:f>
              <c:numCache>
                <c:formatCode>General</c:formatCode>
                <c:ptCount val="2"/>
                <c:pt idx="0">
                  <c:v>132</c:v>
                </c:pt>
                <c:pt idx="1">
                  <c:v>87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2014'!$BE$57:$BF$57</c:f>
              <c:strCache>
                <c:ptCount val="1"/>
                <c:pt idx="0">
                  <c:v>Apoyo o Asesoramiento Empresa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Si</a:t>
                    </a:r>
                    <a:r>
                      <a:rPr lang="en-US" dirty="0"/>
                      <a:t>
40%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60%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2014'!$BE$58:$BF$58</c:f>
              <c:strCache>
                <c:ptCount val="2"/>
                <c:pt idx="0">
                  <c:v>Si_Apoyo</c:v>
                </c:pt>
                <c:pt idx="1">
                  <c:v>No_Apoyo</c:v>
                </c:pt>
              </c:strCache>
            </c:strRef>
          </c:cat>
          <c:val>
            <c:numRef>
              <c:f>'agresiones 2014'!$BE$115:$BF$115</c:f>
              <c:numCache>
                <c:formatCode>General</c:formatCode>
                <c:ptCount val="2"/>
                <c:pt idx="0">
                  <c:v>91</c:v>
                </c:pt>
                <c:pt idx="1">
                  <c:v>139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2014'!$BG$57:$BI$57</c:f>
              <c:strCache>
                <c:ptCount val="1"/>
                <c:pt idx="0">
                  <c:v>Denuncia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Si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66%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27%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No </a:t>
                    </a:r>
                    <a:r>
                      <a:rPr lang="en-US" smtClean="0"/>
                      <a:t>sabe</a:t>
                    </a:r>
                    <a:r>
                      <a:rPr lang="en-US" dirty="0"/>
                      <a:t>
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2014'!$BG$58:$BI$58</c:f>
              <c:strCache>
                <c:ptCount val="3"/>
                <c:pt idx="0">
                  <c:v>Si_Denuncia</c:v>
                </c:pt>
                <c:pt idx="1">
                  <c:v>No_Denuncia</c:v>
                </c:pt>
                <c:pt idx="2">
                  <c:v>No sabe_Denuncia</c:v>
                </c:pt>
              </c:strCache>
            </c:strRef>
          </c:cat>
          <c:val>
            <c:numRef>
              <c:f>'agresiones 2014'!$BG$115:$BI$115</c:f>
              <c:numCache>
                <c:formatCode>General</c:formatCode>
                <c:ptCount val="3"/>
                <c:pt idx="0">
                  <c:v>222</c:v>
                </c:pt>
                <c:pt idx="1">
                  <c:v>92</c:v>
                </c:pt>
                <c:pt idx="2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2014'!$BJ$57:$BK$57</c:f>
              <c:strCache>
                <c:ptCount val="1"/>
                <c:pt idx="0">
                  <c:v>Agresiones previas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Si</a:t>
                    </a:r>
                    <a:r>
                      <a:rPr lang="en-US" dirty="0"/>
                      <a:t>
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93%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'agresiones 2014'!$BJ$58:$BK$58</c:f>
              <c:strCache>
                <c:ptCount val="2"/>
                <c:pt idx="0">
                  <c:v>Si_Previas</c:v>
                </c:pt>
                <c:pt idx="1">
                  <c:v>No_Previas</c:v>
                </c:pt>
              </c:strCache>
            </c:strRef>
          </c:cat>
          <c:val>
            <c:numRef>
              <c:f>'agresiones 2014'!$BJ$115:$BK$115</c:f>
              <c:numCache>
                <c:formatCode>General</c:formatCode>
                <c:ptCount val="2"/>
                <c:pt idx="0">
                  <c:v>22</c:v>
                </c:pt>
                <c:pt idx="1">
                  <c:v>277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2014'!$BL$57:$BM$57</c:f>
              <c:strCache>
                <c:ptCount val="1"/>
                <c:pt idx="0">
                  <c:v>Juicio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Si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53%</a:t>
                    </a:r>
                  </a:p>
                </c:rich>
              </c:tx>
              <c:spPr/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47%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2014'!$BL$58:$BM$58</c:f>
              <c:strCache>
                <c:ptCount val="2"/>
                <c:pt idx="0">
                  <c:v>Si_Juicio</c:v>
                </c:pt>
                <c:pt idx="1">
                  <c:v>No_Juicio</c:v>
                </c:pt>
              </c:strCache>
            </c:strRef>
          </c:cat>
          <c:val>
            <c:numRef>
              <c:f>'agresiones 2014'!$BL$115:$BM$115</c:f>
              <c:numCache>
                <c:formatCode>General</c:formatCode>
                <c:ptCount val="2"/>
                <c:pt idx="0">
                  <c:v>123</c:v>
                </c:pt>
                <c:pt idx="1">
                  <c:v>107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2014'!$BN$57:$BO$57</c:f>
              <c:strCache>
                <c:ptCount val="1"/>
                <c:pt idx="0">
                  <c:v>Daños Materiales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Si</a:t>
                    </a:r>
                    <a:r>
                      <a:rPr lang="en-US" dirty="0"/>
                      <a:t>
9%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No</a:t>
                    </a:r>
                    <a:r>
                      <a:rPr lang="en-US" dirty="0"/>
                      <a:t>
91%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2014'!$BN$58:$BO$58</c:f>
              <c:strCache>
                <c:ptCount val="2"/>
                <c:pt idx="0">
                  <c:v>Si_Daños</c:v>
                </c:pt>
                <c:pt idx="1">
                  <c:v>No_Daños</c:v>
                </c:pt>
              </c:strCache>
            </c:strRef>
          </c:cat>
          <c:val>
            <c:numRef>
              <c:f>'agresiones 2014'!$BN$115:$BO$115</c:f>
              <c:numCache>
                <c:formatCode>General</c:formatCode>
                <c:ptCount val="2"/>
                <c:pt idx="0">
                  <c:v>24</c:v>
                </c:pt>
                <c:pt idx="1">
                  <c:v>254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scene3d>
      <a:camera prst="orthographicFront"/>
      <a:lightRig rig="threePt" dir="t"/>
    </a:scene3d>
    <a:sp3d>
      <a:bevelT h="635000"/>
    </a:sp3d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'por sexo'!$B$68</c:f>
              <c:strCache>
                <c:ptCount val="1"/>
                <c:pt idx="0">
                  <c:v>hombres</c:v>
                </c:pt>
              </c:strCache>
            </c:strRef>
          </c:tx>
          <c:marker>
            <c:symbol val="none"/>
          </c:marker>
          <c:cat>
            <c:numRef>
              <c:f>'por sexo'!$C$67:$G$67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'por sexo'!$C$68:$G$68</c:f>
              <c:numCache>
                <c:formatCode>0.00</c:formatCode>
                <c:ptCount val="5"/>
                <c:pt idx="0">
                  <c:v>50.4444444444444</c:v>
                </c:pt>
                <c:pt idx="1">
                  <c:v>52.941176470588225</c:v>
                </c:pt>
                <c:pt idx="2">
                  <c:v>46.13583138173302</c:v>
                </c:pt>
                <c:pt idx="3">
                  <c:v>49.858356940509957</c:v>
                </c:pt>
                <c:pt idx="4">
                  <c:v>49.418604651162752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'por sexo'!$B$69</c:f>
              <c:strCache>
                <c:ptCount val="1"/>
                <c:pt idx="0">
                  <c:v>mujeres</c:v>
                </c:pt>
              </c:strCache>
            </c:strRef>
          </c:tx>
          <c:marker>
            <c:symbol val="none"/>
          </c:marker>
          <c:cat>
            <c:numRef>
              <c:f>'por sexo'!$C$67:$G$67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'por sexo'!$C$69:$G$69</c:f>
              <c:numCache>
                <c:formatCode>0.00</c:formatCode>
                <c:ptCount val="5"/>
                <c:pt idx="0">
                  <c:v>49.555555555555557</c:v>
                </c:pt>
                <c:pt idx="1">
                  <c:v>47.058823529411754</c:v>
                </c:pt>
                <c:pt idx="2">
                  <c:v>53.864168618266959</c:v>
                </c:pt>
                <c:pt idx="3">
                  <c:v>50.141643059490043</c:v>
                </c:pt>
                <c:pt idx="4">
                  <c:v>50.581395348837212</c:v>
                </c:pt>
              </c:numCache>
            </c:numRef>
          </c:val>
          <c:smooth val="1"/>
        </c:ser>
        <c:marker val="1"/>
        <c:axId val="150676992"/>
        <c:axId val="150678528"/>
      </c:lineChart>
      <c:catAx>
        <c:axId val="150676992"/>
        <c:scaling>
          <c:orientation val="minMax"/>
        </c:scaling>
        <c:axPos val="b"/>
        <c:numFmt formatCode="General" sourceLinked="1"/>
        <c:majorTickMark val="none"/>
        <c:tickLblPos val="nextTo"/>
        <c:crossAx val="150678528"/>
        <c:crosses val="autoZero"/>
        <c:auto val="1"/>
        <c:lblAlgn val="ctr"/>
        <c:lblOffset val="100"/>
      </c:catAx>
      <c:valAx>
        <c:axId val="150678528"/>
        <c:scaling>
          <c:orientation val="minMax"/>
          <c:min val="46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0" sourceLinked="0"/>
        <c:majorTickMark val="none"/>
        <c:tickLblPos val="nextTo"/>
        <c:crossAx val="1506769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'tramo de edades'!$A$66</c:f>
              <c:strCache>
                <c:ptCount val="1"/>
                <c:pt idx="0">
                  <c:v>2014</c:v>
                </c:pt>
              </c:strCache>
            </c:strRef>
          </c:tx>
          <c:marker>
            <c:symbol val="none"/>
          </c:marker>
          <c:cat>
            <c:strRef>
              <c:f>'tramo de edades'!$B$65:$F$65</c:f>
              <c:strCache>
                <c:ptCount val="5"/>
                <c:pt idx="0">
                  <c:v>26 a 35</c:v>
                </c:pt>
                <c:pt idx="1">
                  <c:v>36 a 45</c:v>
                </c:pt>
                <c:pt idx="2">
                  <c:v>46 a 55</c:v>
                </c:pt>
                <c:pt idx="3">
                  <c:v>56 a 65</c:v>
                </c:pt>
                <c:pt idx="4">
                  <c:v>de 66</c:v>
                </c:pt>
              </c:strCache>
            </c:strRef>
          </c:cat>
          <c:val>
            <c:numRef>
              <c:f>'tramo de edades'!$B$66:$F$66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'tramo de edades'!$A$67</c:f>
              <c:strCache>
                <c:ptCount val="1"/>
                <c:pt idx="0">
                  <c:v>2013</c:v>
                </c:pt>
              </c:strCache>
            </c:strRef>
          </c:tx>
          <c:marker>
            <c:symbol val="none"/>
          </c:marker>
          <c:cat>
            <c:strRef>
              <c:f>'tramo de edades'!$B$65:$F$65</c:f>
              <c:strCache>
                <c:ptCount val="5"/>
                <c:pt idx="0">
                  <c:v>26 a 35</c:v>
                </c:pt>
                <c:pt idx="1">
                  <c:v>36 a 45</c:v>
                </c:pt>
                <c:pt idx="2">
                  <c:v>46 a 55</c:v>
                </c:pt>
                <c:pt idx="3">
                  <c:v>56 a 65</c:v>
                </c:pt>
                <c:pt idx="4">
                  <c:v>de 66</c:v>
                </c:pt>
              </c:strCache>
            </c:strRef>
          </c:cat>
          <c:val>
            <c:numRef>
              <c:f>'tramo de edades'!$B$67:$F$67</c:f>
              <c:numCache>
                <c:formatCode>0%</c:formatCode>
                <c:ptCount val="5"/>
                <c:pt idx="0">
                  <c:v>0.12676056338028169</c:v>
                </c:pt>
                <c:pt idx="1">
                  <c:v>0.29225352112676056</c:v>
                </c:pt>
                <c:pt idx="2">
                  <c:v>0.3626760563380283</c:v>
                </c:pt>
                <c:pt idx="3">
                  <c:v>0.19014084507042259</c:v>
                </c:pt>
                <c:pt idx="4">
                  <c:v>2.8169014084507043E-2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'tramo de edades'!$A$68</c:f>
              <c:strCache>
                <c:ptCount val="1"/>
                <c:pt idx="0">
                  <c:v>2012</c:v>
                </c:pt>
              </c:strCache>
            </c:strRef>
          </c:tx>
          <c:marker>
            <c:symbol val="none"/>
          </c:marker>
          <c:cat>
            <c:strRef>
              <c:f>'tramo de edades'!$B$65:$F$65</c:f>
              <c:strCache>
                <c:ptCount val="5"/>
                <c:pt idx="0">
                  <c:v>26 a 35</c:v>
                </c:pt>
                <c:pt idx="1">
                  <c:v>36 a 45</c:v>
                </c:pt>
                <c:pt idx="2">
                  <c:v>46 a 55</c:v>
                </c:pt>
                <c:pt idx="3">
                  <c:v>56 a 65</c:v>
                </c:pt>
                <c:pt idx="4">
                  <c:v>de 66</c:v>
                </c:pt>
              </c:strCache>
            </c:strRef>
          </c:cat>
          <c:val>
            <c:numRef>
              <c:f>'tramo de edades'!$B$68:$F$68</c:f>
              <c:numCache>
                <c:formatCode>0%</c:formatCode>
                <c:ptCount val="5"/>
                <c:pt idx="0">
                  <c:v>0.14238410596026491</c:v>
                </c:pt>
                <c:pt idx="1">
                  <c:v>0.27483443708609284</c:v>
                </c:pt>
                <c:pt idx="2">
                  <c:v>0.37086092715231811</c:v>
                </c:pt>
                <c:pt idx="3">
                  <c:v>0.18874172185430474</c:v>
                </c:pt>
                <c:pt idx="4">
                  <c:v>2.3178807947019871E-2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'tramo de edades'!$A$69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strRef>
              <c:f>'tramo de edades'!$B$65:$F$65</c:f>
              <c:strCache>
                <c:ptCount val="5"/>
                <c:pt idx="0">
                  <c:v>26 a 35</c:v>
                </c:pt>
                <c:pt idx="1">
                  <c:v>36 a 45</c:v>
                </c:pt>
                <c:pt idx="2">
                  <c:v>46 a 55</c:v>
                </c:pt>
                <c:pt idx="3">
                  <c:v>56 a 65</c:v>
                </c:pt>
                <c:pt idx="4">
                  <c:v>de 66</c:v>
                </c:pt>
              </c:strCache>
            </c:strRef>
          </c:cat>
          <c:val>
            <c:numRef>
              <c:f>'tramo de edades'!$B$69:$F$69</c:f>
              <c:numCache>
                <c:formatCode>0%</c:formatCode>
                <c:ptCount val="5"/>
                <c:pt idx="0">
                  <c:v>0.12082262210796918</c:v>
                </c:pt>
                <c:pt idx="1">
                  <c:v>0.26221079691516708</c:v>
                </c:pt>
                <c:pt idx="2">
                  <c:v>0.44215938303341901</c:v>
                </c:pt>
                <c:pt idx="3">
                  <c:v>0.167095115681234</c:v>
                </c:pt>
                <c:pt idx="4">
                  <c:v>7.7120822622107968E-3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'tramo de edades'!$A$70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cat>
            <c:strRef>
              <c:f>'tramo de edades'!$B$65:$F$65</c:f>
              <c:strCache>
                <c:ptCount val="5"/>
                <c:pt idx="0">
                  <c:v>26 a 35</c:v>
                </c:pt>
                <c:pt idx="1">
                  <c:v>36 a 45</c:v>
                </c:pt>
                <c:pt idx="2">
                  <c:v>46 a 55</c:v>
                </c:pt>
                <c:pt idx="3">
                  <c:v>56 a 65</c:v>
                </c:pt>
                <c:pt idx="4">
                  <c:v>de 66</c:v>
                </c:pt>
              </c:strCache>
            </c:strRef>
          </c:cat>
          <c:val>
            <c:numRef>
              <c:f>'tramo de edades'!$B$70:$F$70</c:f>
              <c:numCache>
                <c:formatCode>0%</c:formatCode>
                <c:ptCount val="5"/>
                <c:pt idx="0">
                  <c:v>0.15384615384615394</c:v>
                </c:pt>
                <c:pt idx="1">
                  <c:v>0.29720279720279735</c:v>
                </c:pt>
                <c:pt idx="2">
                  <c:v>0.37062937062937074</c:v>
                </c:pt>
                <c:pt idx="3">
                  <c:v>0.16783216783216792</c:v>
                </c:pt>
                <c:pt idx="4">
                  <c:v>1.0489510489510495E-2</c:v>
                </c:pt>
              </c:numCache>
            </c:numRef>
          </c:val>
          <c:smooth val="1"/>
        </c:ser>
        <c:marker val="1"/>
        <c:axId val="150759296"/>
        <c:axId val="150760832"/>
      </c:lineChart>
      <c:catAx>
        <c:axId val="150759296"/>
        <c:scaling>
          <c:orientation val="minMax"/>
        </c:scaling>
        <c:axPos val="b"/>
        <c:majorTickMark val="none"/>
        <c:tickLblPos val="nextTo"/>
        <c:crossAx val="150760832"/>
        <c:crosses val="autoZero"/>
        <c:auto val="1"/>
        <c:lblAlgn val="ctr"/>
        <c:lblOffset val="100"/>
      </c:catAx>
      <c:valAx>
        <c:axId val="15076083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50759296"/>
        <c:crosses val="autoZero"/>
        <c:crossBetween val="between"/>
      </c:valAx>
    </c:plotArea>
    <c:legend>
      <c:legendPos val="r"/>
      <c:layout/>
      <c:txPr>
        <a:bodyPr/>
        <a:lstStyle/>
        <a:p>
          <a:pPr rtl="0">
            <a:defRPr/>
          </a:pPr>
          <a:endParaRPr lang="es-ES"/>
        </a:p>
      </c:txPr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'tipo ejercicio'!$D$66</c:f>
              <c:strCache>
                <c:ptCount val="1"/>
                <c:pt idx="0">
                  <c:v>Publico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numRef>
              <c:f>'tipo ejercicio'!$E$65:$I$65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'tipo ejercicio'!$E$66:$I$66</c:f>
              <c:numCache>
                <c:formatCode>0%</c:formatCode>
                <c:ptCount val="5"/>
                <c:pt idx="0">
                  <c:v>0.90625</c:v>
                </c:pt>
                <c:pt idx="1">
                  <c:v>0.88798370672097759</c:v>
                </c:pt>
                <c:pt idx="2">
                  <c:v>0.8862433862433865</c:v>
                </c:pt>
                <c:pt idx="3">
                  <c:v>0.89265536723163841</c:v>
                </c:pt>
                <c:pt idx="4">
                  <c:v>0.87360594795539082</c:v>
                </c:pt>
              </c:numCache>
            </c:numRef>
          </c:val>
        </c:ser>
        <c:ser>
          <c:idx val="1"/>
          <c:order val="1"/>
          <c:tx>
            <c:strRef>
              <c:f>'tipo ejercicio'!$D$67</c:f>
              <c:strCache>
                <c:ptCount val="1"/>
                <c:pt idx="0">
                  <c:v>Privado</c:v>
                </c:pt>
              </c:strCache>
            </c:strRef>
          </c:tx>
          <c:dLbls>
            <c:dLbl>
              <c:idx val="0"/>
              <c:layout>
                <c:manualLayout>
                  <c:x val="1.9444444444444445E-2"/>
                  <c:y val="-1.8264840182648401E-2"/>
                </c:manualLayout>
              </c:layout>
              <c:showVal val="1"/>
            </c:dLbl>
            <c:dLbl>
              <c:idx val="1"/>
              <c:layout>
                <c:manualLayout>
                  <c:x val="2.2222222222222251E-2"/>
                  <c:y val="-3.6529680365296795E-2"/>
                </c:manualLayout>
              </c:layout>
              <c:showVal val="1"/>
            </c:dLbl>
            <c:dLbl>
              <c:idx val="2"/>
              <c:layout>
                <c:manualLayout>
                  <c:x val="3.333333333333334E-2"/>
                  <c:y val="-1.3698630136986301E-2"/>
                </c:manualLayout>
              </c:layout>
              <c:showVal val="1"/>
            </c:dLbl>
            <c:showVal val="1"/>
          </c:dLbls>
          <c:cat>
            <c:numRef>
              <c:f>'tipo ejercicio'!$E$65:$I$65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'tipo ejercicio'!$E$67:$I$67</c:f>
              <c:numCache>
                <c:formatCode>0%</c:formatCode>
                <c:ptCount val="5"/>
                <c:pt idx="0">
                  <c:v>9.3750000000000042E-2</c:v>
                </c:pt>
                <c:pt idx="1">
                  <c:v>0.11201629327902242</c:v>
                </c:pt>
                <c:pt idx="2">
                  <c:v>0.11375661375661381</c:v>
                </c:pt>
                <c:pt idx="3">
                  <c:v>0.10734463276836159</c:v>
                </c:pt>
                <c:pt idx="4">
                  <c:v>0.12639405204460966</c:v>
                </c:pt>
              </c:numCache>
            </c:numRef>
          </c:val>
        </c:ser>
        <c:dLbls>
          <c:showVal val="1"/>
        </c:dLbls>
        <c:shape val="box"/>
        <c:axId val="151932288"/>
        <c:axId val="151938176"/>
        <c:axId val="0"/>
      </c:bar3DChart>
      <c:catAx>
        <c:axId val="151932288"/>
        <c:scaling>
          <c:orientation val="minMax"/>
        </c:scaling>
        <c:axPos val="b"/>
        <c:numFmt formatCode="General" sourceLinked="1"/>
        <c:majorTickMark val="none"/>
        <c:tickLblPos val="nextTo"/>
        <c:crossAx val="151938176"/>
        <c:crosses val="autoZero"/>
        <c:auto val="1"/>
        <c:lblAlgn val="ctr"/>
        <c:lblOffset val="100"/>
      </c:catAx>
      <c:valAx>
        <c:axId val="151938176"/>
        <c:scaling>
          <c:orientation val="minMax"/>
        </c:scaling>
        <c:delete val="1"/>
        <c:axPos val="l"/>
        <c:numFmt formatCode="0%" sourceLinked="1"/>
        <c:tickLblPos val="none"/>
        <c:crossAx val="15193228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2014'!$I$57:$J$57</c:f>
              <c:strCache>
                <c:ptCount val="1"/>
                <c:pt idx="0">
                  <c:v>Sexo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dLbl>
              <c:idx val="1"/>
              <c:layout>
                <c:manualLayout>
                  <c:x val="0.1698895450568679"/>
                  <c:y val="-1.099405018102640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32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2014'!$I$58:$J$58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'agresiones 2014'!$I$115:$J$115</c:f>
              <c:numCache>
                <c:formatCode>General</c:formatCode>
                <c:ptCount val="2"/>
                <c:pt idx="0">
                  <c:v>170</c:v>
                </c:pt>
                <c:pt idx="1">
                  <c:v>174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Ambito!$P$62</c:f>
              <c:strCache>
                <c:ptCount val="1"/>
                <c:pt idx="0">
                  <c:v>A. Primaria</c:v>
                </c:pt>
              </c:strCache>
            </c:strRef>
          </c:tx>
          <c:marker>
            <c:symbol val="none"/>
          </c:marker>
          <c:cat>
            <c:numRef>
              <c:f>Ambito!$Q$61:$U$61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Ambito!$Q$62:$U$62</c:f>
              <c:numCache>
                <c:formatCode>0.0%</c:formatCode>
                <c:ptCount val="5"/>
                <c:pt idx="0">
                  <c:v>0.64692482915717575</c:v>
                </c:pt>
                <c:pt idx="1">
                  <c:v>0.6843177189409364</c:v>
                </c:pt>
                <c:pt idx="2">
                  <c:v>0.67806267806267795</c:v>
                </c:pt>
                <c:pt idx="3">
                  <c:v>0.65798045602605892</c:v>
                </c:pt>
                <c:pt idx="4">
                  <c:v>0.63848396501457749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Ambito!$P$63</c:f>
              <c:strCache>
                <c:ptCount val="1"/>
                <c:pt idx="0">
                  <c:v>A. Hospitalaria</c:v>
                </c:pt>
              </c:strCache>
            </c:strRef>
          </c:tx>
          <c:marker>
            <c:symbol val="none"/>
          </c:marker>
          <c:cat>
            <c:numRef>
              <c:f>Ambito!$Q$61:$U$61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Ambito!$Q$63:$U$63</c:f>
              <c:numCache>
                <c:formatCode>0.0%</c:formatCode>
                <c:ptCount val="5"/>
                <c:pt idx="0">
                  <c:v>0.24373576309794995</c:v>
                </c:pt>
                <c:pt idx="1">
                  <c:v>0.19144602851323836</c:v>
                </c:pt>
                <c:pt idx="2">
                  <c:v>0.23646723646723664</c:v>
                </c:pt>
                <c:pt idx="3">
                  <c:v>0.2703583061889252</c:v>
                </c:pt>
                <c:pt idx="4">
                  <c:v>0.26530612244897961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Ambito!$P$64</c:f>
              <c:strCache>
                <c:ptCount val="1"/>
                <c:pt idx="0">
                  <c:v>otro ambito</c:v>
                </c:pt>
              </c:strCache>
            </c:strRef>
          </c:tx>
          <c:marker>
            <c:symbol val="none"/>
          </c:marker>
          <c:cat>
            <c:numRef>
              <c:f>Ambito!$Q$61:$U$61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Ambito!$Q$64:$U$64</c:f>
              <c:numCache>
                <c:formatCode>0.0%</c:formatCode>
                <c:ptCount val="5"/>
                <c:pt idx="0">
                  <c:v>0.10933940774487469</c:v>
                </c:pt>
                <c:pt idx="1">
                  <c:v>0.12423625254582492</c:v>
                </c:pt>
                <c:pt idx="2">
                  <c:v>0.19088319088319095</c:v>
                </c:pt>
                <c:pt idx="3">
                  <c:v>0.19954754594704929</c:v>
                </c:pt>
                <c:pt idx="4">
                  <c:v>0.20408163265306123</c:v>
                </c:pt>
              </c:numCache>
            </c:numRef>
          </c:val>
          <c:smooth val="1"/>
        </c:ser>
        <c:marker val="1"/>
        <c:axId val="149788544"/>
        <c:axId val="149790080"/>
      </c:lineChart>
      <c:catAx>
        <c:axId val="149788544"/>
        <c:scaling>
          <c:orientation val="minMax"/>
        </c:scaling>
        <c:axPos val="b"/>
        <c:numFmt formatCode="General" sourceLinked="1"/>
        <c:majorTickMark val="none"/>
        <c:tickLblPos val="nextTo"/>
        <c:crossAx val="149790080"/>
        <c:crosses val="autoZero"/>
        <c:auto val="1"/>
        <c:lblAlgn val="ctr"/>
        <c:lblOffset val="100"/>
      </c:catAx>
      <c:valAx>
        <c:axId val="149790080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497885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AGRESION'!$A$72</c:f>
              <c:strCache>
                <c:ptCount val="1"/>
                <c:pt idx="0">
                  <c:v>No recetar medicamento propuesto por paciente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AGRESION'!$B$72:$F$72</c:f>
              <c:numCache>
                <c:formatCode>0.00%</c:formatCode>
                <c:ptCount val="5"/>
                <c:pt idx="0">
                  <c:v>0.12941176470588239</c:v>
                </c:pt>
                <c:pt idx="1">
                  <c:v>0.13270142180094791</c:v>
                </c:pt>
                <c:pt idx="2">
                  <c:v>0.12464589235127482</c:v>
                </c:pt>
                <c:pt idx="3">
                  <c:v>9.3484419263456145E-2</c:v>
                </c:pt>
                <c:pt idx="4">
                  <c:v>9.1240875912408773E-2</c:v>
                </c:pt>
              </c:numCache>
            </c:numRef>
          </c:val>
          <c:smooth val="1"/>
        </c:ser>
        <c:marker val="1"/>
        <c:axId val="152455040"/>
        <c:axId val="152456576"/>
      </c:lineChart>
      <c:catAx>
        <c:axId val="152455040"/>
        <c:scaling>
          <c:orientation val="minMax"/>
        </c:scaling>
        <c:axPos val="b"/>
        <c:numFmt formatCode="General" sourceLinked="1"/>
        <c:tickLblPos val="nextTo"/>
        <c:crossAx val="152456576"/>
        <c:crosses val="autoZero"/>
        <c:auto val="1"/>
        <c:lblAlgn val="ctr"/>
        <c:lblOffset val="100"/>
      </c:catAx>
      <c:valAx>
        <c:axId val="152456576"/>
        <c:scaling>
          <c:orientation val="minMax"/>
        </c:scaling>
        <c:axPos val="l"/>
        <c:majorGridlines/>
        <c:numFmt formatCode="0.00%" sourceLinked="1"/>
        <c:tickLblPos val="nextTo"/>
        <c:crossAx val="152455040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AGRESION'!$A$73</c:f>
              <c:strCache>
                <c:ptCount val="1"/>
                <c:pt idx="0">
                  <c:v>Tiempo en ser atendido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AGRESION'!$B$73:$F$73</c:f>
              <c:numCache>
                <c:formatCode>0.00%</c:formatCode>
                <c:ptCount val="5"/>
                <c:pt idx="0">
                  <c:v>0.1058823529411765</c:v>
                </c:pt>
                <c:pt idx="1">
                  <c:v>8.7677725118483485E-2</c:v>
                </c:pt>
                <c:pt idx="2">
                  <c:v>0.14164305949008499</c:v>
                </c:pt>
                <c:pt idx="3">
                  <c:v>9.6317280453257756E-2</c:v>
                </c:pt>
                <c:pt idx="4">
                  <c:v>0.12408759124087591</c:v>
                </c:pt>
              </c:numCache>
            </c:numRef>
          </c:val>
          <c:smooth val="1"/>
        </c:ser>
        <c:marker val="1"/>
        <c:axId val="152468096"/>
        <c:axId val="152486272"/>
      </c:lineChart>
      <c:catAx>
        <c:axId val="152468096"/>
        <c:scaling>
          <c:orientation val="minMax"/>
        </c:scaling>
        <c:axPos val="b"/>
        <c:numFmt formatCode="General" sourceLinked="1"/>
        <c:tickLblPos val="nextTo"/>
        <c:crossAx val="152486272"/>
        <c:crosses val="autoZero"/>
        <c:auto val="1"/>
        <c:lblAlgn val="ctr"/>
        <c:lblOffset val="100"/>
      </c:catAx>
      <c:valAx>
        <c:axId val="152486272"/>
        <c:scaling>
          <c:orientation val="minMax"/>
        </c:scaling>
        <c:axPos val="l"/>
        <c:majorGridlines/>
        <c:numFmt formatCode="0.00%" sourceLinked="1"/>
        <c:tickLblPos val="nextTo"/>
        <c:crossAx val="152468096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AGRESION'!$A$74</c:f>
              <c:strCache>
                <c:ptCount val="1"/>
                <c:pt idx="0">
                  <c:v>Discrepancias en la atención medica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AGRESION'!$B$74:$F$74</c:f>
              <c:numCache>
                <c:formatCode>0.00%</c:formatCode>
                <c:ptCount val="5"/>
                <c:pt idx="0">
                  <c:v>0.30882352941176483</c:v>
                </c:pt>
                <c:pt idx="1">
                  <c:v>0.39336492890995295</c:v>
                </c:pt>
                <c:pt idx="2">
                  <c:v>0.26628895184135981</c:v>
                </c:pt>
                <c:pt idx="3">
                  <c:v>0.26062322946175626</c:v>
                </c:pt>
                <c:pt idx="4">
                  <c:v>0.29562043795620452</c:v>
                </c:pt>
              </c:numCache>
            </c:numRef>
          </c:val>
          <c:smooth val="1"/>
        </c:ser>
        <c:marker val="1"/>
        <c:axId val="152501632"/>
        <c:axId val="152773760"/>
      </c:lineChart>
      <c:catAx>
        <c:axId val="152501632"/>
        <c:scaling>
          <c:orientation val="minMax"/>
        </c:scaling>
        <c:axPos val="b"/>
        <c:numFmt formatCode="General" sourceLinked="1"/>
        <c:tickLblPos val="nextTo"/>
        <c:crossAx val="152773760"/>
        <c:crosses val="autoZero"/>
        <c:auto val="1"/>
        <c:lblAlgn val="ctr"/>
        <c:lblOffset val="100"/>
      </c:catAx>
      <c:valAx>
        <c:axId val="152773760"/>
        <c:scaling>
          <c:orientation val="minMax"/>
        </c:scaling>
        <c:axPos val="l"/>
        <c:majorGridlines/>
        <c:numFmt formatCode="0.00%" sourceLinked="1"/>
        <c:tickLblPos val="nextTo"/>
        <c:crossAx val="152501632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AGRESION'!$A$77</c:f>
              <c:strCache>
                <c:ptCount val="1"/>
                <c:pt idx="0">
                  <c:v>En relación incapacidad laboral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AGRESION'!$B$77:$F$77</c:f>
              <c:numCache>
                <c:formatCode>0.00%</c:formatCode>
                <c:ptCount val="5"/>
                <c:pt idx="0">
                  <c:v>6.1764705882352944E-2</c:v>
                </c:pt>
                <c:pt idx="1">
                  <c:v>5.6872037914691975E-2</c:v>
                </c:pt>
                <c:pt idx="2">
                  <c:v>5.0991501416430593E-2</c:v>
                </c:pt>
                <c:pt idx="3">
                  <c:v>6.2322946175637411E-2</c:v>
                </c:pt>
                <c:pt idx="4">
                  <c:v>5.4744525547445293E-2</c:v>
                </c:pt>
              </c:numCache>
            </c:numRef>
          </c:val>
        </c:ser>
        <c:marker val="1"/>
        <c:axId val="152797568"/>
        <c:axId val="152799104"/>
      </c:lineChart>
      <c:catAx>
        <c:axId val="152797568"/>
        <c:scaling>
          <c:orientation val="minMax"/>
        </c:scaling>
        <c:axPos val="b"/>
        <c:numFmt formatCode="General" sourceLinked="1"/>
        <c:tickLblPos val="nextTo"/>
        <c:crossAx val="152799104"/>
        <c:crosses val="autoZero"/>
        <c:auto val="1"/>
        <c:lblAlgn val="ctr"/>
        <c:lblOffset val="100"/>
      </c:catAx>
      <c:valAx>
        <c:axId val="152799104"/>
        <c:scaling>
          <c:orientation val="minMax"/>
        </c:scaling>
        <c:axPos val="l"/>
        <c:majorGridlines/>
        <c:numFmt formatCode="0.00%" sourceLinked="1"/>
        <c:tickLblPos val="nextTo"/>
        <c:crossAx val="152797568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AGRESION'!$A$75</c:f>
              <c:strCache>
                <c:ptCount val="1"/>
                <c:pt idx="0">
                  <c:v>Discrepancias personales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AGRESION'!$B$75:$F$75</c:f>
              <c:numCache>
                <c:formatCode>0.00%</c:formatCode>
                <c:ptCount val="5"/>
                <c:pt idx="0">
                  <c:v>0.10882352941176472</c:v>
                </c:pt>
                <c:pt idx="1">
                  <c:v>5.9241706161137442E-2</c:v>
                </c:pt>
                <c:pt idx="2">
                  <c:v>9.0651558073654451E-2</c:v>
                </c:pt>
                <c:pt idx="3">
                  <c:v>7.0821529745042494E-2</c:v>
                </c:pt>
                <c:pt idx="4">
                  <c:v>0.11313868613138686</c:v>
                </c:pt>
              </c:numCache>
            </c:numRef>
          </c:val>
          <c:smooth val="1"/>
        </c:ser>
        <c:marker val="1"/>
        <c:axId val="152725376"/>
        <c:axId val="152726912"/>
      </c:lineChart>
      <c:catAx>
        <c:axId val="152725376"/>
        <c:scaling>
          <c:orientation val="minMax"/>
        </c:scaling>
        <c:axPos val="b"/>
        <c:numFmt formatCode="General" sourceLinked="1"/>
        <c:tickLblPos val="nextTo"/>
        <c:crossAx val="152726912"/>
        <c:crosses val="autoZero"/>
        <c:auto val="1"/>
        <c:lblAlgn val="ctr"/>
        <c:lblOffset val="100"/>
      </c:catAx>
      <c:valAx>
        <c:axId val="152726912"/>
        <c:scaling>
          <c:orientation val="minMax"/>
        </c:scaling>
        <c:axPos val="l"/>
        <c:majorGridlines/>
        <c:numFmt formatCode="0.00%" sourceLinked="1"/>
        <c:tickLblPos val="nextTo"/>
        <c:crossAx val="152725376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AGRESION'!$A$76</c:f>
              <c:strCache>
                <c:ptCount val="1"/>
                <c:pt idx="0">
                  <c:v>Malestar funcionamiento interno del Centro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AGRESION'!$B$76:$F$76</c:f>
              <c:numCache>
                <c:formatCode>0.00%</c:formatCode>
                <c:ptCount val="5"/>
                <c:pt idx="0">
                  <c:v>3.8235294117647062E-2</c:v>
                </c:pt>
                <c:pt idx="1">
                  <c:v>3.7914691943127965E-2</c:v>
                </c:pt>
                <c:pt idx="2">
                  <c:v>4.5325779036827218E-2</c:v>
                </c:pt>
                <c:pt idx="3">
                  <c:v>3.1161473087818695E-2</c:v>
                </c:pt>
                <c:pt idx="4">
                  <c:v>4.3795620437956248E-2</c:v>
                </c:pt>
              </c:numCache>
            </c:numRef>
          </c:val>
          <c:smooth val="1"/>
        </c:ser>
        <c:marker val="1"/>
        <c:axId val="152763008"/>
        <c:axId val="152895872"/>
      </c:lineChart>
      <c:catAx>
        <c:axId val="152763008"/>
        <c:scaling>
          <c:orientation val="minMax"/>
        </c:scaling>
        <c:axPos val="b"/>
        <c:numFmt formatCode="General" sourceLinked="1"/>
        <c:tickLblPos val="nextTo"/>
        <c:crossAx val="152895872"/>
        <c:crosses val="autoZero"/>
        <c:auto val="1"/>
        <c:lblAlgn val="ctr"/>
        <c:lblOffset val="100"/>
      </c:catAx>
      <c:valAx>
        <c:axId val="152895872"/>
        <c:scaling>
          <c:orientation val="minMax"/>
        </c:scaling>
        <c:axPos val="l"/>
        <c:majorGridlines/>
        <c:numFmt formatCode="0.00%" sourceLinked="1"/>
        <c:tickLblPos val="nextTo"/>
        <c:crossAx val="152763008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AGRESION'!$A$78</c:f>
              <c:strCache>
                <c:ptCount val="1"/>
                <c:pt idx="0">
                  <c:v>Emitir informes médicos no acordes con sus exigencias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AGRESION'!$B$78:$F$78</c:f>
              <c:numCache>
                <c:formatCode>0.00%</c:formatCode>
                <c:ptCount val="5"/>
                <c:pt idx="0">
                  <c:v>8.5294117647058812E-2</c:v>
                </c:pt>
                <c:pt idx="1">
                  <c:v>4.0284360189573459E-2</c:v>
                </c:pt>
                <c:pt idx="2">
                  <c:v>6.5155807365439078E-2</c:v>
                </c:pt>
                <c:pt idx="3">
                  <c:v>8.7818696883852701E-2</c:v>
                </c:pt>
                <c:pt idx="4">
                  <c:v>4.7445255474452518E-2</c:v>
                </c:pt>
              </c:numCache>
            </c:numRef>
          </c:val>
          <c:smooth val="1"/>
        </c:ser>
        <c:marker val="1"/>
        <c:axId val="152903040"/>
        <c:axId val="152921216"/>
      </c:lineChart>
      <c:catAx>
        <c:axId val="152903040"/>
        <c:scaling>
          <c:orientation val="minMax"/>
        </c:scaling>
        <c:axPos val="b"/>
        <c:numFmt formatCode="General" sourceLinked="1"/>
        <c:tickLblPos val="nextTo"/>
        <c:crossAx val="152921216"/>
        <c:crosses val="autoZero"/>
        <c:auto val="1"/>
        <c:lblAlgn val="ctr"/>
        <c:lblOffset val="100"/>
      </c:catAx>
      <c:valAx>
        <c:axId val="152921216"/>
        <c:scaling>
          <c:orientation val="minMax"/>
        </c:scaling>
        <c:axPos val="l"/>
        <c:majorGridlines/>
        <c:numFmt formatCode="0.00%" sourceLinked="1"/>
        <c:tickLblPos val="nextTo"/>
        <c:crossAx val="152903040"/>
        <c:crosses val="autoZero"/>
        <c:crossBetween val="between"/>
      </c:valAx>
    </c:plotArea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sz="1600"/>
          </a:pPr>
          <a:endParaRPr lang="es-ES"/>
        </a:p>
      </c:txPr>
    </c:title>
    <c:plotArea>
      <c:layout/>
      <c:lineChart>
        <c:grouping val="standard"/>
        <c:ser>
          <c:idx val="0"/>
          <c:order val="0"/>
          <c:tx>
            <c:strRef>
              <c:f>'CAUSAS AGRESION'!$A$79</c:f>
              <c:strCache>
                <c:ptCount val="1"/>
                <c:pt idx="0">
                  <c:v>Otros_Causas</c:v>
                </c:pt>
              </c:strCache>
            </c:strRef>
          </c:tx>
          <c:marker>
            <c:symbol val="none"/>
          </c:marker>
          <c:cat>
            <c:numRef>
              <c:f>'CAUSAS AGRESION'!$B$71:$F$71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'CAUSAS AGRESION'!$B$79:$F$79</c:f>
              <c:numCache>
                <c:formatCode>0.00%</c:formatCode>
                <c:ptCount val="5"/>
                <c:pt idx="0">
                  <c:v>0.161764705882353</c:v>
                </c:pt>
                <c:pt idx="1">
                  <c:v>0.19194312796208537</c:v>
                </c:pt>
                <c:pt idx="2">
                  <c:v>0.21529745042492932</c:v>
                </c:pt>
                <c:pt idx="3">
                  <c:v>0.1473087818696884</c:v>
                </c:pt>
                <c:pt idx="4">
                  <c:v>0.22992700729927013</c:v>
                </c:pt>
              </c:numCache>
            </c:numRef>
          </c:val>
        </c:ser>
        <c:marker val="1"/>
        <c:axId val="152949120"/>
        <c:axId val="152950656"/>
      </c:lineChart>
      <c:catAx>
        <c:axId val="152949120"/>
        <c:scaling>
          <c:orientation val="minMax"/>
        </c:scaling>
        <c:axPos val="b"/>
        <c:numFmt formatCode="General" sourceLinked="1"/>
        <c:tickLblPos val="nextTo"/>
        <c:crossAx val="152950656"/>
        <c:crosses val="autoZero"/>
        <c:auto val="1"/>
        <c:lblAlgn val="ctr"/>
        <c:lblOffset val="100"/>
      </c:catAx>
      <c:valAx>
        <c:axId val="152950656"/>
        <c:scaling>
          <c:orientation val="minMax"/>
        </c:scaling>
        <c:axPos val="l"/>
        <c:majorGridlines/>
        <c:numFmt formatCode="0.00%" sourceLinked="1"/>
        <c:tickLblPos val="nextTo"/>
        <c:crossAx val="152949120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LESIONES!$C$66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LESIONES!$B$67:$B$71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LESIONES!$C$67:$C$71</c:f>
              <c:numCache>
                <c:formatCode>0.0%</c:formatCode>
                <c:ptCount val="5"/>
                <c:pt idx="0">
                  <c:v>0.18546365914786977</c:v>
                </c:pt>
                <c:pt idx="1">
                  <c:v>0.21478060046189382</c:v>
                </c:pt>
                <c:pt idx="2">
                  <c:v>0.18487394957983194</c:v>
                </c:pt>
                <c:pt idx="3">
                  <c:v>0.17741935483870977</c:v>
                </c:pt>
                <c:pt idx="4">
                  <c:v>0.17741935483870977</c:v>
                </c:pt>
              </c:numCache>
            </c:numRef>
          </c:val>
          <c:smooth val="1"/>
        </c:ser>
        <c:marker val="1"/>
        <c:axId val="153020288"/>
        <c:axId val="153021824"/>
      </c:lineChart>
      <c:catAx>
        <c:axId val="153020288"/>
        <c:scaling>
          <c:orientation val="minMax"/>
        </c:scaling>
        <c:axPos val="b"/>
        <c:numFmt formatCode="General" sourceLinked="1"/>
        <c:majorTickMark val="none"/>
        <c:tickLblPos val="nextTo"/>
        <c:crossAx val="153021824"/>
        <c:crosses val="autoZero"/>
        <c:auto val="1"/>
        <c:lblAlgn val="ctr"/>
        <c:lblOffset val="100"/>
      </c:catAx>
      <c:valAx>
        <c:axId val="15302182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020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2014'!$K$57:$L$57</c:f>
              <c:strCache>
                <c:ptCount val="1"/>
                <c:pt idx="0">
                  <c:v>Ejercicio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txPr>
              <a:bodyPr/>
              <a:lstStyle/>
              <a:p>
                <a:pPr>
                  <a:defRPr sz="24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2014'!$K$58:$L$58</c:f>
              <c:strCache>
                <c:ptCount val="2"/>
                <c:pt idx="0">
                  <c:v>Publico</c:v>
                </c:pt>
                <c:pt idx="1">
                  <c:v>Privado</c:v>
                </c:pt>
              </c:strCache>
            </c:strRef>
          </c:cat>
          <c:val>
            <c:numRef>
              <c:f>'agresiones 2014'!$K$115:$L$115</c:f>
              <c:numCache>
                <c:formatCode>General</c:formatCode>
                <c:ptCount val="2"/>
                <c:pt idx="0">
                  <c:v>235</c:v>
                </c:pt>
                <c:pt idx="1">
                  <c:v>34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BAJA!$D$69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BAJA!$C$70:$C$74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BAJA!$D$70:$D$74</c:f>
              <c:numCache>
                <c:formatCode>0.0%</c:formatCode>
                <c:ptCount val="5"/>
                <c:pt idx="0">
                  <c:v>0.13404825737265422</c:v>
                </c:pt>
                <c:pt idx="1">
                  <c:v>0.13920454545454539</c:v>
                </c:pt>
                <c:pt idx="2">
                  <c:v>0.15428571428571428</c:v>
                </c:pt>
                <c:pt idx="3">
                  <c:v>9.3645484949832811E-2</c:v>
                </c:pt>
                <c:pt idx="4">
                  <c:v>0.1224489795918367</c:v>
                </c:pt>
              </c:numCache>
            </c:numRef>
          </c:val>
          <c:smooth val="1"/>
        </c:ser>
        <c:marker val="1"/>
        <c:axId val="153066880"/>
        <c:axId val="153076864"/>
      </c:lineChart>
      <c:catAx>
        <c:axId val="153066880"/>
        <c:scaling>
          <c:orientation val="minMax"/>
        </c:scaling>
        <c:axPos val="b"/>
        <c:numFmt formatCode="General" sourceLinked="1"/>
        <c:majorTickMark val="none"/>
        <c:tickLblPos val="nextTo"/>
        <c:crossAx val="153076864"/>
        <c:crosses val="autoZero"/>
        <c:auto val="1"/>
        <c:lblAlgn val="ctr"/>
        <c:lblOffset val="100"/>
      </c:catAx>
      <c:valAx>
        <c:axId val="15307686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0668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DILIGENCIAS!$E$69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DILIGENCIAS!$D$70:$D$74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DILIGENCIAS!$E$70:$E$74</c:f>
              <c:numCache>
                <c:formatCode>0.0%</c:formatCode>
                <c:ptCount val="5"/>
                <c:pt idx="0">
                  <c:v>0.79079497907949814</c:v>
                </c:pt>
                <c:pt idx="1">
                  <c:v>0.77441077441077466</c:v>
                </c:pt>
                <c:pt idx="2">
                  <c:v>0.69961977186311808</c:v>
                </c:pt>
                <c:pt idx="3">
                  <c:v>0.62835249042145591</c:v>
                </c:pt>
                <c:pt idx="4">
                  <c:v>0.60273972602739745</c:v>
                </c:pt>
              </c:numCache>
            </c:numRef>
          </c:val>
          <c:smooth val="1"/>
        </c:ser>
        <c:marker val="1"/>
        <c:axId val="153150592"/>
        <c:axId val="153152128"/>
      </c:lineChart>
      <c:catAx>
        <c:axId val="153150592"/>
        <c:scaling>
          <c:orientation val="minMax"/>
        </c:scaling>
        <c:axPos val="b"/>
        <c:numFmt formatCode="General" sourceLinked="1"/>
        <c:majorTickMark val="none"/>
        <c:tickLblPos val="nextTo"/>
        <c:crossAx val="153152128"/>
        <c:crosses val="autoZero"/>
        <c:auto val="1"/>
        <c:lblAlgn val="ctr"/>
        <c:lblOffset val="100"/>
      </c:catAx>
      <c:valAx>
        <c:axId val="153152128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1505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APOYO!$E$69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APOYO!$D$70:$D$74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APOYO!$E$70:$E$74</c:f>
              <c:numCache>
                <c:formatCode>0.0%</c:formatCode>
                <c:ptCount val="5"/>
                <c:pt idx="0">
                  <c:v>0.35353535353535354</c:v>
                </c:pt>
                <c:pt idx="1">
                  <c:v>0.29122807017543872</c:v>
                </c:pt>
                <c:pt idx="2">
                  <c:v>0.27710843373493982</c:v>
                </c:pt>
                <c:pt idx="3">
                  <c:v>0.32234432234432248</c:v>
                </c:pt>
                <c:pt idx="4">
                  <c:v>0.39565217391304369</c:v>
                </c:pt>
              </c:numCache>
            </c:numRef>
          </c:val>
          <c:smooth val="1"/>
        </c:ser>
        <c:marker val="1"/>
        <c:axId val="153266816"/>
        <c:axId val="153268608"/>
      </c:lineChart>
      <c:catAx>
        <c:axId val="153266816"/>
        <c:scaling>
          <c:orientation val="minMax"/>
        </c:scaling>
        <c:axPos val="b"/>
        <c:numFmt formatCode="General" sourceLinked="1"/>
        <c:majorTickMark val="none"/>
        <c:tickLblPos val="nextTo"/>
        <c:crossAx val="153268608"/>
        <c:crosses val="autoZero"/>
        <c:auto val="1"/>
        <c:lblAlgn val="ctr"/>
        <c:lblOffset val="100"/>
      </c:catAx>
      <c:valAx>
        <c:axId val="153268608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26681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DENUNCIA!$D$80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DENUNCIA!$C$81:$C$85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DENUNCIA!$D$81:$D$85</c:f>
              <c:numCache>
                <c:formatCode>0.0%</c:formatCode>
                <c:ptCount val="5"/>
                <c:pt idx="0">
                  <c:v>0.7452380952380957</c:v>
                </c:pt>
                <c:pt idx="1">
                  <c:v>0.74683544303797489</c:v>
                </c:pt>
                <c:pt idx="2">
                  <c:v>0.71612903225806512</c:v>
                </c:pt>
                <c:pt idx="3">
                  <c:v>0.70270270270270252</c:v>
                </c:pt>
                <c:pt idx="4">
                  <c:v>0.70700636942675132</c:v>
                </c:pt>
              </c:numCache>
            </c:numRef>
          </c:val>
          <c:smooth val="1"/>
        </c:ser>
        <c:marker val="1"/>
        <c:axId val="153462272"/>
        <c:axId val="153463808"/>
      </c:lineChart>
      <c:catAx>
        <c:axId val="153462272"/>
        <c:scaling>
          <c:orientation val="minMax"/>
        </c:scaling>
        <c:axPos val="b"/>
        <c:numFmt formatCode="General" sourceLinked="1"/>
        <c:majorTickMark val="none"/>
        <c:tickLblPos val="nextTo"/>
        <c:crossAx val="153463808"/>
        <c:crosses val="autoZero"/>
        <c:auto val="1"/>
        <c:lblAlgn val="ctr"/>
        <c:lblOffset val="100"/>
      </c:catAx>
      <c:valAx>
        <c:axId val="153463808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462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PREVIAS!$D$68</c:f>
              <c:strCache>
                <c:ptCount val="1"/>
                <c:pt idx="0">
                  <c:v>SI</c:v>
                </c:pt>
              </c:strCache>
            </c:strRef>
          </c:tx>
          <c:cat>
            <c:numRef>
              <c:f>PREVIAS!$C$69:$C$73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PREVIAS!$D$69:$D$73</c:f>
              <c:numCache>
                <c:formatCode>0.0%</c:formatCode>
                <c:ptCount val="5"/>
                <c:pt idx="0">
                  <c:v>8.2010582010582006E-2</c:v>
                </c:pt>
                <c:pt idx="1">
                  <c:v>7.9889807162534437E-2</c:v>
                </c:pt>
                <c:pt idx="2">
                  <c:v>0.18970189701897025</c:v>
                </c:pt>
                <c:pt idx="3">
                  <c:v>5.3156146179401995E-2</c:v>
                </c:pt>
                <c:pt idx="4">
                  <c:v>7.3578595317725759E-2</c:v>
                </c:pt>
              </c:numCache>
            </c:numRef>
          </c:val>
        </c:ser>
        <c:ser>
          <c:idx val="1"/>
          <c:order val="1"/>
          <c:tx>
            <c:strRef>
              <c:f>PREVIAS!$E$68</c:f>
              <c:strCache>
                <c:ptCount val="1"/>
                <c:pt idx="0">
                  <c:v>NO</c:v>
                </c:pt>
              </c:strCache>
            </c:strRef>
          </c:tx>
          <c:cat>
            <c:numRef>
              <c:f>PREVIAS!$C$69:$C$73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PREVIAS!$E$69:$E$73</c:f>
              <c:numCache>
                <c:formatCode>0.0%</c:formatCode>
                <c:ptCount val="5"/>
                <c:pt idx="0">
                  <c:v>0.91798941798941824</c:v>
                </c:pt>
                <c:pt idx="1">
                  <c:v>0.92011019283746531</c:v>
                </c:pt>
                <c:pt idx="2">
                  <c:v>0.81029810298102978</c:v>
                </c:pt>
                <c:pt idx="3">
                  <c:v>0.94684385382059844</c:v>
                </c:pt>
                <c:pt idx="4">
                  <c:v>0.92642140468227452</c:v>
                </c:pt>
              </c:numCache>
            </c:numRef>
          </c:val>
        </c:ser>
        <c:shape val="cylinder"/>
        <c:axId val="153664128"/>
        <c:axId val="153670016"/>
        <c:axId val="0"/>
      </c:bar3DChart>
      <c:catAx>
        <c:axId val="153664128"/>
        <c:scaling>
          <c:orientation val="minMax"/>
        </c:scaling>
        <c:axPos val="b"/>
        <c:numFmt formatCode="General" sourceLinked="1"/>
        <c:majorTickMark val="none"/>
        <c:tickLblPos val="nextTo"/>
        <c:crossAx val="153670016"/>
        <c:crosses val="autoZero"/>
        <c:auto val="1"/>
        <c:lblAlgn val="ctr"/>
        <c:lblOffset val="100"/>
      </c:catAx>
      <c:valAx>
        <c:axId val="153670016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664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JUICIO!$E$68</c:f>
              <c:strCache>
                <c:ptCount val="1"/>
                <c:pt idx="0">
                  <c:v>SI</c:v>
                </c:pt>
              </c:strCache>
            </c:strRef>
          </c:tx>
          <c:cat>
            <c:numRef>
              <c:f>JUICIO!$D$69:$D$73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JUICIO!$E$69:$E$73</c:f>
              <c:numCache>
                <c:formatCode>0.0%</c:formatCode>
                <c:ptCount val="5"/>
                <c:pt idx="0">
                  <c:v>0.46666666666666684</c:v>
                </c:pt>
                <c:pt idx="1">
                  <c:v>0.5424242424242427</c:v>
                </c:pt>
                <c:pt idx="2">
                  <c:v>0.45666666666666678</c:v>
                </c:pt>
                <c:pt idx="3">
                  <c:v>0.5892116182572612</c:v>
                </c:pt>
                <c:pt idx="4">
                  <c:v>0.5347826086956522</c:v>
                </c:pt>
              </c:numCache>
            </c:numRef>
          </c:val>
        </c:ser>
        <c:ser>
          <c:idx val="1"/>
          <c:order val="1"/>
          <c:tx>
            <c:strRef>
              <c:f>JUICIO!$F$68</c:f>
              <c:strCache>
                <c:ptCount val="1"/>
                <c:pt idx="0">
                  <c:v>NO</c:v>
                </c:pt>
              </c:strCache>
            </c:strRef>
          </c:tx>
          <c:cat>
            <c:numRef>
              <c:f>JUICIO!$D$69:$D$73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JUICIO!$F$69:$F$73</c:f>
              <c:numCache>
                <c:formatCode>0.0%</c:formatCode>
                <c:ptCount val="5"/>
                <c:pt idx="0">
                  <c:v>0.53333333333333333</c:v>
                </c:pt>
                <c:pt idx="1">
                  <c:v>0.45757575757575758</c:v>
                </c:pt>
                <c:pt idx="2">
                  <c:v>0.54333333333333333</c:v>
                </c:pt>
                <c:pt idx="3">
                  <c:v>0.41078838174273874</c:v>
                </c:pt>
                <c:pt idx="4">
                  <c:v>0.46521739130434792</c:v>
                </c:pt>
              </c:numCache>
            </c:numRef>
          </c:val>
        </c:ser>
        <c:shape val="cylinder"/>
        <c:axId val="153795200"/>
        <c:axId val="153805184"/>
        <c:axId val="0"/>
      </c:bar3DChart>
      <c:catAx>
        <c:axId val="153795200"/>
        <c:scaling>
          <c:orientation val="minMax"/>
        </c:scaling>
        <c:axPos val="b"/>
        <c:numFmt formatCode="General" sourceLinked="1"/>
        <c:majorTickMark val="none"/>
        <c:tickLblPos val="nextTo"/>
        <c:crossAx val="153805184"/>
        <c:crosses val="autoZero"/>
        <c:auto val="1"/>
        <c:lblAlgn val="ctr"/>
        <c:lblOffset val="100"/>
      </c:catAx>
      <c:valAx>
        <c:axId val="153805184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53795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JUICIO!$E$68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JUICIO!$D$69:$D$73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JUICIO!$E$69:$E$73</c:f>
              <c:numCache>
                <c:formatCode>0.0%</c:formatCode>
                <c:ptCount val="5"/>
                <c:pt idx="0">
                  <c:v>0.46666666666666684</c:v>
                </c:pt>
                <c:pt idx="1">
                  <c:v>0.5424242424242427</c:v>
                </c:pt>
                <c:pt idx="2">
                  <c:v>0.45666666666666678</c:v>
                </c:pt>
                <c:pt idx="3">
                  <c:v>0.5892116182572612</c:v>
                </c:pt>
                <c:pt idx="4">
                  <c:v>0.5347826086956522</c:v>
                </c:pt>
              </c:numCache>
            </c:numRef>
          </c:val>
          <c:smooth val="1"/>
        </c:ser>
        <c:marker val="1"/>
        <c:axId val="153909888"/>
        <c:axId val="153915776"/>
      </c:lineChart>
      <c:catAx>
        <c:axId val="153909888"/>
        <c:scaling>
          <c:orientation val="minMax"/>
        </c:scaling>
        <c:axPos val="b"/>
        <c:numFmt formatCode="General" sourceLinked="1"/>
        <c:majorTickMark val="none"/>
        <c:tickLblPos val="nextTo"/>
        <c:crossAx val="153915776"/>
        <c:crosses val="autoZero"/>
        <c:auto val="1"/>
        <c:lblAlgn val="ctr"/>
        <c:lblOffset val="100"/>
      </c:catAx>
      <c:valAx>
        <c:axId val="153915776"/>
        <c:scaling>
          <c:orientation val="minMax"/>
          <c:min val="0.30000000000000032"/>
        </c:scaling>
        <c:axPos val="l"/>
        <c:majorGridlines/>
        <c:numFmt formatCode="0.0%" sourceLinked="1"/>
        <c:majorTickMark val="none"/>
        <c:tickLblPos val="nextTo"/>
        <c:crossAx val="153909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lineChart>
        <c:grouping val="standard"/>
        <c:ser>
          <c:idx val="0"/>
          <c:order val="0"/>
          <c:tx>
            <c:strRef>
              <c:f>DAÑOS!$E$68</c:f>
              <c:strCache>
                <c:ptCount val="1"/>
                <c:pt idx="0">
                  <c:v>SI</c:v>
                </c:pt>
              </c:strCache>
            </c:strRef>
          </c:tx>
          <c:marker>
            <c:symbol val="none"/>
          </c:marker>
          <c:cat>
            <c:numRef>
              <c:f>DAÑOS!$D$69:$D$73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DAÑOS!$E$69:$E$73</c:f>
              <c:numCache>
                <c:formatCode>0.0%</c:formatCode>
                <c:ptCount val="5"/>
                <c:pt idx="0">
                  <c:v>4.6511627906976778E-2</c:v>
                </c:pt>
                <c:pt idx="1">
                  <c:v>0.12574850299401197</c:v>
                </c:pt>
                <c:pt idx="2">
                  <c:v>0.14388489208633098</c:v>
                </c:pt>
                <c:pt idx="3">
                  <c:v>7.3943661971831012E-2</c:v>
                </c:pt>
                <c:pt idx="4">
                  <c:v>8.6330935251798552E-2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DAÑOS!$F$68</c:f>
              <c:strCache>
                <c:ptCount val="1"/>
                <c:pt idx="0">
                  <c:v>NO</c:v>
                </c:pt>
              </c:strCache>
            </c:strRef>
          </c:tx>
          <c:marker>
            <c:symbol val="none"/>
          </c:marker>
          <c:cat>
            <c:numRef>
              <c:f>DAÑOS!$D$69:$D$73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DAÑOS!$F$69:$F$73</c:f>
              <c:numCache>
                <c:formatCode>0.0%</c:formatCode>
                <c:ptCount val="5"/>
                <c:pt idx="0">
                  <c:v>0.95348837209302351</c:v>
                </c:pt>
                <c:pt idx="1">
                  <c:v>0.87425149700598825</c:v>
                </c:pt>
                <c:pt idx="2">
                  <c:v>0.85611510791366907</c:v>
                </c:pt>
                <c:pt idx="3">
                  <c:v>0.926056338028169</c:v>
                </c:pt>
                <c:pt idx="4">
                  <c:v>0.91366906474820142</c:v>
                </c:pt>
              </c:numCache>
            </c:numRef>
          </c:val>
          <c:smooth val="1"/>
        </c:ser>
        <c:marker val="1"/>
        <c:axId val="153990272"/>
        <c:axId val="153991808"/>
      </c:lineChart>
      <c:catAx>
        <c:axId val="153990272"/>
        <c:scaling>
          <c:orientation val="minMax"/>
        </c:scaling>
        <c:axPos val="b"/>
        <c:numFmt formatCode="General" sourceLinked="1"/>
        <c:majorTickMark val="none"/>
        <c:tickLblPos val="nextTo"/>
        <c:crossAx val="153991808"/>
        <c:crosses val="autoZero"/>
        <c:auto val="1"/>
        <c:lblAlgn val="ctr"/>
        <c:lblOffset val="100"/>
      </c:catAx>
      <c:valAx>
        <c:axId val="153991808"/>
        <c:scaling>
          <c:orientation val="minMax"/>
          <c:max val="1"/>
        </c:scaling>
        <c:axPos val="l"/>
        <c:majorGridlines/>
        <c:numFmt formatCode="0.0%" sourceLinked="1"/>
        <c:majorTickMark val="none"/>
        <c:tickLblPos val="nextTo"/>
        <c:crossAx val="153990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30"/>
      <c:rotY val="160"/>
      <c:perspective val="30"/>
    </c:view3D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>
                <c:manualLayout>
                  <c:x val="0.23684492360416964"/>
                  <c:y val="-9.5433293714320619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0.18853865584700152"/>
                  <c:y val="2.305851991173528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chemeClr val="bg1"/>
                        </a:solidFill>
                      </a:rPr>
                      <a:t>Faltas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
39%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CatName val="1"/>
            <c:showPercent val="1"/>
            <c:showLeaderLines val="1"/>
          </c:dLbls>
          <c:cat>
            <c:strRef>
              <c:f>Hoja3!$B$13:$B$14</c:f>
              <c:strCache>
                <c:ptCount val="2"/>
                <c:pt idx="0">
                  <c:v>Delitos</c:v>
                </c:pt>
                <c:pt idx="1">
                  <c:v>Faltas</c:v>
                </c:pt>
              </c:strCache>
            </c:strRef>
          </c:cat>
          <c:val>
            <c:numRef>
              <c:f>Hoja3!$C$13:$C$14</c:f>
              <c:numCache>
                <c:formatCode>General</c:formatCode>
                <c:ptCount val="2"/>
                <c:pt idx="0">
                  <c:v>43</c:v>
                </c:pt>
                <c:pt idx="1">
                  <c:v>28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2010-2014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0"/>
              <c:layout>
                <c:manualLayout>
                  <c:x val="-0.18522860922952231"/>
                  <c:y val="4.5954786427208003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9379707225180928"/>
                  <c:y val="-0.1107256137271847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CatName val="1"/>
            <c:showPercent val="1"/>
          </c:dLbls>
          <c:cat>
            <c:strRef>
              <c:f>Hoja3!$B$13:$B$14</c:f>
              <c:strCache>
                <c:ptCount val="2"/>
                <c:pt idx="0">
                  <c:v>Delitos</c:v>
                </c:pt>
                <c:pt idx="1">
                  <c:v>Faltas</c:v>
                </c:pt>
              </c:strCache>
            </c:strRef>
          </c:cat>
          <c:val>
            <c:numRef>
              <c:f>Hoja3!$E$13:$E$14</c:f>
              <c:numCache>
                <c:formatCode>General</c:formatCode>
                <c:ptCount val="2"/>
                <c:pt idx="0">
                  <c:v>82</c:v>
                </c:pt>
                <c:pt idx="1">
                  <c:v>119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6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2014'!$M$57:$Q$57</c:f>
              <c:strCache>
                <c:ptCount val="1"/>
                <c:pt idx="0">
                  <c:v>Tramos Edades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de</a:t>
                    </a:r>
                    <a:r>
                      <a:rPr lang="en-US" sz="1800" baseline="0" smtClean="0"/>
                      <a:t> </a:t>
                    </a:r>
                    <a:r>
                      <a:rPr lang="en-US" sz="1800" smtClean="0"/>
                      <a:t>26 a 35 años</a:t>
                    </a:r>
                    <a:r>
                      <a:rPr lang="en-US" sz="1800" dirty="0"/>
                      <a:t>
14%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de 36 a 45 años</a:t>
                    </a:r>
                    <a:r>
                      <a:rPr lang="en-US" sz="1800"/>
                      <a:t>
27%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smtClean="0"/>
                      <a:t>de</a:t>
                    </a:r>
                    <a:r>
                      <a:rPr lang="en-US" sz="1800" baseline="0" smtClean="0"/>
                      <a:t> </a:t>
                    </a:r>
                    <a:r>
                      <a:rPr lang="en-US" sz="1800" smtClean="0"/>
                      <a:t>46 a 55 años</a:t>
                    </a:r>
                    <a:r>
                      <a:rPr lang="en-US" sz="1800"/>
                      <a:t>
31%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de 56 a 65 </a:t>
                    </a:r>
                    <a:r>
                      <a:rPr lang="en-US" sz="1800" dirty="0" err="1" smtClean="0"/>
                      <a:t>años</a:t>
                    </a:r>
                    <a:r>
                      <a:rPr lang="en-US" sz="1800" dirty="0"/>
                      <a:t>
27%</a:t>
                    </a:r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 dirty="0" err="1" smtClean="0"/>
                      <a:t>mas</a:t>
                    </a:r>
                    <a:r>
                      <a:rPr lang="en-US" sz="1800" baseline="0" dirty="0" smtClean="0"/>
                      <a:t> de </a:t>
                    </a:r>
                    <a:r>
                      <a:rPr lang="en-US" sz="1800" dirty="0" smtClean="0"/>
                      <a:t>66 </a:t>
                    </a:r>
                    <a:r>
                      <a:rPr lang="en-US" sz="1800" dirty="0" err="1" smtClean="0"/>
                      <a:t>años</a:t>
                    </a:r>
                    <a:r>
                      <a:rPr lang="en-US" sz="1800" dirty="0"/>
                      <a:t>
1%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2014'!$M$58:$Q$58</c:f>
              <c:strCache>
                <c:ptCount val="5"/>
                <c:pt idx="0">
                  <c:v>26 35</c:v>
                </c:pt>
                <c:pt idx="1">
                  <c:v>36 45</c:v>
                </c:pt>
                <c:pt idx="2">
                  <c:v>46 55</c:v>
                </c:pt>
                <c:pt idx="3">
                  <c:v>56 65</c:v>
                </c:pt>
                <c:pt idx="4">
                  <c:v>66</c:v>
                </c:pt>
              </c:strCache>
            </c:strRef>
          </c:cat>
          <c:val>
            <c:numRef>
              <c:f>'agresiones 2014'!$M$115:$Q$115</c:f>
              <c:numCache>
                <c:formatCode>General</c:formatCode>
                <c:ptCount val="5"/>
                <c:pt idx="0">
                  <c:v>37</c:v>
                </c:pt>
                <c:pt idx="1">
                  <c:v>72</c:v>
                </c:pt>
                <c:pt idx="2">
                  <c:v>85</c:v>
                </c:pt>
                <c:pt idx="3">
                  <c:v>72</c:v>
                </c:pt>
                <c:pt idx="4">
                  <c:v>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rotY val="5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2014'!$R$57:$V$57</c:f>
              <c:strCache>
                <c:ptCount val="1"/>
                <c:pt idx="0">
                  <c:v>Ámbito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txPr>
              <a:bodyPr/>
              <a:lstStyle/>
              <a:p>
                <a:pPr>
                  <a:defRPr sz="16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2014'!$R$58:$V$58</c:f>
              <c:strCache>
                <c:ptCount val="5"/>
                <c:pt idx="0">
                  <c:v>AP</c:v>
                </c:pt>
                <c:pt idx="1">
                  <c:v>Hospital</c:v>
                </c:pt>
                <c:pt idx="2">
                  <c:v>Urgencias  Extrahospitalarias</c:v>
                </c:pt>
                <c:pt idx="3">
                  <c:v>Urgencias Hospitalarias</c:v>
                </c:pt>
                <c:pt idx="4">
                  <c:v>Otros ambito</c:v>
                </c:pt>
              </c:strCache>
            </c:strRef>
          </c:cat>
          <c:val>
            <c:numRef>
              <c:f>'agresiones 2014'!$R$115:$V$115</c:f>
              <c:numCache>
                <c:formatCode>General</c:formatCode>
                <c:ptCount val="5"/>
                <c:pt idx="0">
                  <c:v>164</c:v>
                </c:pt>
                <c:pt idx="1">
                  <c:v>55</c:v>
                </c:pt>
                <c:pt idx="2">
                  <c:v>36</c:v>
                </c:pt>
                <c:pt idx="3">
                  <c:v>34</c:v>
                </c:pt>
                <c:pt idx="4">
                  <c:v>54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2014'!$W$57:$Z$57</c:f>
              <c:strCache>
                <c:ptCount val="1"/>
                <c:pt idx="0">
                  <c:v>Antecedentes Agresor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Otros antecedentes</a:t>
                    </a:r>
                    <a:r>
                      <a:rPr lang="en-US" dirty="0"/>
                      <a:t>
72%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2014'!$W$58:$Z$58</c:f>
              <c:strCache>
                <c:ptCount val="4"/>
                <c:pt idx="0">
                  <c:v>Con antecedentes toxicomanía</c:v>
                </c:pt>
                <c:pt idx="1">
                  <c:v>Con antecedentes psiquiátricos</c:v>
                </c:pt>
                <c:pt idx="2">
                  <c:v>Con enfermedad orgánica</c:v>
                </c:pt>
                <c:pt idx="3">
                  <c:v>Otros_Antecedentes</c:v>
                </c:pt>
              </c:strCache>
            </c:strRef>
          </c:cat>
          <c:val>
            <c:numRef>
              <c:f>'agresiones 2014'!$W$115:$Z$115</c:f>
              <c:numCache>
                <c:formatCode>General</c:formatCode>
                <c:ptCount val="4"/>
                <c:pt idx="0">
                  <c:v>20</c:v>
                </c:pt>
                <c:pt idx="1">
                  <c:v>38</c:v>
                </c:pt>
                <c:pt idx="2">
                  <c:v>23</c:v>
                </c:pt>
                <c:pt idx="3">
                  <c:v>207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scene3d>
      <a:camera prst="orthographicFront"/>
      <a:lightRig rig="threePt" dir="t"/>
    </a:scene3d>
    <a:sp3d>
      <a:bevelT w="12700"/>
    </a:sp3d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2014'!$AA$57:$AD$57</c:f>
              <c:strCache>
                <c:ptCount val="1"/>
                <c:pt idx="0">
                  <c:v>Tipología del Agresor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c:spPr>
          <c:explosion val="25"/>
          <c:dLbls>
            <c:txPr>
              <a:bodyPr/>
              <a:lstStyle/>
              <a:p>
                <a:pPr>
                  <a:defRPr sz="20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2014'!$AA$58:$AD$58</c:f>
              <c:strCache>
                <c:ptCount val="4"/>
                <c:pt idx="0">
                  <c:v>Paciente programado</c:v>
                </c:pt>
                <c:pt idx="1">
                  <c:v>Paciente no programado</c:v>
                </c:pt>
                <c:pt idx="2">
                  <c:v>Usuario del Centro</c:v>
                </c:pt>
                <c:pt idx="3">
                  <c:v>Familiar</c:v>
                </c:pt>
              </c:strCache>
            </c:strRef>
          </c:cat>
          <c:val>
            <c:numRef>
              <c:f>'agresiones 2014'!$AA$115:$AD$115</c:f>
              <c:numCache>
                <c:formatCode>General</c:formatCode>
                <c:ptCount val="4"/>
                <c:pt idx="0">
                  <c:v>104</c:v>
                </c:pt>
                <c:pt idx="1">
                  <c:v>51</c:v>
                </c:pt>
                <c:pt idx="2">
                  <c:v>42</c:v>
                </c:pt>
                <c:pt idx="3">
                  <c:v>88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rotY val="22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'agresiones 2014'!$AE$57:$AL$57</c:f>
              <c:strCache>
                <c:ptCount val="1"/>
                <c:pt idx="0">
                  <c:v>Causas Agresión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98500" h="698500"/>
              <a:bevelB w="698500" h="698500"/>
            </a:sp3d>
          </c:spPr>
          <c:explosion val="25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Otros</a:t>
                    </a:r>
                    <a:r>
                      <a:rPr lang="en-US" baseline="0" smtClean="0"/>
                      <a:t> c</a:t>
                    </a:r>
                    <a:r>
                      <a:rPr lang="en-US" smtClean="0"/>
                      <a:t>ausas</a:t>
                    </a:r>
                    <a:r>
                      <a:rPr lang="en-US" dirty="0"/>
                      <a:t>
23%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2014'!$AE$58:$AL$58</c:f>
              <c:strCache>
                <c:ptCount val="8"/>
                <c:pt idx="0">
                  <c:v>No recetar medicamento propuesto por paciente</c:v>
                </c:pt>
                <c:pt idx="1">
                  <c:v>Tiempo en ser atendido</c:v>
                </c:pt>
                <c:pt idx="2">
                  <c:v>Discrepancias en la atención medica</c:v>
                </c:pt>
                <c:pt idx="3">
                  <c:v>Discrepancias personales</c:v>
                </c:pt>
                <c:pt idx="4">
                  <c:v>Malestar funcionamiento interno del Centro</c:v>
                </c:pt>
                <c:pt idx="5">
                  <c:v>En relación incapacidad laboral</c:v>
                </c:pt>
                <c:pt idx="6">
                  <c:v>Emitir informes médicos no acordes con sus exigencias</c:v>
                </c:pt>
                <c:pt idx="7">
                  <c:v>Otros_Causas</c:v>
                </c:pt>
              </c:strCache>
            </c:strRef>
          </c:cat>
          <c:val>
            <c:numRef>
              <c:f>'agresiones 2014'!$AE$115:$AL$115</c:f>
              <c:numCache>
                <c:formatCode>General</c:formatCode>
                <c:ptCount val="8"/>
                <c:pt idx="0">
                  <c:v>25</c:v>
                </c:pt>
                <c:pt idx="1">
                  <c:v>34</c:v>
                </c:pt>
                <c:pt idx="2">
                  <c:v>81</c:v>
                </c:pt>
                <c:pt idx="3">
                  <c:v>31</c:v>
                </c:pt>
                <c:pt idx="4">
                  <c:v>12</c:v>
                </c:pt>
                <c:pt idx="5">
                  <c:v>15</c:v>
                </c:pt>
                <c:pt idx="6">
                  <c:v>13</c:v>
                </c:pt>
                <c:pt idx="7">
                  <c:v>63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900"/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pie3DChart>
        <c:varyColors val="1"/>
        <c:ser>
          <c:idx val="0"/>
          <c:order val="0"/>
          <c:tx>
            <c:strRef>
              <c:f>'agresiones 2014'!$AY$57:$AZ$57</c:f>
              <c:strCache>
                <c:ptCount val="1"/>
                <c:pt idx="0">
                  <c:v>Lesiones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0" h="1270000"/>
              <a:bevelB w="698500" h="698500"/>
            </a:sp3d>
          </c:spPr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Si </a:t>
                    </a:r>
                    <a:r>
                      <a:rPr lang="en-US" dirty="0"/>
                      <a:t>
18%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No </a:t>
                    </a:r>
                    <a:r>
                      <a:rPr lang="en-US" dirty="0"/>
                      <a:t>
82%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CatName val="1"/>
            <c:showPercent val="1"/>
          </c:dLbls>
          <c:cat>
            <c:strRef>
              <c:f>'agresiones 2014'!$AY$58:$AZ$58</c:f>
              <c:strCache>
                <c:ptCount val="2"/>
                <c:pt idx="0">
                  <c:v>Si Lesiones</c:v>
                </c:pt>
                <c:pt idx="1">
                  <c:v>No Lesiones</c:v>
                </c:pt>
              </c:strCache>
            </c:strRef>
          </c:cat>
          <c:val>
            <c:numRef>
              <c:f>'agresiones 2014'!$AY$115:$AZ$115</c:f>
              <c:numCache>
                <c:formatCode>General</c:formatCode>
                <c:ptCount val="2"/>
                <c:pt idx="0">
                  <c:v>55</c:v>
                </c:pt>
                <c:pt idx="1">
                  <c:v>255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251F5-ED30-40FF-B538-0DC57DD0C15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FFB49-8B95-471E-87A6-F1E835E5BD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AE26F-4A63-4545-9A97-E554ECE9194F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B7DB-963A-47BA-A104-83ED9F4914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FB7DB-963A-47BA-A104-83ED9F49141A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AF9E47-7C60-473D-8637-AD14B2A3B02A}" type="datetimeFigureOut">
              <a:rPr lang="es-ES" smtClean="0"/>
              <a:pPr/>
              <a:t>17/03/2015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9DA14C-F1FF-4D77-9A92-B3FB58EB8C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2.xml"/><Relationship Id="rId7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4.xml"/><Relationship Id="rId10" Type="http://schemas.openxmlformats.org/officeDocument/2006/relationships/image" Target="../media/image6.png"/><Relationship Id="rId4" Type="http://schemas.openxmlformats.org/officeDocument/2006/relationships/chart" Target="../charts/chart23.xml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6.xml"/><Relationship Id="rId7" Type="http://schemas.openxmlformats.org/officeDocument/2006/relationships/image" Target="../media/image3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8.xml"/><Relationship Id="rId10" Type="http://schemas.openxmlformats.org/officeDocument/2006/relationships/image" Target="../media/image6.png"/><Relationship Id="rId4" Type="http://schemas.openxmlformats.org/officeDocument/2006/relationships/chart" Target="../charts/chart27.xml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1142976" y="2928934"/>
            <a:ext cx="8001024" cy="1571636"/>
          </a:xfrm>
          <a:prstGeom prst="rect">
            <a:avLst/>
          </a:prstGeom>
          <a:solidFill>
            <a:srgbClr val="506E9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7364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0" y="4429133"/>
            <a:ext cx="1116012" cy="2428868"/>
          </a:xfrm>
          <a:prstGeom prst="rect">
            <a:avLst/>
          </a:prstGeom>
          <a:solidFill>
            <a:srgbClr val="506E9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7364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114425" cy="2928934"/>
          </a:xfrm>
          <a:prstGeom prst="rect">
            <a:avLst/>
          </a:prstGeom>
          <a:solidFill>
            <a:srgbClr val="506E94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73649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9" name="Rectangle 3"/>
          <p:cNvSpPr>
            <a:spLocks noGrp="1"/>
          </p:cNvSpPr>
          <p:nvPr/>
        </p:nvSpPr>
        <p:spPr bwMode="auto">
          <a:xfrm>
            <a:off x="1285852" y="3214686"/>
            <a:ext cx="707236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s-ES" sz="4800" b="1" i="0" u="none" strike="noStrike" cap="none" normalizeH="0" baseline="30000" dirty="0" smtClean="0">
                <a:ln>
                  <a:noFill/>
                </a:ln>
                <a:solidFill>
                  <a:srgbClr val="F9FAFD"/>
                </a:solidFill>
                <a:effectLst/>
                <a:latin typeface="Cambria" pitchFamily="18" charset="0"/>
                <a:cs typeface="Arial" pitchFamily="34" charset="0"/>
              </a:rPr>
              <a:t>Estudio de Agresiones a Médicos</a:t>
            </a:r>
          </a:p>
        </p:txBody>
      </p:sp>
      <p:pic>
        <p:nvPicPr>
          <p:cNvPr id="10" name="9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642918"/>
            <a:ext cx="2215748" cy="144075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42844" y="6000768"/>
            <a:ext cx="928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ts val="500"/>
              </a:spcBef>
              <a:spcAft>
                <a:spcPts val="500"/>
              </a:spcAft>
            </a:pPr>
            <a:r>
              <a:rPr lang="es-ES" sz="3600" b="1" baseline="30000" dirty="0" smtClean="0">
                <a:solidFill>
                  <a:srgbClr val="F9FAFD"/>
                </a:solidFill>
                <a:latin typeface="Cambria" pitchFamily="18" charset="0"/>
                <a:cs typeface="Arial" pitchFamily="34" charset="0"/>
              </a:rPr>
              <a:t>2014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4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20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2" name="21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3" name="22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15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16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31186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Distribución por ámbito de ejercicio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Antecedentes del agresor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6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Tipología del agresor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5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 de la agresión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7 Gráfico"/>
          <p:cNvGraphicFramePr>
            <a:graphicFrameLocks noGrp="1"/>
          </p:cNvGraphicFramePr>
          <p:nvPr>
            <p:ph sz="quarter" idx="1"/>
          </p:nvPr>
        </p:nvGraphicFramePr>
        <p:xfrm>
          <a:off x="0" y="1219200"/>
          <a:ext cx="91440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produjeron lesiones	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2" name="9 Gráfico"/>
          <p:cNvGraphicFramePr/>
          <p:nvPr/>
        </p:nvGraphicFramePr>
        <p:xfrm>
          <a:off x="1357290" y="1357298"/>
          <a:ext cx="735811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Baja laboral?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11 Gráfico"/>
          <p:cNvGraphicFramePr/>
          <p:nvPr/>
        </p:nvGraphicFramePr>
        <p:xfrm>
          <a:off x="1071538" y="1500174"/>
          <a:ext cx="807246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realizaron diligencias?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13 Gráfico"/>
          <p:cNvGraphicFramePr/>
          <p:nvPr/>
        </p:nvGraphicFramePr>
        <p:xfrm>
          <a:off x="1000100" y="2214554"/>
          <a:ext cx="785818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31186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Apoyo</a:t>
            </a:r>
            <a:r>
              <a:rPr lang="en-US" dirty="0" smtClean="0"/>
              <a:t> o </a:t>
            </a:r>
            <a:r>
              <a:rPr lang="en-US" dirty="0" err="1" smtClean="0"/>
              <a:t>asesoramiento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de la </a:t>
            </a:r>
            <a:r>
              <a:rPr lang="en-US" dirty="0" err="1" smtClean="0"/>
              <a:t>Empresa</a:t>
            </a:r>
            <a:r>
              <a:rPr lang="en-US" dirty="0" smtClean="0"/>
              <a:t>?</a:t>
            </a:r>
            <a:endParaRPr lang="es-ES" dirty="0"/>
          </a:p>
        </p:txBody>
      </p:sp>
      <p:pic>
        <p:nvPicPr>
          <p:cNvPr id="8" name="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1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8" name="27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9" name="28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30" name="29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2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4" name="23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2" name="15 Gráfico"/>
          <p:cNvGraphicFramePr/>
          <p:nvPr/>
        </p:nvGraphicFramePr>
        <p:xfrm>
          <a:off x="785786" y="1928802"/>
          <a:ext cx="835821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presento denuncia?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17 Gráfico"/>
          <p:cNvGraphicFramePr/>
          <p:nvPr/>
        </p:nvGraphicFramePr>
        <p:xfrm>
          <a:off x="928662" y="1714488"/>
          <a:ext cx="771530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31186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Se produjeron agresiones previas?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19 Gráfico"/>
          <p:cNvGraphicFramePr/>
          <p:nvPr/>
        </p:nvGraphicFramePr>
        <p:xfrm>
          <a:off x="785786" y="1643050"/>
          <a:ext cx="8001056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6553200" cy="45720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3600" dirty="0" smtClean="0"/>
              <a:t>Número total de agresiones en         </a:t>
            </a:r>
          </a:p>
          <a:p>
            <a:pPr>
              <a:buFont typeface="Arial" charset="0"/>
              <a:buNone/>
            </a:pPr>
            <a:r>
              <a:rPr lang="es-ES" sz="3600" dirty="0" smtClean="0"/>
              <a:t>			</a:t>
            </a:r>
            <a:r>
              <a:rPr lang="es-ES" sz="4400" b="1" dirty="0" smtClean="0"/>
              <a:t>Año </a:t>
            </a:r>
            <a:r>
              <a:rPr lang="es-ES" sz="4400" b="1" dirty="0" smtClean="0"/>
              <a:t>2014</a:t>
            </a:r>
            <a:endParaRPr lang="es-ES" sz="3600" b="1" dirty="0" smtClean="0"/>
          </a:p>
          <a:p>
            <a:endParaRPr lang="es-ES" sz="3600" dirty="0" smtClean="0"/>
          </a:p>
          <a:p>
            <a:pPr lvl="4">
              <a:buFont typeface="Arial" charset="0"/>
              <a:buNone/>
            </a:pPr>
            <a:r>
              <a:rPr lang="es-ES" sz="4400" dirty="0" smtClean="0"/>
              <a:t>        </a:t>
            </a:r>
            <a:r>
              <a:rPr lang="es-ES" sz="6600" b="1" dirty="0" smtClean="0"/>
              <a:t>344</a:t>
            </a:r>
            <a:endParaRPr lang="es-ES" sz="4400" b="1" dirty="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20510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2" descr="data:image/jpeg;base64,/9j/4AAQSkZJRgABAQAAAQABAAD/2wCEAAkGBhQSEBQUEhQVFRUUFBUXFRQWFBIUFBQUFBUVFxQUFBQYHCYeFxkjGRcVHy8gJCcpLCwsFh4xNTAqNSYsLCkBCQoKDgwOGA8PGCocHx8pKSkpLCkpKSwsLCkpLCosLCkpLCwsKSwpLCksKSkpLCkpLCwpLCksKSwsKSwpKSwpLP/AABEIALEBHAMBIgACEQEDEQH/xAAbAAABBQEBAAAAAAAAAAAAAAAAAQIEBQYDB//EAFIQAAEDAgMEBQcIBAkKBwAAAAEAAhEDIQQSMQVBUWEGEyJxkTJSgZKhsdEUIzNCcsHS8AdiouEVF1SCk6OywuIkNDVDRWNzlLPTFkRTVWTD8v/EABoBAAIDAQEAAAAAAAAAAAAAAAABAgMEBQb/xAAoEQACAgICAQMEAgMAAAAAAAAAAQIRAxIhMVEEE0EiMoGRQmGxwfD/2gAMAwEAAhEDEQA/ALKhUEOMiM7r7tU8YhhMBzSTuzNnwUCkXNpy4BsHyQZgUszveAI4QuezsL2258KGOa2etJpuOcbzF5N7rtqTujjOC7st0hKrauNzVLRlYfKn647RgbxkzX5jipGPbmhvG3rkMHsLvBGwtOiXCSE5CmVjYRCchADYRCchADYRCchADYRCWEQgBIRCWEFADYSwlSQgBIQnJIQMREJYRCAGwlhCEAJCISoQAkJITkiAEhJCchADUQnQkQAkJE5IgQkIhKiEAQTs17qbQKsFucE5Qc3b1ibeTzVDtjbGMpMqxTdVHWmkC1hDoDA7rAGjQ5ss6W1Wgw9GoazagJ6vJUaaZcPLNWQ7LoYGYTO9WQcdMh04t+KxZ5apVxZvww2k1Kn+iowmy6b6LKlKA5zGOa8gk9poJzXvIJB710xGGqtDXdYzsBskscbtDmzY6S72qbSeAMrWGG9nVlo3aormQRlNwQJywDFibq6TWu0f9lSvfV+f6OGzMaHkMc9rnudAyse0XsLOG7VTQqWiHtexzQ2WvY4aizXAkT3BWeIrVJ7FNpF/KqZSL2FmncqsXqdvu4J5vT61ryd0LlTqujtMg8A5pHoJj3J3WnzXfs/FX+9DyZ/an4HoTOsPmu/Z+KOt/Vd+z8Ue9DyL2p+B6E3rP1XeA+KXPyd4BP3YeR+1PwxUJvWcj4Iz8j4FHuw8oXtz8P8AQ5cy45o3XvzkQPendZyPqlIanI+qUPJB/wAkNQmv4v8AQ5Cb1o5+q74I60c/B3wT9yHlEdJeGOQm9cPyD8EdaOPvRvHyg0l4HQgpvWjijrRxRvHyGsvAqITesHEJetHEeIT2XkNX4FSIzjiPEIzDiPEItCoIQjMllOwEQhEIAEkJUIEIkhOhJCYCJE6EiAKynRaGiKlYafXdqQ93vlOqOj/XVhAI8o2EM5cCogqUrDrWySAPK1vG/mfFShgmGZIMiLh3AD3AeC8/c5ds71QXSKuptMMxbKQrVA2oHFzsw+kzgNBlu8NPs4qzD7T8oqG0/UjyS7zO9UtXYFB1c1BW7WbNE2BzSWxFhuVk40gYGUaCzjO8RdvAlS3lVJkXCLdtL9E2j5Y9K77SqvbTJZMy2SBmIaXDO4N3kNk71DY+KjRvJgbrlWzKbvNPi34qxEJGZrbSxIqtDS8sBdc0x2qYfSGZwyTaaggRIbO5dxtetpDjUcwgNNMBlOqXANbmsTAk3sReRotK1p4H2fFOyngfZ8U7I0ZkbZrOhzAcpFEOAaM9J7nlr3GdWWvwsdE2ltmpmpZqgAOYvmmLNa9wAH6zuzpoA4nctRlPA+z4oy8iiwozVDb73GHgUvnPLdcCi5hdScbwCSMtzr3rp/C1TMWl7AJYOsyENbNMukgm0kQJPitBl5HwRl5HwRYzOYfbNbsggEE0m5olwc5+Uue0aNc0Zgd03Uza213UXtAZnBY821DxHVg/qntCd0BXBbyPqlIaY3tPqnThogDNM2/ULi6WZBSDojynOpCoO1mm0ERGh1su9TpC5sS1rr9rKSZHUuqw0ed2Yg8QeSuvkrPMHDyN3DRKMKy3YFjI+b0PEWsUBRVYjb3VMDqgaZLPo3F0Mdd73WsGi86FS6+0CKmRjQ6GB5Ln5eyXEDLYybE7t3Fdv4NpX+aZcOB+aFw7ygbXB3jenHBUzlmm05LN+b8kCLNtbQacECKuv0hLWucGAiKmXtmZpEhweI7Oh4xEFScTtQtrNphgcCAS6XdntBpmGkCJGpE6KVU2fSdmzU2nOIfNOcwOoda+g8Eg2XRkHqmdnT5vTtZrW86/egZXt2+TkOVsPyZRnObK94ZLm5bETpfgulHbwe4ta02rCmZMSCCRUba7SQR6FNdsyiZmmy5BPYFyDmBNtZv3pHbIoGJpMsA0djRrZygchJjvQBwx+1uqcBkzN6t9QuDgCGsLQ6BFz2gdRoU7AbT61725CMpImZmDHDfrvXers6k4tzU2nKMrZbo23ZHKwtyCWjg6bXFzWwTM+V9YybG14CAIB24IqfNuPVuymIOj8k6WG/fZMHSGnLpaYDM8jI4EZA4RB3zAOk2U87MpSTl1JJu7UmSRexneEM2ZSGjYEtMAujseTadyOAIDtuM6xjQwFr20y10gZusMDLaCRqRIMTrCn4TEU6ubJByOLXWFiExmyKIEZbSDdzjBaS4FsnskEk24rphdnU6ZJZIlrWm5IIbMEjzrm+pRwHJ0dQEGAAe72Lku9apDXRrlMd8GFV7JxMtLHEl1OA4nUyJE8415rV6afOpl9RC1sTYQlhBW4xDUJYRCBCJEqEAVFOiIFhaN3BdSVn9u4whzS12UBji4kkAAEXKpqnSGBPXAiYkFxE3gW7j4LgOfPR3tTXY2iBTqGIljp8D8V57sM5q9G8/OMPgZWi2VtfPhcQ4vzRmA8qw6sWvzJVV0W2YCG1g+9N92RqWiQJNrgzOghX43wyuS5N5SZNRnefcVoWvHH2LI7M2tmxLaZp1GEAuDiGlpAG5zSdZBg3WmDufsUNfIORKzjj7EZxx9ijVKoa2TG+5UV21mcafrBJpIabZZhw4+xOzc/YoWFxAe3MANSLcl2lPUWx3zcx4Jc3MLgiUahsd55jwSzzCjVHhoEgab7Lg/HtG4eKi6Q7ZYzzCX0hRKNQOaHARIldJUtRbHfwR4LhKJFyd0b4RqGxI8EeChOxAG4+sloYgOmAREb51lJU/kfJM8Evgo8pZT1FsSB6EeHio8pM2szaNEahZJ8PFAHd4qG7EtHneCWjiGunLNjBlKr+SRM8PFLHd4qNKJT1FZJyngPEqj2zS6mqKogMqZRUJ0Ba2oQe82H80K1pVIMrti8M2owscJad3cZ9hEoTcHYNKSoq0KNgCQ0sdrTOQ3nRrTPtUmF2IS2imjjzjq6YkISoUyIiSEqECPNMTVLjiGPqGpka5ozASGkiBI1ss3tCk1tG2+q3fPksf+JbfYuJNR72Sx7GhuV+WHEGc2aCN40gQrY4VsaC3Jca0otVydund2ea7OxjmUnMbUltS72gWuILTIvaPFW3RXERUczc9sj7Td3pE25Lht3HdZVc3KwCm57QWtgkZo7R36KBRrljg5urSCN1/33VkFwQb5PTdlx1guLT3+/wDJV8081nNh185a8fWbI4QQNOA5d/FaJhUPkGctpvil4qjdUCkdKsSWsYBFw4mc24t4Hmsv8vdxGnP8SvxmXL2jd7IPzI7z9ymyqno7WJwzCdZdx3HmrIOVclyXxfB0lLK55kZ1Gh2RtrEZGyqeq1vAeC69JccWZAI0kzPPgqJ21XGfJ9qvglRmy3sbnCH5tn2QusqBserOHonjTb7lMzKlo02dJXHGO+aqfZT8yibWr5cPVPBo9pj70qGebDbFWB2zpyW96IVi7DgkySLn+c4LzAVTay9B6CYmaJaRoPe960ZVGuEUY7vk1Uolcw5LnWcvHyuWJPYf9n4p2ZcMdVilUPCm4+CKApXP5u9Z3xVrsV3YPo+9ZIbTNpA9Y/BX/RnG5g8EARG+bSRwsrZxSXBRjk2+WXyVc8yM6pNB0apVJ27wUJrl2bUgjmoyRKImKw4uQNYPeQIE+i3oChq2eMw7/YVWVGwfzrv+PpWn0uSnqzN6rHa2QxInIXQOeNQlQmBlNk4Vjc2RmSTJuTmJvN1YuaoOGpQ+S5tgRz3KVWdLSJFwuCnxyd11fBSP2NhySTRJJJk53XM3MTxQNi4WIOHJPHrH/iVk2iQNQQTunmgBQ2mvksUYP4OezGtY5rKVMtYAbF2YDM4SZJJi61TMERvb4H4Kh2PSmoTwb7yPgtBStrc9/wAVbFyopmldFTt7o5UxAaG1GMgEXa50yQRwjT2qld+j2v8Ayin/AEb/AIraEcj6wS+g+IU1OaK3CDKjZOxatGi2mSxxbNxnAMm1i21oU0YOp+r6x/CpXoPiEocOfijeQaRInyOp+r6x+CPkdXg31j8FLzDn4pc45+KN5BpEze3+jmIrlhYabcovmc6+ukNPFVLugmLv2qF+b/wLdzyPiEo7j4hNZJITxxZVbO2ZWp0abHZS5jACQ4wSOEjRSPktTgPEKdm5O8QjOOfilvIlpEhfJanAeKj7R2bWqUXsaGhzgACXWs4G8dyts45pQ77XiEbyDSJ5d/FnjP8A4/rv/AtP0W6MYjDNc1/VmRbI5x+sTvAWqn7Xj+9E/a8Qn7kg1iQRhavAeIR1FTzfaFPDxz8U0vE7/FR2kGqIQw9Th7QueKwdVzHtAEuY4CXWki08lZZhz8UrTyPiE92GiPPv/BWM4UfWOngrvYGw8RRzdYGmRbK6d8+5ae/A+IRPI+ITeSTEscUQOoqeb7QjqKnm+0KfnHPxRnHPxS3Y9UQW0Knm+0Ls6RlkEXE6b1JzjifFPa0EcQbGd3NRcmNRQUTu/MrljKU3/M7vh6U0vLSBvBg853qVqO+xSunaHSaplWEifUZDo/P53+KRdjHPeKZyMkdJNDUQlhCsKzDbWrGmA5oElxBkA8fgo+1ca5gpwGy6k1zrbzOnBL0iqDq23+t+NQ9v1BnYJ0o0x7CudjwxajaOnPJJN0zS0WxSYO73JE6ewzuHuSOWCfZuh0SdiN7b7A2br3lXbBcWhUuxR2n2OjdP53NXDHXCtguEUZH9TIG29sdRBOaCY7O637lTO6ZD/e+CXppWMNjz/uKypxLvyB8FdDApK7KpZnF0keg9HNqGu17iXRIAza6mbK2Cz/Q8/Nu7x95V+FFx14GpXyOSg3CakzXCQyv2xtxtBwDs3amMonSJ96rH9NGbjU9T9yi9N63apzP1/wC6s3VrNEROg4G/ipwwKSu2QnmcXSR6LsPaBrMLyTBIyyIMRwViqHofUnDz3e5XoKg468E075Flc8Vierpl50bJMawASU8qFtp3+TVPsu9xSq+B3RWnpnT85/qH4Lts/pH11QNYTALc0tixPdyWCc6CB7r2V10Tq/Ou/mf2la/TpK7Ko523VG/JSHUIJRvCrLRU4OsU1JmsfQkM4ux488eIXP5cTo6RImFn37YpgkF2hI8FK2djWva8tMxE+1SeGldkFmt1RpHG6RISllRJgulF8LmUrEmND8VSkSNWkHvbP5/JT6TvanMdI/PpC4Ps4DcdPgoLwSfkdjadp4a93H7/ABUSFZNdI/OigVKeUkeHct3pJ9wZi9VDqYyEickhbjCZGkGusN3H96dVptAl3doDZRW1i3TfqnGuXa6dy4G3B39OSR1ohobu70OKZTSvUHyWJUTtiav1+rpP6ykbQg5QRvOvJjyFG2I7y/K+roCePJM2xRxD8vU03OIdJEtpy2HAw58CbrTDpGXJ9xn+k4baAPLduHnFZ/KI0HgOCvdpdHMdVj/JnWJN62E1Jnz1C/8ABWOj/Nj/AEuF4fbWmOSKRRKDbLzowAaegBD2332dxW0Y5YTZWw8dRgfJ3hvWNc49bhSA0OBd2Q4k2mwutox581/qu+Cqk03wTSaRJlQ9oQQAb3C69YfNd6rvgq3bDazmRRpuc+RAsyRN+0+Gi06pByZbpcG52QB9fcPOKz5by/Nlodp9G8dWIPyZ9p8qthDr/PUJ3QrHH/yp/pcJ+NXwyRSorlCTZoOjDR1TbDVp5zLvgtg0rD7M2RjqQaPk7wA4SetwhAbmvYOJNibC62LKx81/qO+Cpk03wWpUju4rP7aYDTqzxPP6o+KuX1T5rvUd8FmNp4DGVHVOrovcxx7Jz0GfVAILahDtRqkqDsxT3QdO/SwVv0ejOSRq2x7rrkeguO0+SmP+LhfxqVgOiOOpmfkztIgVsJ971e8kaKljaN9s+2aPO+4C3DRTOH53Kl2G3END+vpPYS6WyadQ5YvekSNZ1urXrDbsv9V3wWcuO5VZi/LdPmtP/U/d4KcXnzH+q5Um1cLiX1B1NNxbkIdemzfaOs1sXaIQGGxrPnX/AG3/ANpW3R0iKg+z/e+C51uhWNc9zuo1cT9Jh5u6b3UvZvRTGU83zJuBpUw+6db81oc4tFWkrNVss9o82M3nWDPvVmCqDY+DxNN562m4NyACHU3mQR5lwIG9XYLvMd4LMy1HROYuMu8x3gnU38Q4d4ISGPoOue9d6tOR3XHw/PFZnEbU+T4q/wBG6Q+5t5JD/RJ9BK0tGrPx9xUWiaGNqxpw/cuBXesyHA7iCDyK4kLb6R9mL1XwNhCWEQtxhMPRw8lwOYBpADpb2iWgmBrbiursFazj7PguOHxDnuyRd7wXum7AfNMaHgJEkSpFTaOWew4DcJbMc+a85DImd9pnCmwgmTN49i7PS1CMrCBGa8HW4mE1ynLslHostgNs8yR2gLTuHdzVy0nmVT7DMMdeO1pHIK5oK+PSM8/uY/rHcCjrHcCo1fajWGD74+5cXbfpj/8AQ+CjcQqRP6x3AozlcMDtAVmktEAGNZ3SuwU+BOxweUoqFNTm6ooVj+sdzR1ruBXOtjWtMGPSYXB22GDh6wULiTpks1HcCgVCuGE2gKubKLCLzrK6hSVEeR+cpRUduBTE4Phs8Pih0HI7rXcCl613AqMdqN4j1lydttu654AqFxJUyaXneISOehx0TXKdEbH5krXHcmp1LVFDHZncD7EZ3cPcuBx7eI8VzdtZo4eJULRKmSnOO8e5JmTWVMzQdJShToiKXJWO3HQ6ppQ1DQGO6ZbMrMc6tZ1AeU6e00OAGYtjQEXM71o9l7Qa4hhs5zA5ukOADZi/MH0q0aAQWuALSCCDoZFweSwO3iMNUpNpy3qDDJkw1rWQATr2RHMSknfA2egyCO/X4qmqbVDcSMO5rg4tzB3ZyOHK88tFYYSpI9J9qTH4BryxxHapmWkGDB1B9luQU8WR45WQyY1kVCQhLCIXWs5NHnWL65zQ1j3QYgBzg4QQ4hhB7Oh8V1rQZM5pcb+USSbSfvSUcW2WkOENIJIgwLyb96iUq1IYdzmuNNwd1jjq0U2mCGt+sYPLQarizaxSenb/ADR1ordfUWZeTlkQNy6myg4YuLnZnElji0tgCJOYTbWCDa11NJWWDk1cuzZx8FhsvFBlJxc8NGffzDVabPxbagJaZAtMEXB3cVn6LHOYGyAw1O2C6xBgQWxfiBN4Kt6NZtIhgBvJEAkWIBvu1Floxtyf9IzTSRnulkGpTkA9l3tLVS/JwRoPAKw6QYqajbO8nh+/kq9tccD7Pit+OK1Rhyt7M2fRBoGHt5xV0Cs50XxgFECHXfEwIvEb+YWhBVE1yaIvhDwUDUJq4V8VkgwTeLXOhP3KJMhbYILxMb/eFWvYOA8An7Xx3zg7Lt/m8Y48lCOM5O8By58wtOOK1MeVvY0HR0dl3ePvVqCs7sXaIa15LXQL2AJgTunkVoAVRNUzTB3FD0zEH5t3d8EEqHi8ZDXtgkgA2iLzxP6pUCZ584KZsE/PjuP3KudW5H9n4qTsjEEVm2O/e34rbJLVmKF7HpjXWHcPcgqFg8bmytykdgEElpGjbWOtwphNlifZtR0S0zf88k1ca2JyxYmSBaN/eUDM/iWjO6w8p27muAAzCw1CMTiu27snyjvbz5qM7F3BynUb28ufNa1Fa/gwtvf8mywjux6T711VXgtoQzyHeVGrN5jzlZgrIzchyQIQkM7McJhV23Oj1PFU3AhrauWGVcoL2ESWkHWJ1G8KVUd2m967sUSRkKW0X0cVSY4D51oZUaDYVInMDvhx9IV5tHrCGdVUyHfLQ4OtZpnQE8FVdIOjB6xuJpFziyoxzqXZjJLc5adSQO0BwBC5UNtlzqlFx7TCHMOs0zAcCeIcfA8kS5XALhmp2XT66mHyBMggyS1wJDmnmDIU3+Dh5x9UfiVPs/bjwWiqym2mTllheS1zj2XOLoGUmxMWJlXxYeCsjmnGOqfRXLDCT2a7PGv4Q7TWkhwEPdYlrbkRB8pwBk7t112LqTmVBUOYvZLWNkZHsBAzh0QH3Ii+i7UdgufUc49jNSzgObLQ0QM7iD2RpeDJdaVWUsK2o9rczmmm12cwXNht2xJmILe4Lnyn7jt/4NChqqROwjsr3AOEOvA3kWBvfT3KbVzgsIcxrSS1xeRwkE7wNL6KJhqLGlr2uLmlrQ6WkEODbkkmY9G9ScSHRLBM2AOWAQDmsO8RKocko6/Nlov8IUw9lIZqhJc8hrCaZYIuHTmcZ3gWnQqzqY4SwkgEsJIkwLgm57iuGzqOXBl3zVINbUkm7WgEg21I36ySoGN2c6s2i41m0+t+jLWZstswDqbhN4B1ETeVqhWJLXhcFEvqfJU7XxgLxdtm+d9pRvlI4t9bmOStq/QGqX0w7FZ84u9tFuVhAmHdsbyNw1Ukfosqfy0f8uP+4uhH1EUqMssDbs69GcW3KxsiS4WkT5I3eha1jlmdn9AKtF7HfLM4Y4EUzRDWmNxcHkj9y0jMO/izxd8FByUnZYotI6yq7amIDWgkgCd5j6rlP+Tv4s8XfBVu1+j1Su3L1wpXnM1pe4ROgMDelaQUzObV2i01LObqfrfrOUR2NEeU31vsK3f+jWqf9oGeeHaf7/NNP6Ma3/uB/wCWb/3OQVsc8UqKp4HJ2M2TtBuV0ubp5w/3i2Qcskz9GtUf7QMbwMML8vpOa1TMI/zm+q9VympOy2MHFUdC5Ue1Mc1rnAkA5RqeVRXZwj/Pb6rlS7Q6FGvUzuxNSnaIpsABAnysx5lLZIKbME6uL3G/jyXTZ+KAqCSN/H9Za7+Kynvxdf1afwT2fotpAz8qxH9UP7qtfqFRWsDJOyMY1zmAG4pu47sg+5XhNlUbO6Ftw787MRWeYIirle2CQTAaAQbDerU4N0fSD+jP4lTsmW00dSVA2nXDWtJMAVGf2wFN+SO/9T+r/wASh7T2B17MjqzmiQZYwB1iDYkkDTgi0OmZDFbQbndce3gfio7seOI9vEfBaB36MqRucXif6r8KT+LCj/KsT40vwK5Z1VFDwNu7OWD2m3qzcTmad/ArVtKz38XVP+V4o6WmlBjSRkWgbgyP9Z+x/iVLkmXqLQ+UoTRhj5/7H+JIMOZ8v9j/ABJWhkPa2JNNrXCDEmDNyGlwEjTRScFtBtVrXsNnWI3g72nmqrpVihSpNLyAC4gOLg0GWu0J38lS9D9pt7RGYg5Da8QDM3sfzwR2gN4zTlvWKrdF6lPGNc55NOoHgPbIc1wgtY6Z1aCZ5ELXUMSHBpaZa9sg8V1quOX02UXaGiiDnsM08vAdYC4TxcAQT47laYfb+VoGIkv86mx+RwOhAk5d4iToouKYJOXgC4DUTMHxBjuUPrarbCu5g4BlF085ewn2quLJyRktnfSP7vvYq3ZP0WI+zh//ALUIWXyWEnCfTfzHIxnk0v8AjO96RCox9stfwWuP/wBHVvs1feVQ4jyqH53NSoV/qO4/98Mqx9s2lP6PFfaq/wDVcrfZ/wBFT+w33IQrcf3MrfRJShCFpRBihASoQAgSoQojFSFKhSQgCVCEAASoQgYJjtEqE0IUJUIQIEIQkMVIhCAFCaNUITYFP07/ANHv+2z+0sf0P8rEd7EITgEjW9EP83Z9qr/aKv6mg70qEpAitp/SVPsU/wC3UXL9/vKEKj5Lj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3077" name="AutoShape 4" descr="data:image/jpeg;base64,/9j/4AAQSkZJRgABAQAAAQABAAD/2wCEAAkGBhQSEBQUEhQVFRUUFBUXFRQWFBIUFBQUFBUVFxQUFBQYHCYeFxkjGRcVHy8gJCcpLCwsFh4xNTAqNSYsLCkBCQoKDgwOGA8PGCocHx8pKSkpLCkpKSwsLCkpLCosLCkpLCwsKSwpLCksKSkpLCkpLCwpLCksKSwsKSwpKSwpLP/AABEIALEBHAMBIgACEQEDEQH/xAAbAAABBQEBAAAAAAAAAAAAAAAAAQIEBQYDB//EAFIQAAEDAgMEBQcIBAkKBwAAAAEAAhEDIQQSMQVBUWEGEyJxkTJSgZKhsdEUIzNCcsHS8AdiouEVF1SCk6OywuIkNDVDRWNzlLPTFkRTVWTD8v/EABoBAAIDAQEAAAAAAAAAAAAAAAABAgMEBQb/xAAoEQACAgICAQMEAgMAAAAAAAAAAQIRAxIhMVEEE0EiMoGRQmGxwfD/2gAMAwEAAhEDEQA/ALKhUEOMiM7r7tU8YhhMBzSTuzNnwUCkXNpy4BsHyQZgUszveAI4QuezsL2258KGOa2etJpuOcbzF5N7rtqTujjOC7st0hKrauNzVLRlYfKn647RgbxkzX5jipGPbmhvG3rkMHsLvBGwtOiXCSE5CmVjYRCchADYRCchADYRCchADYRCWEQgBIRCWEFADYSwlSQgBIQnJIQMREJYRCAGwlhCEAJCISoQAkJITkiAEhJCchADUQnQkQAkJE5IgQkIhKiEAQTs17qbQKsFucE5Qc3b1ibeTzVDtjbGMpMqxTdVHWmkC1hDoDA7rAGjQ5ss6W1Wgw9GoazagJ6vJUaaZcPLNWQ7LoYGYTO9WQcdMh04t+KxZ5apVxZvww2k1Kn+iowmy6b6LKlKA5zGOa8gk9poJzXvIJB710xGGqtDXdYzsBskscbtDmzY6S72qbSeAMrWGG9nVlo3aormQRlNwQJywDFibq6TWu0f9lSvfV+f6OGzMaHkMc9rnudAyse0XsLOG7VTQqWiHtexzQ2WvY4aizXAkT3BWeIrVJ7FNpF/KqZSL2FmncqsXqdvu4J5vT61ryd0LlTqujtMg8A5pHoJj3J3WnzXfs/FX+9DyZ/an4HoTOsPmu/Z+KOt/Vd+z8Ue9DyL2p+B6E3rP1XeA+KXPyd4BP3YeR+1PwxUJvWcj4Iz8j4FHuw8oXtz8P8AQ5cy45o3XvzkQPendZyPqlIanI+qUPJB/wAkNQmv4v8AQ5Cb1o5+q74I60c/B3wT9yHlEdJeGOQm9cPyD8EdaOPvRvHyg0l4HQgpvWjijrRxRvHyGsvAqITesHEJetHEeIT2XkNX4FSIzjiPEIzDiPEItCoIQjMllOwEQhEIAEkJUIEIkhOhJCYCJE6EiAKynRaGiKlYafXdqQ93vlOqOj/XVhAI8o2EM5cCogqUrDrWySAPK1vG/mfFShgmGZIMiLh3AD3AeC8/c5ds71QXSKuptMMxbKQrVA2oHFzsw+kzgNBlu8NPs4qzD7T8oqG0/UjyS7zO9UtXYFB1c1BW7WbNE2BzSWxFhuVk40gYGUaCzjO8RdvAlS3lVJkXCLdtL9E2j5Y9K77SqvbTJZMy2SBmIaXDO4N3kNk71DY+KjRvJgbrlWzKbvNPi34qxEJGZrbSxIqtDS8sBdc0x2qYfSGZwyTaaggRIbO5dxtetpDjUcwgNNMBlOqXANbmsTAk3sReRotK1p4H2fFOyngfZ8U7I0ZkbZrOhzAcpFEOAaM9J7nlr3GdWWvwsdE2ltmpmpZqgAOYvmmLNa9wAH6zuzpoA4nctRlPA+z4oy8iiwozVDb73GHgUvnPLdcCi5hdScbwCSMtzr3rp/C1TMWl7AJYOsyENbNMukgm0kQJPitBl5HwRl5HwRYzOYfbNbsggEE0m5olwc5+Uue0aNc0Zgd03Uza213UXtAZnBY821DxHVg/qntCd0BXBbyPqlIaY3tPqnThogDNM2/ULi6WZBSDojynOpCoO1mm0ERGh1su9TpC5sS1rr9rKSZHUuqw0ed2Yg8QeSuvkrPMHDyN3DRKMKy3YFjI+b0PEWsUBRVYjb3VMDqgaZLPo3F0Mdd73WsGi86FS6+0CKmRjQ6GB5Ln5eyXEDLYybE7t3Fdv4NpX+aZcOB+aFw7ygbXB3jenHBUzlmm05LN+b8kCLNtbQacECKuv0hLWucGAiKmXtmZpEhweI7Oh4xEFScTtQtrNphgcCAS6XdntBpmGkCJGpE6KVU2fSdmzU2nOIfNOcwOoda+g8Eg2XRkHqmdnT5vTtZrW86/egZXt2+TkOVsPyZRnObK94ZLm5bETpfgulHbwe4ta02rCmZMSCCRUba7SQR6FNdsyiZmmy5BPYFyDmBNtZv3pHbIoGJpMsA0djRrZygchJjvQBwx+1uqcBkzN6t9QuDgCGsLQ6BFz2gdRoU7AbT61725CMpImZmDHDfrvXers6k4tzU2nKMrZbo23ZHKwtyCWjg6bXFzWwTM+V9YybG14CAIB24IqfNuPVuymIOj8k6WG/fZMHSGnLpaYDM8jI4EZA4RB3zAOk2U87MpSTl1JJu7UmSRexneEM2ZSGjYEtMAujseTadyOAIDtuM6xjQwFr20y10gZusMDLaCRqRIMTrCn4TEU6ubJByOLXWFiExmyKIEZbSDdzjBaS4FsnskEk24rphdnU6ZJZIlrWm5IIbMEjzrm+pRwHJ0dQEGAAe72Lku9apDXRrlMd8GFV7JxMtLHEl1OA4nUyJE8415rV6afOpl9RC1sTYQlhBW4xDUJYRCBCJEqEAVFOiIFhaN3BdSVn9u4whzS12UBji4kkAAEXKpqnSGBPXAiYkFxE3gW7j4LgOfPR3tTXY2iBTqGIljp8D8V57sM5q9G8/OMPgZWi2VtfPhcQ4vzRmA8qw6sWvzJVV0W2YCG1g+9N92RqWiQJNrgzOghX43wyuS5N5SZNRnefcVoWvHH2LI7M2tmxLaZp1GEAuDiGlpAG5zSdZBg3WmDufsUNfIORKzjj7EZxx9ijVKoa2TG+5UV21mcafrBJpIabZZhw4+xOzc/YoWFxAe3MANSLcl2lPUWx3zcx4Jc3MLgiUahsd55jwSzzCjVHhoEgab7Lg/HtG4eKi6Q7ZYzzCX0hRKNQOaHARIldJUtRbHfwR4LhKJFyd0b4RqGxI8EeChOxAG4+sloYgOmAREb51lJU/kfJM8Evgo8pZT1FsSB6EeHio8pM2szaNEahZJ8PFAHd4qG7EtHneCWjiGunLNjBlKr+SRM8PFLHd4qNKJT1FZJyngPEqj2zS6mqKogMqZRUJ0Ba2oQe82H80K1pVIMrti8M2owscJad3cZ9hEoTcHYNKSoq0KNgCQ0sdrTOQ3nRrTPtUmF2IS2imjjzjq6YkISoUyIiSEqECPNMTVLjiGPqGpka5ozASGkiBI1ss3tCk1tG2+q3fPksf+JbfYuJNR72Sx7GhuV+WHEGc2aCN40gQrY4VsaC3Jca0otVydund2ea7OxjmUnMbUltS72gWuILTIvaPFW3RXERUczc9sj7Td3pE25Lht3HdZVc3KwCm57QWtgkZo7R36KBRrljg5urSCN1/33VkFwQb5PTdlx1guLT3+/wDJV8081nNh185a8fWbI4QQNOA5d/FaJhUPkGctpvil4qjdUCkdKsSWsYBFw4mc24t4Hmsv8vdxGnP8SvxmXL2jd7IPzI7z9ymyqno7WJwzCdZdx3HmrIOVclyXxfB0lLK55kZ1Gh2RtrEZGyqeq1vAeC69JccWZAI0kzPPgqJ21XGfJ9qvglRmy3sbnCH5tn2QusqBserOHonjTb7lMzKlo02dJXHGO+aqfZT8yibWr5cPVPBo9pj70qGebDbFWB2zpyW96IVi7DgkySLn+c4LzAVTay9B6CYmaJaRoPe960ZVGuEUY7vk1Uolcw5LnWcvHyuWJPYf9n4p2ZcMdVilUPCm4+CKApXP5u9Z3xVrsV3YPo+9ZIbTNpA9Y/BX/RnG5g8EARG+bSRwsrZxSXBRjk2+WXyVc8yM6pNB0apVJ27wUJrl2bUgjmoyRKImKw4uQNYPeQIE+i3oChq2eMw7/YVWVGwfzrv+PpWn0uSnqzN6rHa2QxInIXQOeNQlQmBlNk4Vjc2RmSTJuTmJvN1YuaoOGpQ+S5tgRz3KVWdLSJFwuCnxyd11fBSP2NhySTRJJJk53XM3MTxQNi4WIOHJPHrH/iVk2iQNQQTunmgBQ2mvksUYP4OezGtY5rKVMtYAbF2YDM4SZJJi61TMERvb4H4Kh2PSmoTwb7yPgtBStrc9/wAVbFyopmldFTt7o5UxAaG1GMgEXa50yQRwjT2qld+j2v8Ayin/AEb/AIraEcj6wS+g+IU1OaK3CDKjZOxatGi2mSxxbNxnAMm1i21oU0YOp+r6x/CpXoPiEocOfijeQaRInyOp+r6x+CPkdXg31j8FLzDn4pc45+KN5BpEze3+jmIrlhYabcovmc6+ukNPFVLugmLv2qF+b/wLdzyPiEo7j4hNZJITxxZVbO2ZWp0abHZS5jACQ4wSOEjRSPktTgPEKdm5O8QjOOfilvIlpEhfJanAeKj7R2bWqUXsaGhzgACXWs4G8dyts45pQ77XiEbyDSJ5d/FnjP8A4/rv/AtP0W6MYjDNc1/VmRbI5x+sTvAWqn7Xj+9E/a8Qn7kg1iQRhavAeIR1FTzfaFPDxz8U0vE7/FR2kGqIQw9Th7QueKwdVzHtAEuY4CXWki08lZZhz8UrTyPiE92GiPPv/BWM4UfWOngrvYGw8RRzdYGmRbK6d8+5ae/A+IRPI+ITeSTEscUQOoqeb7QjqKnm+0KfnHPxRnHPxS3Y9UQW0Knm+0Ls6RlkEXE6b1JzjifFPa0EcQbGd3NRcmNRQUTu/MrljKU3/M7vh6U0vLSBvBg853qVqO+xSunaHSaplWEifUZDo/P53+KRdjHPeKZyMkdJNDUQlhCsKzDbWrGmA5oElxBkA8fgo+1ca5gpwGy6k1zrbzOnBL0iqDq23+t+NQ9v1BnYJ0o0x7CudjwxajaOnPJJN0zS0WxSYO73JE6ewzuHuSOWCfZuh0SdiN7b7A2br3lXbBcWhUuxR2n2OjdP53NXDHXCtguEUZH9TIG29sdRBOaCY7O637lTO6ZD/e+CXppWMNjz/uKypxLvyB8FdDApK7KpZnF0keg9HNqGu17iXRIAza6mbK2Cz/Q8/Nu7x95V+FFx14GpXyOSg3CakzXCQyv2xtxtBwDs3amMonSJ96rH9NGbjU9T9yi9N63apzP1/wC6s3VrNEROg4G/ipwwKSu2QnmcXSR6LsPaBrMLyTBIyyIMRwViqHofUnDz3e5XoKg468E075Flc8Vierpl50bJMawASU8qFtp3+TVPsu9xSq+B3RWnpnT85/qH4Lts/pH11QNYTALc0tixPdyWCc6CB7r2V10Tq/Ou/mf2la/TpK7Ko523VG/JSHUIJRvCrLRU4OsU1JmsfQkM4ux488eIXP5cTo6RImFn37YpgkF2hI8FK2djWva8tMxE+1SeGldkFmt1RpHG6RISllRJgulF8LmUrEmND8VSkSNWkHvbP5/JT6TvanMdI/PpC4Ps4DcdPgoLwSfkdjadp4a93H7/ABUSFZNdI/OigVKeUkeHct3pJ9wZi9VDqYyEickhbjCZGkGusN3H96dVptAl3doDZRW1i3TfqnGuXa6dy4G3B39OSR1ohobu70OKZTSvUHyWJUTtiav1+rpP6ykbQg5QRvOvJjyFG2I7y/K+roCePJM2xRxD8vU03OIdJEtpy2HAw58CbrTDpGXJ9xn+k4baAPLduHnFZ/KI0HgOCvdpdHMdVj/JnWJN62E1Jnz1C/8ABWOj/Nj/AEuF4fbWmOSKRRKDbLzowAaegBD2332dxW0Y5YTZWw8dRgfJ3hvWNc49bhSA0OBd2Q4k2mwutox581/qu+Cqk03wTSaRJlQ9oQQAb3C69YfNd6rvgq3bDazmRRpuc+RAsyRN+0+Gi06pByZbpcG52QB9fcPOKz5by/Nlodp9G8dWIPyZ9p8qthDr/PUJ3QrHH/yp/pcJ+NXwyRSorlCTZoOjDR1TbDVp5zLvgtg0rD7M2RjqQaPk7wA4SetwhAbmvYOJNibC62LKx81/qO+Cpk03wWpUju4rP7aYDTqzxPP6o+KuX1T5rvUd8FmNp4DGVHVOrovcxx7Jz0GfVAILahDtRqkqDsxT3QdO/SwVv0ejOSRq2x7rrkeguO0+SmP+LhfxqVgOiOOpmfkztIgVsJ971e8kaKljaN9s+2aPO+4C3DRTOH53Kl2G3END+vpPYS6WyadQ5YvekSNZ1urXrDbsv9V3wWcuO5VZi/LdPmtP/U/d4KcXnzH+q5Um1cLiX1B1NNxbkIdemzfaOs1sXaIQGGxrPnX/AG3/ANpW3R0iKg+z/e+C51uhWNc9zuo1cT9Jh5u6b3UvZvRTGU83zJuBpUw+6db81oc4tFWkrNVss9o82M3nWDPvVmCqDY+DxNN562m4NyACHU3mQR5lwIG9XYLvMd4LMy1HROYuMu8x3gnU38Q4d4ISGPoOue9d6tOR3XHw/PFZnEbU+T4q/wBG6Q+5t5JD/RJ9BK0tGrPx9xUWiaGNqxpw/cuBXesyHA7iCDyK4kLb6R9mL1XwNhCWEQtxhMPRw8lwOYBpADpb2iWgmBrbiursFazj7PguOHxDnuyRd7wXum7AfNMaHgJEkSpFTaOWew4DcJbMc+a85DImd9pnCmwgmTN49i7PS1CMrCBGa8HW4mE1ynLslHostgNs8yR2gLTuHdzVy0nmVT7DMMdeO1pHIK5oK+PSM8/uY/rHcCjrHcCo1fajWGD74+5cXbfpj/8AQ+CjcQqRP6x3AozlcMDtAVmktEAGNZ3SuwU+BOxweUoqFNTm6ooVj+sdzR1ruBXOtjWtMGPSYXB22GDh6wULiTpks1HcCgVCuGE2gKubKLCLzrK6hSVEeR+cpRUduBTE4Phs8Pih0HI7rXcCl613AqMdqN4j1lydttu654AqFxJUyaXneISOehx0TXKdEbH5krXHcmp1LVFDHZncD7EZ3cPcuBx7eI8VzdtZo4eJULRKmSnOO8e5JmTWVMzQdJShToiKXJWO3HQ6ppQ1DQGO6ZbMrMc6tZ1AeU6e00OAGYtjQEXM71o9l7Qa4hhs5zA5ukOADZi/MH0q0aAQWuALSCCDoZFweSwO3iMNUpNpy3qDDJkw1rWQATr2RHMSknfA2egyCO/X4qmqbVDcSMO5rg4tzB3ZyOHK88tFYYSpI9J9qTH4BryxxHapmWkGDB1B9luQU8WR45WQyY1kVCQhLCIXWs5NHnWL65zQ1j3QYgBzg4QQ4hhB7Oh8V1rQZM5pcb+USSbSfvSUcW2WkOENIJIgwLyb96iUq1IYdzmuNNwd1jjq0U2mCGt+sYPLQarizaxSenb/ADR1ordfUWZeTlkQNy6myg4YuLnZnElji0tgCJOYTbWCDa11NJWWDk1cuzZx8FhsvFBlJxc8NGffzDVabPxbagJaZAtMEXB3cVn6LHOYGyAw1O2C6xBgQWxfiBN4Kt6NZtIhgBvJEAkWIBvu1Floxtyf9IzTSRnulkGpTkA9l3tLVS/JwRoPAKw6QYqajbO8nh+/kq9tccD7Pit+OK1Rhyt7M2fRBoGHt5xV0Cs50XxgFECHXfEwIvEb+YWhBVE1yaIvhDwUDUJq4V8VkgwTeLXOhP3KJMhbYILxMb/eFWvYOA8An7Xx3zg7Lt/m8Y48lCOM5O8By58wtOOK1MeVvY0HR0dl3ePvVqCs7sXaIa15LXQL2AJgTunkVoAVRNUzTB3FD0zEH5t3d8EEqHi8ZDXtgkgA2iLzxP6pUCZ584KZsE/PjuP3KudW5H9n4qTsjEEVm2O/e34rbJLVmKF7HpjXWHcPcgqFg8bmytykdgEElpGjbWOtwphNlifZtR0S0zf88k1ca2JyxYmSBaN/eUDM/iWjO6w8p27muAAzCw1CMTiu27snyjvbz5qM7F3BynUb28ufNa1Fa/gwtvf8mywjux6T711VXgtoQzyHeVGrN5jzlZgrIzchyQIQkM7McJhV23Oj1PFU3AhrauWGVcoL2ESWkHWJ1G8KVUd2m967sUSRkKW0X0cVSY4D51oZUaDYVInMDvhx9IV5tHrCGdVUyHfLQ4OtZpnQE8FVdIOjB6xuJpFziyoxzqXZjJLc5adSQO0BwBC5UNtlzqlFx7TCHMOs0zAcCeIcfA8kS5XALhmp2XT66mHyBMggyS1wJDmnmDIU3+Dh5x9UfiVPs/bjwWiqym2mTllheS1zj2XOLoGUmxMWJlXxYeCsjmnGOqfRXLDCT2a7PGv4Q7TWkhwEPdYlrbkRB8pwBk7t112LqTmVBUOYvZLWNkZHsBAzh0QH3Ii+i7UdgufUc49jNSzgObLQ0QM7iD2RpeDJdaVWUsK2o9rczmmm12cwXNht2xJmILe4Lnyn7jt/4NChqqROwjsr3AOEOvA3kWBvfT3KbVzgsIcxrSS1xeRwkE7wNL6KJhqLGlr2uLmlrQ6WkEODbkkmY9G9ScSHRLBM2AOWAQDmsO8RKocko6/Nlov8IUw9lIZqhJc8hrCaZYIuHTmcZ3gWnQqzqY4SwkgEsJIkwLgm57iuGzqOXBl3zVINbUkm7WgEg21I36ySoGN2c6s2i41m0+t+jLWZstswDqbhN4B1ETeVqhWJLXhcFEvqfJU7XxgLxdtm+d9pRvlI4t9bmOStq/QGqX0w7FZ84u9tFuVhAmHdsbyNw1Ukfosqfy0f8uP+4uhH1EUqMssDbs69GcW3KxsiS4WkT5I3eha1jlmdn9AKtF7HfLM4Y4EUzRDWmNxcHkj9y0jMO/izxd8FByUnZYotI6yq7amIDWgkgCd5j6rlP+Tv4s8XfBVu1+j1Su3L1wpXnM1pe4ROgMDelaQUzObV2i01LObqfrfrOUR2NEeU31vsK3f+jWqf9oGeeHaf7/NNP6Ma3/uB/wCWb/3OQVsc8UqKp4HJ2M2TtBuV0ubp5w/3i2Qcskz9GtUf7QMbwMML8vpOa1TMI/zm+q9VympOy2MHFUdC5Ue1Mc1rnAkA5RqeVRXZwj/Pb6rlS7Q6FGvUzuxNSnaIpsABAnysx5lLZIKbME6uL3G/jyXTZ+KAqCSN/H9Za7+Kynvxdf1afwT2fotpAz8qxH9UP7qtfqFRWsDJOyMY1zmAG4pu47sg+5XhNlUbO6Ftw787MRWeYIirle2CQTAaAQbDerU4N0fSD+jP4lTsmW00dSVA2nXDWtJMAVGf2wFN+SO/9T+r/wASh7T2B17MjqzmiQZYwB1iDYkkDTgi0OmZDFbQbndce3gfio7seOI9vEfBaB36MqRucXif6r8KT+LCj/KsT40vwK5Z1VFDwNu7OWD2m3qzcTmad/ArVtKz38XVP+V4o6WmlBjSRkWgbgyP9Z+x/iVLkmXqLQ+UoTRhj5/7H+JIMOZ8v9j/ABJWhkPa2JNNrXCDEmDNyGlwEjTRScFtBtVrXsNnWI3g72nmqrpVihSpNLyAC4gOLg0GWu0J38lS9D9pt7RGYg5Da8QDM3sfzwR2gN4zTlvWKrdF6lPGNc55NOoHgPbIc1wgtY6Z1aCZ5ELXUMSHBpaZa9sg8V1quOX02UXaGiiDnsM08vAdYC4TxcAQT47laYfb+VoGIkv86mx+RwOhAk5d4iToouKYJOXgC4DUTMHxBjuUPrarbCu5g4BlF085ewn2quLJyRktnfSP7vvYq3ZP0WI+zh//ALUIWXyWEnCfTfzHIxnk0v8AjO96RCox9stfwWuP/wBHVvs1feVQ4jyqH53NSoV/qO4/98Mqx9s2lP6PFfaq/wDVcrfZ/wBFT+w33IQrcf3MrfRJShCFpRBihASoQAgSoQojFSFKhSQgCVCEAASoQgYJjtEqE0IUJUIQIEIQkMVIhCAFCaNUITYFP07/ANHv+2z+0sf0P8rEd7EITgEjW9EP83Z9qr/aKv6mg70qEpAitp/SVPsU/wC3UXL9/vKEKj5Lj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9" name="9 Imagen" descr="lazo 20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 b="51050"/>
          <a:stretch>
            <a:fillRect/>
          </a:stretch>
        </p:blipFill>
        <p:spPr bwMode="auto">
          <a:xfrm>
            <a:off x="179388" y="3213100"/>
            <a:ext cx="17160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DSCF7047.JPG"/>
          <p:cNvPicPr>
            <a:picLocks noChangeAspect="1"/>
          </p:cNvPicPr>
          <p:nvPr/>
        </p:nvPicPr>
        <p:blipFill>
          <a:blip r:embed="rId4" cstate="print"/>
          <a:srcRect l="28321" r="4408" b="9126"/>
          <a:stretch>
            <a:fillRect/>
          </a:stretch>
        </p:blipFill>
        <p:spPr bwMode="auto">
          <a:xfrm>
            <a:off x="5796136" y="1916832"/>
            <a:ext cx="2736304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0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16 Imagen" descr="patronato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8" name="17 Imagen" descr="frcoms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9" name="18 Imagen" descr="ffomc.png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1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1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celebro juicio?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9" name="1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0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7" name="26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8" name="27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9" name="28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3" name="2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1" name="21 Gráfico"/>
          <p:cNvGraphicFramePr/>
          <p:nvPr/>
        </p:nvGraphicFramePr>
        <p:xfrm>
          <a:off x="642910" y="1928802"/>
          <a:ext cx="8286808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02624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Se produjeron daños materiales?</a:t>
            </a:r>
            <a:endParaRPr lang="es-ES" dirty="0"/>
          </a:p>
        </p:txBody>
      </p:sp>
      <p:pic>
        <p:nvPicPr>
          <p:cNvPr id="8" name="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21" name="20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22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6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9" name="28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30" name="29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31" name="30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3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" name="24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19" name="23 Gráfico"/>
          <p:cNvGraphicFramePr/>
          <p:nvPr/>
        </p:nvGraphicFramePr>
        <p:xfrm>
          <a:off x="357158" y="1928802"/>
          <a:ext cx="835824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Evolución por sexo</a:t>
            </a:r>
            <a:endParaRPr lang="es-ES" dirty="0"/>
          </a:p>
        </p:txBody>
      </p:sp>
      <p:graphicFrame>
        <p:nvGraphicFramePr>
          <p:cNvPr id="4" name="5 Gráfico"/>
          <p:cNvGraphicFramePr/>
          <p:nvPr/>
        </p:nvGraphicFramePr>
        <p:xfrm>
          <a:off x="142844" y="1500174"/>
          <a:ext cx="878687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8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14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6" name="15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7" name="16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9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10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8" name="17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Tramos de edades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pic>
        <p:nvPicPr>
          <p:cNvPr id="17" name="1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Tipo de Ejercicio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Ámbito</a:t>
            </a:r>
            <a:endParaRPr lang="es-ES" dirty="0"/>
          </a:p>
        </p:txBody>
      </p:sp>
      <p:graphicFrame>
        <p:nvGraphicFramePr>
          <p:cNvPr id="4" name="7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90600"/>
          </a:xfrm>
        </p:spPr>
        <p:txBody>
          <a:bodyPr/>
          <a:lstStyle/>
          <a:p>
            <a:r>
              <a:rPr lang="es-ES" dirty="0" smtClean="0"/>
              <a:t>Causas de la agresión</a:t>
            </a:r>
            <a:endParaRPr lang="es-ES" dirty="0"/>
          </a:p>
        </p:txBody>
      </p:sp>
      <p:graphicFrame>
        <p:nvGraphicFramePr>
          <p:cNvPr id="4" name="8 Gráfico"/>
          <p:cNvGraphicFramePr/>
          <p:nvPr/>
        </p:nvGraphicFramePr>
        <p:xfrm>
          <a:off x="0" y="1428736"/>
          <a:ext cx="441960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9 Gráfico"/>
          <p:cNvGraphicFramePr/>
          <p:nvPr/>
        </p:nvGraphicFramePr>
        <p:xfrm>
          <a:off x="4724400" y="1357298"/>
          <a:ext cx="4419600" cy="208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10 Gráfico"/>
          <p:cNvGraphicFramePr/>
          <p:nvPr/>
        </p:nvGraphicFramePr>
        <p:xfrm>
          <a:off x="0" y="3714752"/>
          <a:ext cx="4419600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14 Gráfico"/>
          <p:cNvGraphicFramePr/>
          <p:nvPr/>
        </p:nvGraphicFramePr>
        <p:xfrm>
          <a:off x="4929190" y="3786190"/>
          <a:ext cx="4414308" cy="19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11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4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8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" name="20 Imagen" descr="patronato.png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2" name="21 Imagen" descr="frcoms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3" name="22 Imagen" descr="ffomc.png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15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16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24" name="23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Causas de la agresión</a:t>
            </a:r>
            <a:endParaRPr lang="es-ES" dirty="0"/>
          </a:p>
        </p:txBody>
      </p:sp>
      <p:graphicFrame>
        <p:nvGraphicFramePr>
          <p:cNvPr id="4" name="11 Gráfico"/>
          <p:cNvGraphicFramePr/>
          <p:nvPr/>
        </p:nvGraphicFramePr>
        <p:xfrm>
          <a:off x="142844" y="1357298"/>
          <a:ext cx="4419600" cy="1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12 Gráfico"/>
          <p:cNvGraphicFramePr/>
          <p:nvPr/>
        </p:nvGraphicFramePr>
        <p:xfrm>
          <a:off x="214282" y="3500438"/>
          <a:ext cx="441960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15 Gráfico"/>
          <p:cNvGraphicFramePr/>
          <p:nvPr/>
        </p:nvGraphicFramePr>
        <p:xfrm>
          <a:off x="4729692" y="1357298"/>
          <a:ext cx="441430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16 Gráfico"/>
          <p:cNvGraphicFramePr/>
          <p:nvPr/>
        </p:nvGraphicFramePr>
        <p:xfrm>
          <a:off x="4857752" y="3643314"/>
          <a:ext cx="441430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0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" name="16 Imagen" descr="patronato.png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8" name="17 Imagen" descr="frcoms.png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9" name="18 Imagen" descr="ffomc.png"/>
              <p:cNvPicPr>
                <a:picLocks noChangeAspect="1"/>
              </p:cNvPicPr>
              <p:nvPr/>
            </p:nvPicPr>
            <p:blipFill>
              <a:blip r:embed="rId9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11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12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20" name="19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LESIONES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produce baja laboral?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Marcador de contenido"/>
          <p:cNvSpPr>
            <a:spLocks noGrp="1"/>
          </p:cNvSpPr>
          <p:nvPr>
            <p:ph idx="1"/>
          </p:nvPr>
        </p:nvSpPr>
        <p:spPr>
          <a:xfrm>
            <a:off x="571472" y="1214422"/>
            <a:ext cx="5803925" cy="45720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s-ES" sz="3200" dirty="0" smtClean="0"/>
              <a:t>Número total de agresiones en         </a:t>
            </a:r>
          </a:p>
          <a:p>
            <a:pPr>
              <a:buFont typeface="Arial" charset="0"/>
              <a:buNone/>
            </a:pPr>
            <a:r>
              <a:rPr lang="es-ES" sz="3200" dirty="0" smtClean="0"/>
              <a:t>		</a:t>
            </a:r>
            <a:r>
              <a:rPr lang="es-ES" sz="4000" b="1" dirty="0" smtClean="0"/>
              <a:t>Año </a:t>
            </a:r>
            <a:r>
              <a:rPr lang="es-ES" sz="4000" b="1" dirty="0" smtClean="0"/>
              <a:t>2010-2014</a:t>
            </a:r>
            <a:endParaRPr lang="es-ES" sz="3200" b="1" dirty="0" smtClean="0"/>
          </a:p>
          <a:p>
            <a:endParaRPr lang="es-ES" sz="3200" dirty="0" smtClean="0"/>
          </a:p>
          <a:p>
            <a:pPr lvl="4">
              <a:buFont typeface="Arial" charset="0"/>
              <a:buNone/>
            </a:pPr>
            <a:r>
              <a:rPr lang="es-ES" sz="6000" b="1" dirty="0" smtClean="0"/>
              <a:t>   2058</a:t>
            </a:r>
            <a:endParaRPr lang="es-ES" sz="6000" b="1" dirty="0" smtClean="0"/>
          </a:p>
          <a:p>
            <a:pPr lvl="4">
              <a:buFont typeface="Arial" charset="0"/>
              <a:buNone/>
            </a:pPr>
            <a:endParaRPr lang="es-ES" sz="6000" b="1" dirty="0" smtClean="0"/>
          </a:p>
          <a:p>
            <a:pPr lvl="4">
              <a:buFont typeface="Arial" charset="0"/>
              <a:buNone/>
            </a:pPr>
            <a:endParaRPr lang="es-ES" sz="4000" b="1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205105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2" descr="data:image/jpeg;base64,/9j/4AAQSkZJRgABAQAAAQABAAD/2wCEAAkGBhQSEBQUEhQVFRUUFBUXFRQWFBIUFBQUFBUVFxQUFBQYHCYeFxkjGRcVHy8gJCcpLCwsFh4xNTAqNSYsLCkBCQoKDgwOGA8PGCocHx8pKSkpLCkpKSwsLCkpLCosLCkpLCwsKSwpLCksKSkpLCkpLCwpLCksKSwsKSwpKSwpLP/AABEIALEBHAMBIgACEQEDEQH/xAAbAAABBQEBAAAAAAAAAAAAAAAAAQIEBQYDB//EAFIQAAEDAgMEBQcIBAkKBwAAAAEAAhEDIQQSMQVBUWEGEyJxkTJSgZKhsdEUIzNCcsHS8AdiouEVF1SCk6OywuIkNDVDRWNzlLPTFkRTVWTD8v/EABoBAAIDAQEAAAAAAAAAAAAAAAABAgMEBQb/xAAoEQACAgICAQMEAgMAAAAAAAAAAQIRAxIhMVEEE0EiMoGRQmGxwfD/2gAMAwEAAhEDEQA/ALKhUEOMiM7r7tU8YhhMBzSTuzNnwUCkXNpy4BsHyQZgUszveAI4QuezsL2258KGOa2etJpuOcbzF5N7rtqTujjOC7st0hKrauNzVLRlYfKn647RgbxkzX5jipGPbmhvG3rkMHsLvBGwtOiXCSE5CmVjYRCchADYRCchADYRCchADYRCWEQgBIRCWEFADYSwlSQgBIQnJIQMREJYRCAGwlhCEAJCISoQAkJITkiAEhJCchADUQnQkQAkJE5IgQkIhKiEAQTs17qbQKsFucE5Qc3b1ibeTzVDtjbGMpMqxTdVHWmkC1hDoDA7rAGjQ5ss6W1Wgw9GoazagJ6vJUaaZcPLNWQ7LoYGYTO9WQcdMh04t+KxZ5apVxZvww2k1Kn+iowmy6b6LKlKA5zGOa8gk9poJzXvIJB710xGGqtDXdYzsBskscbtDmzY6S72qbSeAMrWGG9nVlo3aormQRlNwQJywDFibq6TWu0f9lSvfV+f6OGzMaHkMc9rnudAyse0XsLOG7VTQqWiHtexzQ2WvY4aizXAkT3BWeIrVJ7FNpF/KqZSL2FmncqsXqdvu4J5vT61ryd0LlTqujtMg8A5pHoJj3J3WnzXfs/FX+9DyZ/an4HoTOsPmu/Z+KOt/Vd+z8Ue9DyL2p+B6E3rP1XeA+KXPyd4BP3YeR+1PwxUJvWcj4Iz8j4FHuw8oXtz8P8AQ5cy45o3XvzkQPendZyPqlIanI+qUPJB/wAkNQmv4v8AQ5Cb1o5+q74I60c/B3wT9yHlEdJeGOQm9cPyD8EdaOPvRvHyg0l4HQgpvWjijrRxRvHyGsvAqITesHEJetHEeIT2XkNX4FSIzjiPEIzDiPEItCoIQjMllOwEQhEIAEkJUIEIkhOhJCYCJE6EiAKynRaGiKlYafXdqQ93vlOqOj/XVhAI8o2EM5cCogqUrDrWySAPK1vG/mfFShgmGZIMiLh3AD3AeC8/c5ds71QXSKuptMMxbKQrVA2oHFzsw+kzgNBlu8NPs4qzD7T8oqG0/UjyS7zO9UtXYFB1c1BW7WbNE2BzSWxFhuVk40gYGUaCzjO8RdvAlS3lVJkXCLdtL9E2j5Y9K77SqvbTJZMy2SBmIaXDO4N3kNk71DY+KjRvJgbrlWzKbvNPi34qxEJGZrbSxIqtDS8sBdc0x2qYfSGZwyTaaggRIbO5dxtetpDjUcwgNNMBlOqXANbmsTAk3sReRotK1p4H2fFOyngfZ8U7I0ZkbZrOhzAcpFEOAaM9J7nlr3GdWWvwsdE2ltmpmpZqgAOYvmmLNa9wAH6zuzpoA4nctRlPA+z4oy8iiwozVDb73GHgUvnPLdcCi5hdScbwCSMtzr3rp/C1TMWl7AJYOsyENbNMukgm0kQJPitBl5HwRl5HwRYzOYfbNbsggEE0m5olwc5+Uue0aNc0Zgd03Uza213UXtAZnBY821DxHVg/qntCd0BXBbyPqlIaY3tPqnThogDNM2/ULi6WZBSDojynOpCoO1mm0ERGh1su9TpC5sS1rr9rKSZHUuqw0ed2Yg8QeSuvkrPMHDyN3DRKMKy3YFjI+b0PEWsUBRVYjb3VMDqgaZLPo3F0Mdd73WsGi86FS6+0CKmRjQ6GB5Ln5eyXEDLYybE7t3Fdv4NpX+aZcOB+aFw7ygbXB3jenHBUzlmm05LN+b8kCLNtbQacECKuv0hLWucGAiKmXtmZpEhweI7Oh4xEFScTtQtrNphgcCAS6XdntBpmGkCJGpE6KVU2fSdmzU2nOIfNOcwOoda+g8Eg2XRkHqmdnT5vTtZrW86/egZXt2+TkOVsPyZRnObK94ZLm5bETpfgulHbwe4ta02rCmZMSCCRUba7SQR6FNdsyiZmmy5BPYFyDmBNtZv3pHbIoGJpMsA0djRrZygchJjvQBwx+1uqcBkzN6t9QuDgCGsLQ6BFz2gdRoU7AbT61725CMpImZmDHDfrvXers6k4tzU2nKMrZbo23ZHKwtyCWjg6bXFzWwTM+V9YybG14CAIB24IqfNuPVuymIOj8k6WG/fZMHSGnLpaYDM8jI4EZA4RB3zAOk2U87MpSTl1JJu7UmSRexneEM2ZSGjYEtMAujseTadyOAIDtuM6xjQwFr20y10gZusMDLaCRqRIMTrCn4TEU6ubJByOLXWFiExmyKIEZbSDdzjBaS4FsnskEk24rphdnU6ZJZIlrWm5IIbMEjzrm+pRwHJ0dQEGAAe72Lku9apDXRrlMd8GFV7JxMtLHEl1OA4nUyJE8415rV6afOpl9RC1sTYQlhBW4xDUJYRCBCJEqEAVFOiIFhaN3BdSVn9u4whzS12UBji4kkAAEXKpqnSGBPXAiYkFxE3gW7j4LgOfPR3tTXY2iBTqGIljp8D8V57sM5q9G8/OMPgZWi2VtfPhcQ4vzRmA8qw6sWvzJVV0W2YCG1g+9N92RqWiQJNrgzOghX43wyuS5N5SZNRnefcVoWvHH2LI7M2tmxLaZp1GEAuDiGlpAG5zSdZBg3WmDufsUNfIORKzjj7EZxx9ijVKoa2TG+5UV21mcafrBJpIabZZhw4+xOzc/YoWFxAe3MANSLcl2lPUWx3zcx4Jc3MLgiUahsd55jwSzzCjVHhoEgab7Lg/HtG4eKi6Q7ZYzzCX0hRKNQOaHARIldJUtRbHfwR4LhKJFyd0b4RqGxI8EeChOxAG4+sloYgOmAREb51lJU/kfJM8Evgo8pZT1FsSB6EeHio8pM2szaNEahZJ8PFAHd4qG7EtHneCWjiGunLNjBlKr+SRM8PFLHd4qNKJT1FZJyngPEqj2zS6mqKogMqZRUJ0Ba2oQe82H80K1pVIMrti8M2owscJad3cZ9hEoTcHYNKSoq0KNgCQ0sdrTOQ3nRrTPtUmF2IS2imjjzjq6YkISoUyIiSEqECPNMTVLjiGPqGpka5ozASGkiBI1ss3tCk1tG2+q3fPksf+JbfYuJNR72Sx7GhuV+WHEGc2aCN40gQrY4VsaC3Jca0otVydund2ea7OxjmUnMbUltS72gWuILTIvaPFW3RXERUczc9sj7Td3pE25Lht3HdZVc3KwCm57QWtgkZo7R36KBRrljg5urSCN1/33VkFwQb5PTdlx1guLT3+/wDJV8081nNh185a8fWbI4QQNOA5d/FaJhUPkGctpvil4qjdUCkdKsSWsYBFw4mc24t4Hmsv8vdxGnP8SvxmXL2jd7IPzI7z9ymyqno7WJwzCdZdx3HmrIOVclyXxfB0lLK55kZ1Gh2RtrEZGyqeq1vAeC69JccWZAI0kzPPgqJ21XGfJ9qvglRmy3sbnCH5tn2QusqBserOHonjTb7lMzKlo02dJXHGO+aqfZT8yibWr5cPVPBo9pj70qGebDbFWB2zpyW96IVi7DgkySLn+c4LzAVTay9B6CYmaJaRoPe960ZVGuEUY7vk1Uolcw5LnWcvHyuWJPYf9n4p2ZcMdVilUPCm4+CKApXP5u9Z3xVrsV3YPo+9ZIbTNpA9Y/BX/RnG5g8EARG+bSRwsrZxSXBRjk2+WXyVc8yM6pNB0apVJ27wUJrl2bUgjmoyRKImKw4uQNYPeQIE+i3oChq2eMw7/YVWVGwfzrv+PpWn0uSnqzN6rHa2QxInIXQOeNQlQmBlNk4Vjc2RmSTJuTmJvN1YuaoOGpQ+S5tgRz3KVWdLSJFwuCnxyd11fBSP2NhySTRJJJk53XM3MTxQNi4WIOHJPHrH/iVk2iQNQQTunmgBQ2mvksUYP4OezGtY5rKVMtYAbF2YDM4SZJJi61TMERvb4H4Kh2PSmoTwb7yPgtBStrc9/wAVbFyopmldFTt7o5UxAaG1GMgEXa50yQRwjT2qld+j2v8Ayin/AEb/AIraEcj6wS+g+IU1OaK3CDKjZOxatGi2mSxxbNxnAMm1i21oU0YOp+r6x/CpXoPiEocOfijeQaRInyOp+r6x+CPkdXg31j8FLzDn4pc45+KN5BpEze3+jmIrlhYabcovmc6+ukNPFVLugmLv2qF+b/wLdzyPiEo7j4hNZJITxxZVbO2ZWp0abHZS5jACQ4wSOEjRSPktTgPEKdm5O8QjOOfilvIlpEhfJanAeKj7R2bWqUXsaGhzgACXWs4G8dyts45pQ77XiEbyDSJ5d/FnjP8A4/rv/AtP0W6MYjDNc1/VmRbI5x+sTvAWqn7Xj+9E/a8Qn7kg1iQRhavAeIR1FTzfaFPDxz8U0vE7/FR2kGqIQw9Th7QueKwdVzHtAEuY4CXWki08lZZhz8UrTyPiE92GiPPv/BWM4UfWOngrvYGw8RRzdYGmRbK6d8+5ae/A+IRPI+ITeSTEscUQOoqeb7QjqKnm+0KfnHPxRnHPxS3Y9UQW0Knm+0Ls6RlkEXE6b1JzjifFPa0EcQbGd3NRcmNRQUTu/MrljKU3/M7vh6U0vLSBvBg853qVqO+xSunaHSaplWEifUZDo/P53+KRdjHPeKZyMkdJNDUQlhCsKzDbWrGmA5oElxBkA8fgo+1ca5gpwGy6k1zrbzOnBL0iqDq23+t+NQ9v1BnYJ0o0x7CudjwxajaOnPJJN0zS0WxSYO73JE6ewzuHuSOWCfZuh0SdiN7b7A2br3lXbBcWhUuxR2n2OjdP53NXDHXCtguEUZH9TIG29sdRBOaCY7O637lTO6ZD/e+CXppWMNjz/uKypxLvyB8FdDApK7KpZnF0keg9HNqGu17iXRIAza6mbK2Cz/Q8/Nu7x95V+FFx14GpXyOSg3CakzXCQyv2xtxtBwDs3amMonSJ96rH9NGbjU9T9yi9N63apzP1/wC6s3VrNEROg4G/ipwwKSu2QnmcXSR6LsPaBrMLyTBIyyIMRwViqHofUnDz3e5XoKg468E075Flc8Vierpl50bJMawASU8qFtp3+TVPsu9xSq+B3RWnpnT85/qH4Lts/pH11QNYTALc0tixPdyWCc6CB7r2V10Tq/Ou/mf2la/TpK7Ko523VG/JSHUIJRvCrLRU4OsU1JmsfQkM4ux488eIXP5cTo6RImFn37YpgkF2hI8FK2djWva8tMxE+1SeGldkFmt1RpHG6RISllRJgulF8LmUrEmND8VSkSNWkHvbP5/JT6TvanMdI/PpC4Ps4DcdPgoLwSfkdjadp4a93H7/ABUSFZNdI/OigVKeUkeHct3pJ9wZi9VDqYyEickhbjCZGkGusN3H96dVptAl3doDZRW1i3TfqnGuXa6dy4G3B39OSR1ohobu70OKZTSvUHyWJUTtiav1+rpP6ykbQg5QRvOvJjyFG2I7y/K+roCePJM2xRxD8vU03OIdJEtpy2HAw58CbrTDpGXJ9xn+k4baAPLduHnFZ/KI0HgOCvdpdHMdVj/JnWJN62E1Jnz1C/8ABWOj/Nj/AEuF4fbWmOSKRRKDbLzowAaegBD2332dxW0Y5YTZWw8dRgfJ3hvWNc49bhSA0OBd2Q4k2mwutox581/qu+Cqk03wTSaRJlQ9oQQAb3C69YfNd6rvgq3bDazmRRpuc+RAsyRN+0+Gi06pByZbpcG52QB9fcPOKz5by/Nlodp9G8dWIPyZ9p8qthDr/PUJ3QrHH/yp/pcJ+NXwyRSorlCTZoOjDR1TbDVp5zLvgtg0rD7M2RjqQaPk7wA4SetwhAbmvYOJNibC62LKx81/qO+Cpk03wWpUju4rP7aYDTqzxPP6o+KuX1T5rvUd8FmNp4DGVHVOrovcxx7Jz0GfVAILahDtRqkqDsxT3QdO/SwVv0ejOSRq2x7rrkeguO0+SmP+LhfxqVgOiOOpmfkztIgVsJ971e8kaKljaN9s+2aPO+4C3DRTOH53Kl2G3END+vpPYS6WyadQ5YvekSNZ1urXrDbsv9V3wWcuO5VZi/LdPmtP/U/d4KcXnzH+q5Um1cLiX1B1NNxbkIdemzfaOs1sXaIQGGxrPnX/AG3/ANpW3R0iKg+z/e+C51uhWNc9zuo1cT9Jh5u6b3UvZvRTGU83zJuBpUw+6db81oc4tFWkrNVss9o82M3nWDPvVmCqDY+DxNN562m4NyACHU3mQR5lwIG9XYLvMd4LMy1HROYuMu8x3gnU38Q4d4ISGPoOue9d6tOR3XHw/PFZnEbU+T4q/wBG6Q+5t5JD/RJ9BK0tGrPx9xUWiaGNqxpw/cuBXesyHA7iCDyK4kLb6R9mL1XwNhCWEQtxhMPRw8lwOYBpADpb2iWgmBrbiursFazj7PguOHxDnuyRd7wXum7AfNMaHgJEkSpFTaOWew4DcJbMc+a85DImd9pnCmwgmTN49i7PS1CMrCBGa8HW4mE1ynLslHostgNs8yR2gLTuHdzVy0nmVT7DMMdeO1pHIK5oK+PSM8/uY/rHcCjrHcCo1fajWGD74+5cXbfpj/8AQ+CjcQqRP6x3AozlcMDtAVmktEAGNZ3SuwU+BOxweUoqFNTm6ooVj+sdzR1ruBXOtjWtMGPSYXB22GDh6wULiTpks1HcCgVCuGE2gKubKLCLzrK6hSVEeR+cpRUduBTE4Phs8Pih0HI7rXcCl613AqMdqN4j1lydttu654AqFxJUyaXneISOehx0TXKdEbH5krXHcmp1LVFDHZncD7EZ3cPcuBx7eI8VzdtZo4eJULRKmSnOO8e5JmTWVMzQdJShToiKXJWO3HQ6ppQ1DQGO6ZbMrMc6tZ1AeU6e00OAGYtjQEXM71o9l7Qa4hhs5zA5ukOADZi/MH0q0aAQWuALSCCDoZFweSwO3iMNUpNpy3qDDJkw1rWQATr2RHMSknfA2egyCO/X4qmqbVDcSMO5rg4tzB3ZyOHK88tFYYSpI9J9qTH4BryxxHapmWkGDB1B9luQU8WR45WQyY1kVCQhLCIXWs5NHnWL65zQ1j3QYgBzg4QQ4hhB7Oh8V1rQZM5pcb+USSbSfvSUcW2WkOENIJIgwLyb96iUq1IYdzmuNNwd1jjq0U2mCGt+sYPLQarizaxSenb/ADR1ordfUWZeTlkQNy6myg4YuLnZnElji0tgCJOYTbWCDa11NJWWDk1cuzZx8FhsvFBlJxc8NGffzDVabPxbagJaZAtMEXB3cVn6LHOYGyAw1O2C6xBgQWxfiBN4Kt6NZtIhgBvJEAkWIBvu1Floxtyf9IzTSRnulkGpTkA9l3tLVS/JwRoPAKw6QYqajbO8nh+/kq9tccD7Pit+OK1Rhyt7M2fRBoGHt5xV0Cs50XxgFECHXfEwIvEb+YWhBVE1yaIvhDwUDUJq4V8VkgwTeLXOhP3KJMhbYILxMb/eFWvYOA8An7Xx3zg7Lt/m8Y48lCOM5O8By58wtOOK1MeVvY0HR0dl3ePvVqCs7sXaIa15LXQL2AJgTunkVoAVRNUzTB3FD0zEH5t3d8EEqHi8ZDXtgkgA2iLzxP6pUCZ584KZsE/PjuP3KudW5H9n4qTsjEEVm2O/e34rbJLVmKF7HpjXWHcPcgqFg8bmytykdgEElpGjbWOtwphNlifZtR0S0zf88k1ca2JyxYmSBaN/eUDM/iWjO6w8p27muAAzCw1CMTiu27snyjvbz5qM7F3BynUb28ufNa1Fa/gwtvf8mywjux6T711VXgtoQzyHeVGrN5jzlZgrIzchyQIQkM7McJhV23Oj1PFU3AhrauWGVcoL2ESWkHWJ1G8KVUd2m967sUSRkKW0X0cVSY4D51oZUaDYVInMDvhx9IV5tHrCGdVUyHfLQ4OtZpnQE8FVdIOjB6xuJpFziyoxzqXZjJLc5adSQO0BwBC5UNtlzqlFx7TCHMOs0zAcCeIcfA8kS5XALhmp2XT66mHyBMggyS1wJDmnmDIU3+Dh5x9UfiVPs/bjwWiqym2mTllheS1zj2XOLoGUmxMWJlXxYeCsjmnGOqfRXLDCT2a7PGv4Q7TWkhwEPdYlrbkRB8pwBk7t112LqTmVBUOYvZLWNkZHsBAzh0QH3Ii+i7UdgufUc49jNSzgObLQ0QM7iD2RpeDJdaVWUsK2o9rczmmm12cwXNht2xJmILe4Lnyn7jt/4NChqqROwjsr3AOEOvA3kWBvfT3KbVzgsIcxrSS1xeRwkE7wNL6KJhqLGlr2uLmlrQ6WkEODbkkmY9G9ScSHRLBM2AOWAQDmsO8RKocko6/Nlov8IUw9lIZqhJc8hrCaZYIuHTmcZ3gWnQqzqY4SwkgEsJIkwLgm57iuGzqOXBl3zVINbUkm7WgEg21I36ySoGN2c6s2i41m0+t+jLWZstswDqbhN4B1ETeVqhWJLXhcFEvqfJU7XxgLxdtm+d9pRvlI4t9bmOStq/QGqX0w7FZ84u9tFuVhAmHdsbyNw1Ukfosqfy0f8uP+4uhH1EUqMssDbs69GcW3KxsiS4WkT5I3eha1jlmdn9AKtF7HfLM4Y4EUzRDWmNxcHkj9y0jMO/izxd8FByUnZYotI6yq7amIDWgkgCd5j6rlP+Tv4s8XfBVu1+j1Su3L1wpXnM1pe4ROgMDelaQUzObV2i01LObqfrfrOUR2NEeU31vsK3f+jWqf9oGeeHaf7/NNP6Ma3/uB/wCWb/3OQVsc8UqKp4HJ2M2TtBuV0ubp5w/3i2Qcskz9GtUf7QMbwMML8vpOa1TMI/zm+q9VympOy2MHFUdC5Ue1Mc1rnAkA5RqeVRXZwj/Pb6rlS7Q6FGvUzuxNSnaIpsABAnysx5lLZIKbME6uL3G/jyXTZ+KAqCSN/H9Za7+Kynvxdf1afwT2fotpAz8qxH9UP7qtfqFRWsDJOyMY1zmAG4pu47sg+5XhNlUbO6Ftw787MRWeYIirle2CQTAaAQbDerU4N0fSD+jP4lTsmW00dSVA2nXDWtJMAVGf2wFN+SO/9T+r/wASh7T2B17MjqzmiQZYwB1iDYkkDTgi0OmZDFbQbndce3gfio7seOI9vEfBaB36MqRucXif6r8KT+LCj/KsT40vwK5Z1VFDwNu7OWD2m3qzcTmad/ArVtKz38XVP+V4o6WmlBjSRkWgbgyP9Z+x/iVLkmXqLQ+UoTRhj5/7H+JIMOZ8v9j/ABJWhkPa2JNNrXCDEmDNyGlwEjTRScFtBtVrXsNnWI3g72nmqrpVihSpNLyAC4gOLg0GWu0J38lS9D9pt7RGYg5Da8QDM3sfzwR2gN4zTlvWKrdF6lPGNc55NOoHgPbIc1wgtY6Z1aCZ5ELXUMSHBpaZa9sg8V1quOX02UXaGiiDnsM08vAdYC4TxcAQT47laYfb+VoGIkv86mx+RwOhAk5d4iToouKYJOXgC4DUTMHxBjuUPrarbCu5g4BlF085ewn2quLJyRktnfSP7vvYq3ZP0WI+zh//ALUIWXyWEnCfTfzHIxnk0v8AjO96RCox9stfwWuP/wBHVvs1feVQ4jyqH53NSoV/qO4/98Mqx9s2lP6PFfaq/wDVcrfZ/wBFT+w33IQrcf3MrfRJShCFpRBihASoQAgSoQojFSFKhSQgCVCEAASoQgYJjtEqE0IUJUIQIEIQkMVIhCAFCaNUITYFP07/ANHv+2z+0sf0P8rEd7EITgEjW9EP83Z9qr/aKv6mg70qEpAitp/SVPsU/wC3UXL9/vKEKj5Lj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4101" name="AutoShape 4" descr="data:image/jpeg;base64,/9j/4AAQSkZJRgABAQAAAQABAAD/2wCEAAkGBhQSEBQUEhQVFRUUFBUXFRQWFBIUFBQUFBUVFxQUFBQYHCYeFxkjGRcVHy8gJCcpLCwsFh4xNTAqNSYsLCkBCQoKDgwOGA8PGCocHx8pKSkpLCkpKSwsLCkpLCosLCkpLCwsKSwpLCksKSkpLCkpLCwpLCksKSwsKSwpKSwpLP/AABEIALEBHAMBIgACEQEDEQH/xAAbAAABBQEBAAAAAAAAAAAAAAAAAQIEBQYDB//EAFIQAAEDAgMEBQcIBAkKBwAAAAEAAhEDIQQSMQVBUWEGEyJxkTJSgZKhsdEUIzNCcsHS8AdiouEVF1SCk6OywuIkNDVDRWNzlLPTFkRTVWTD8v/EABoBAAIDAQEAAAAAAAAAAAAAAAABAgMEBQb/xAAoEQACAgICAQMEAgMAAAAAAAAAAQIRAxIhMVEEE0EiMoGRQmGxwfD/2gAMAwEAAhEDEQA/ALKhUEOMiM7r7tU8YhhMBzSTuzNnwUCkXNpy4BsHyQZgUszveAI4QuezsL2258KGOa2etJpuOcbzF5N7rtqTujjOC7st0hKrauNzVLRlYfKn647RgbxkzX5jipGPbmhvG3rkMHsLvBGwtOiXCSE5CmVjYRCchADYRCchADYRCchADYRCWEQgBIRCWEFADYSwlSQgBIQnJIQMREJYRCAGwlhCEAJCISoQAkJITkiAEhJCchADUQnQkQAkJE5IgQkIhKiEAQTs17qbQKsFucE5Qc3b1ibeTzVDtjbGMpMqxTdVHWmkC1hDoDA7rAGjQ5ss6W1Wgw9GoazagJ6vJUaaZcPLNWQ7LoYGYTO9WQcdMh04t+KxZ5apVxZvww2k1Kn+iowmy6b6LKlKA5zGOa8gk9poJzXvIJB710xGGqtDXdYzsBskscbtDmzY6S72qbSeAMrWGG9nVlo3aormQRlNwQJywDFibq6TWu0f9lSvfV+f6OGzMaHkMc9rnudAyse0XsLOG7VTQqWiHtexzQ2WvY4aizXAkT3BWeIrVJ7FNpF/KqZSL2FmncqsXqdvu4J5vT61ryd0LlTqujtMg8A5pHoJj3J3WnzXfs/FX+9DyZ/an4HoTOsPmu/Z+KOt/Vd+z8Ue9DyL2p+B6E3rP1XeA+KXPyd4BP3YeR+1PwxUJvWcj4Iz8j4FHuw8oXtz8P8AQ5cy45o3XvzkQPendZyPqlIanI+qUPJB/wAkNQmv4v8AQ5Cb1o5+q74I60c/B3wT9yHlEdJeGOQm9cPyD8EdaOPvRvHyg0l4HQgpvWjijrRxRvHyGsvAqITesHEJetHEeIT2XkNX4FSIzjiPEIzDiPEItCoIQjMllOwEQhEIAEkJUIEIkhOhJCYCJE6EiAKynRaGiKlYafXdqQ93vlOqOj/XVhAI8o2EM5cCogqUrDrWySAPK1vG/mfFShgmGZIMiLh3AD3AeC8/c5ds71QXSKuptMMxbKQrVA2oHFzsw+kzgNBlu8NPs4qzD7T8oqG0/UjyS7zO9UtXYFB1c1BW7WbNE2BzSWxFhuVk40gYGUaCzjO8RdvAlS3lVJkXCLdtL9E2j5Y9K77SqvbTJZMy2SBmIaXDO4N3kNk71DY+KjRvJgbrlWzKbvNPi34qxEJGZrbSxIqtDS8sBdc0x2qYfSGZwyTaaggRIbO5dxtetpDjUcwgNNMBlOqXANbmsTAk3sReRotK1p4H2fFOyngfZ8U7I0ZkbZrOhzAcpFEOAaM9J7nlr3GdWWvwsdE2ltmpmpZqgAOYvmmLNa9wAH6zuzpoA4nctRlPA+z4oy8iiwozVDb73GHgUvnPLdcCi5hdScbwCSMtzr3rp/C1TMWl7AJYOsyENbNMukgm0kQJPitBl5HwRl5HwRYzOYfbNbsggEE0m5olwc5+Uue0aNc0Zgd03Uza213UXtAZnBY821DxHVg/qntCd0BXBbyPqlIaY3tPqnThogDNM2/ULi6WZBSDojynOpCoO1mm0ERGh1su9TpC5sS1rr9rKSZHUuqw0ed2Yg8QeSuvkrPMHDyN3DRKMKy3YFjI+b0PEWsUBRVYjb3VMDqgaZLPo3F0Mdd73WsGi86FS6+0CKmRjQ6GB5Ln5eyXEDLYybE7t3Fdv4NpX+aZcOB+aFw7ygbXB3jenHBUzlmm05LN+b8kCLNtbQacECKuv0hLWucGAiKmXtmZpEhweI7Oh4xEFScTtQtrNphgcCAS6XdntBpmGkCJGpE6KVU2fSdmzU2nOIfNOcwOoda+g8Eg2XRkHqmdnT5vTtZrW86/egZXt2+TkOVsPyZRnObK94ZLm5bETpfgulHbwe4ta02rCmZMSCCRUba7SQR6FNdsyiZmmy5BPYFyDmBNtZv3pHbIoGJpMsA0djRrZygchJjvQBwx+1uqcBkzN6t9QuDgCGsLQ6BFz2gdRoU7AbT61725CMpImZmDHDfrvXers6k4tzU2nKMrZbo23ZHKwtyCWjg6bXFzWwTM+V9YybG14CAIB24IqfNuPVuymIOj8k6WG/fZMHSGnLpaYDM8jI4EZA4RB3zAOk2U87MpSTl1JJu7UmSRexneEM2ZSGjYEtMAujseTadyOAIDtuM6xjQwFr20y10gZusMDLaCRqRIMTrCn4TEU6ubJByOLXWFiExmyKIEZbSDdzjBaS4FsnskEk24rphdnU6ZJZIlrWm5IIbMEjzrm+pRwHJ0dQEGAAe72Lku9apDXRrlMd8GFV7JxMtLHEl1OA4nUyJE8415rV6afOpl9RC1sTYQlhBW4xDUJYRCBCJEqEAVFOiIFhaN3BdSVn9u4whzS12UBji4kkAAEXKpqnSGBPXAiYkFxE3gW7j4LgOfPR3tTXY2iBTqGIljp8D8V57sM5q9G8/OMPgZWi2VtfPhcQ4vzRmA8qw6sWvzJVV0W2YCG1g+9N92RqWiQJNrgzOghX43wyuS5N5SZNRnefcVoWvHH2LI7M2tmxLaZp1GEAuDiGlpAG5zSdZBg3WmDufsUNfIORKzjj7EZxx9ijVKoa2TG+5UV21mcafrBJpIabZZhw4+xOzc/YoWFxAe3MANSLcl2lPUWx3zcx4Jc3MLgiUahsd55jwSzzCjVHhoEgab7Lg/HtG4eKi6Q7ZYzzCX0hRKNQOaHARIldJUtRbHfwR4LhKJFyd0b4RqGxI8EeChOxAG4+sloYgOmAREb51lJU/kfJM8Evgo8pZT1FsSB6EeHio8pM2szaNEahZJ8PFAHd4qG7EtHneCWjiGunLNjBlKr+SRM8PFLHd4qNKJT1FZJyngPEqj2zS6mqKogMqZRUJ0Ba2oQe82H80K1pVIMrti8M2owscJad3cZ9hEoTcHYNKSoq0KNgCQ0sdrTOQ3nRrTPtUmF2IS2imjjzjq6YkISoUyIiSEqECPNMTVLjiGPqGpka5ozASGkiBI1ss3tCk1tG2+q3fPksf+JbfYuJNR72Sx7GhuV+WHEGc2aCN40gQrY4VsaC3Jca0otVydund2ea7OxjmUnMbUltS72gWuILTIvaPFW3RXERUczc9sj7Td3pE25Lht3HdZVc3KwCm57QWtgkZo7R36KBRrljg5urSCN1/33VkFwQb5PTdlx1guLT3+/wDJV8081nNh185a8fWbI4QQNOA5d/FaJhUPkGctpvil4qjdUCkdKsSWsYBFw4mc24t4Hmsv8vdxGnP8SvxmXL2jd7IPzI7z9ymyqno7WJwzCdZdx3HmrIOVclyXxfB0lLK55kZ1Gh2RtrEZGyqeq1vAeC69JccWZAI0kzPPgqJ21XGfJ9qvglRmy3sbnCH5tn2QusqBserOHonjTb7lMzKlo02dJXHGO+aqfZT8yibWr5cPVPBo9pj70qGebDbFWB2zpyW96IVi7DgkySLn+c4LzAVTay9B6CYmaJaRoPe960ZVGuEUY7vk1Uolcw5LnWcvHyuWJPYf9n4p2ZcMdVilUPCm4+CKApXP5u9Z3xVrsV3YPo+9ZIbTNpA9Y/BX/RnG5g8EARG+bSRwsrZxSXBRjk2+WXyVc8yM6pNB0apVJ27wUJrl2bUgjmoyRKImKw4uQNYPeQIE+i3oChq2eMw7/YVWVGwfzrv+PpWn0uSnqzN6rHa2QxInIXQOeNQlQmBlNk4Vjc2RmSTJuTmJvN1YuaoOGpQ+S5tgRz3KVWdLSJFwuCnxyd11fBSP2NhySTRJJJk53XM3MTxQNi4WIOHJPHrH/iVk2iQNQQTunmgBQ2mvksUYP4OezGtY5rKVMtYAbF2YDM4SZJJi61TMERvb4H4Kh2PSmoTwb7yPgtBStrc9/wAVbFyopmldFTt7o5UxAaG1GMgEXa50yQRwjT2qld+j2v8Ayin/AEb/AIraEcj6wS+g+IU1OaK3CDKjZOxatGi2mSxxbNxnAMm1i21oU0YOp+r6x/CpXoPiEocOfijeQaRInyOp+r6x+CPkdXg31j8FLzDn4pc45+KN5BpEze3+jmIrlhYabcovmc6+ukNPFVLugmLv2qF+b/wLdzyPiEo7j4hNZJITxxZVbO2ZWp0abHZS5jACQ4wSOEjRSPktTgPEKdm5O8QjOOfilvIlpEhfJanAeKj7R2bWqUXsaGhzgACXWs4G8dyts45pQ77XiEbyDSJ5d/FnjP8A4/rv/AtP0W6MYjDNc1/VmRbI5x+sTvAWqn7Xj+9E/a8Qn7kg1iQRhavAeIR1FTzfaFPDxz8U0vE7/FR2kGqIQw9Th7QueKwdVzHtAEuY4CXWki08lZZhz8UrTyPiE92GiPPv/BWM4UfWOngrvYGw8RRzdYGmRbK6d8+5ae/A+IRPI+ITeSTEscUQOoqeb7QjqKnm+0KfnHPxRnHPxS3Y9UQW0Knm+0Ls6RlkEXE6b1JzjifFPa0EcQbGd3NRcmNRQUTu/MrljKU3/M7vh6U0vLSBvBg853qVqO+xSunaHSaplWEifUZDo/P53+KRdjHPeKZyMkdJNDUQlhCsKzDbWrGmA5oElxBkA8fgo+1ca5gpwGy6k1zrbzOnBL0iqDq23+t+NQ9v1BnYJ0o0x7CudjwxajaOnPJJN0zS0WxSYO73JE6ewzuHuSOWCfZuh0SdiN7b7A2br3lXbBcWhUuxR2n2OjdP53NXDHXCtguEUZH9TIG29sdRBOaCY7O637lTO6ZD/e+CXppWMNjz/uKypxLvyB8FdDApK7KpZnF0keg9HNqGu17iXRIAza6mbK2Cz/Q8/Nu7x95V+FFx14GpXyOSg3CakzXCQyv2xtxtBwDs3amMonSJ96rH9NGbjU9T9yi9N63apzP1/wC6s3VrNEROg4G/ipwwKSu2QnmcXSR6LsPaBrMLyTBIyyIMRwViqHofUnDz3e5XoKg468E075Flc8Vierpl50bJMawASU8qFtp3+TVPsu9xSq+B3RWnpnT85/qH4Lts/pH11QNYTALc0tixPdyWCc6CB7r2V10Tq/Ou/mf2la/TpK7Ko523VG/JSHUIJRvCrLRU4OsU1JmsfQkM4ux488eIXP5cTo6RImFn37YpgkF2hI8FK2djWva8tMxE+1SeGldkFmt1RpHG6RISllRJgulF8LmUrEmND8VSkSNWkHvbP5/JT6TvanMdI/PpC4Ps4DcdPgoLwSfkdjadp4a93H7/ABUSFZNdI/OigVKeUkeHct3pJ9wZi9VDqYyEickhbjCZGkGusN3H96dVptAl3doDZRW1i3TfqnGuXa6dy4G3B39OSR1ohobu70OKZTSvUHyWJUTtiav1+rpP6ykbQg5QRvOvJjyFG2I7y/K+roCePJM2xRxD8vU03OIdJEtpy2HAw58CbrTDpGXJ9xn+k4baAPLduHnFZ/KI0HgOCvdpdHMdVj/JnWJN62E1Jnz1C/8ABWOj/Nj/AEuF4fbWmOSKRRKDbLzowAaegBD2332dxW0Y5YTZWw8dRgfJ3hvWNc49bhSA0OBd2Q4k2mwutox581/qu+Cqk03wTSaRJlQ9oQQAb3C69YfNd6rvgq3bDazmRRpuc+RAsyRN+0+Gi06pByZbpcG52QB9fcPOKz5by/Nlodp9G8dWIPyZ9p8qthDr/PUJ3QrHH/yp/pcJ+NXwyRSorlCTZoOjDR1TbDVp5zLvgtg0rD7M2RjqQaPk7wA4SetwhAbmvYOJNibC62LKx81/qO+Cpk03wWpUju4rP7aYDTqzxPP6o+KuX1T5rvUd8FmNp4DGVHVOrovcxx7Jz0GfVAILahDtRqkqDsxT3QdO/SwVv0ejOSRq2x7rrkeguO0+SmP+LhfxqVgOiOOpmfkztIgVsJ971e8kaKljaN9s+2aPO+4C3DRTOH53Kl2G3END+vpPYS6WyadQ5YvekSNZ1urXrDbsv9V3wWcuO5VZi/LdPmtP/U/d4KcXnzH+q5Um1cLiX1B1NNxbkIdemzfaOs1sXaIQGGxrPnX/AG3/ANpW3R0iKg+z/e+C51uhWNc9zuo1cT9Jh5u6b3UvZvRTGU83zJuBpUw+6db81oc4tFWkrNVss9o82M3nWDPvVmCqDY+DxNN562m4NyACHU3mQR5lwIG9XYLvMd4LMy1HROYuMu8x3gnU38Q4d4ISGPoOue9d6tOR3XHw/PFZnEbU+T4q/wBG6Q+5t5JD/RJ9BK0tGrPx9xUWiaGNqxpw/cuBXesyHA7iCDyK4kLb6R9mL1XwNhCWEQtxhMPRw8lwOYBpADpb2iWgmBrbiursFazj7PguOHxDnuyRd7wXum7AfNMaHgJEkSpFTaOWew4DcJbMc+a85DImd9pnCmwgmTN49i7PS1CMrCBGa8HW4mE1ynLslHostgNs8yR2gLTuHdzVy0nmVT7DMMdeO1pHIK5oK+PSM8/uY/rHcCjrHcCo1fajWGD74+5cXbfpj/8AQ+CjcQqRP6x3AozlcMDtAVmktEAGNZ3SuwU+BOxweUoqFNTm6ooVj+sdzR1ruBXOtjWtMGPSYXB22GDh6wULiTpks1HcCgVCuGE2gKubKLCLzrK6hSVEeR+cpRUduBTE4Phs8Pih0HI7rXcCl613AqMdqN4j1lydttu654AqFxJUyaXneISOehx0TXKdEbH5krXHcmp1LVFDHZncD7EZ3cPcuBx7eI8VzdtZo4eJULRKmSnOO8e5JmTWVMzQdJShToiKXJWO3HQ6ppQ1DQGO6ZbMrMc6tZ1AeU6e00OAGYtjQEXM71o9l7Qa4hhs5zA5ukOADZi/MH0q0aAQWuALSCCDoZFweSwO3iMNUpNpy3qDDJkw1rWQATr2RHMSknfA2egyCO/X4qmqbVDcSMO5rg4tzB3ZyOHK88tFYYSpI9J9qTH4BryxxHapmWkGDB1B9luQU8WR45WQyY1kVCQhLCIXWs5NHnWL65zQ1j3QYgBzg4QQ4hhB7Oh8V1rQZM5pcb+USSbSfvSUcW2WkOENIJIgwLyb96iUq1IYdzmuNNwd1jjq0U2mCGt+sYPLQarizaxSenb/ADR1ordfUWZeTlkQNy6myg4YuLnZnElji0tgCJOYTbWCDa11NJWWDk1cuzZx8FhsvFBlJxc8NGffzDVabPxbagJaZAtMEXB3cVn6LHOYGyAw1O2C6xBgQWxfiBN4Kt6NZtIhgBvJEAkWIBvu1Floxtyf9IzTSRnulkGpTkA9l3tLVS/JwRoPAKw6QYqajbO8nh+/kq9tccD7Pit+OK1Rhyt7M2fRBoGHt5xV0Cs50XxgFECHXfEwIvEb+YWhBVE1yaIvhDwUDUJq4V8VkgwTeLXOhP3KJMhbYILxMb/eFWvYOA8An7Xx3zg7Lt/m8Y48lCOM5O8By58wtOOK1MeVvY0HR0dl3ePvVqCs7sXaIa15LXQL2AJgTunkVoAVRNUzTB3FD0zEH5t3d8EEqHi8ZDXtgkgA2iLzxP6pUCZ584KZsE/PjuP3KudW5H9n4qTsjEEVm2O/e34rbJLVmKF7HpjXWHcPcgqFg8bmytykdgEElpGjbWOtwphNlifZtR0S0zf88k1ca2JyxYmSBaN/eUDM/iWjO6w8p27muAAzCw1CMTiu27snyjvbz5qM7F3BynUb28ufNa1Fa/gwtvf8mywjux6T711VXgtoQzyHeVGrN5jzlZgrIzchyQIQkM7McJhV23Oj1PFU3AhrauWGVcoL2ESWkHWJ1G8KVUd2m967sUSRkKW0X0cVSY4D51oZUaDYVInMDvhx9IV5tHrCGdVUyHfLQ4OtZpnQE8FVdIOjB6xuJpFziyoxzqXZjJLc5adSQO0BwBC5UNtlzqlFx7TCHMOs0zAcCeIcfA8kS5XALhmp2XT66mHyBMggyS1wJDmnmDIU3+Dh5x9UfiVPs/bjwWiqym2mTllheS1zj2XOLoGUmxMWJlXxYeCsjmnGOqfRXLDCT2a7PGv4Q7TWkhwEPdYlrbkRB8pwBk7t112LqTmVBUOYvZLWNkZHsBAzh0QH3Ii+i7UdgufUc49jNSzgObLQ0QM7iD2RpeDJdaVWUsK2o9rczmmm12cwXNht2xJmILe4Lnyn7jt/4NChqqROwjsr3AOEOvA3kWBvfT3KbVzgsIcxrSS1xeRwkE7wNL6KJhqLGlr2uLmlrQ6WkEODbkkmY9G9ScSHRLBM2AOWAQDmsO8RKocko6/Nlov8IUw9lIZqhJc8hrCaZYIuHTmcZ3gWnQqzqY4SwkgEsJIkwLgm57iuGzqOXBl3zVINbUkm7WgEg21I36ySoGN2c6s2i41m0+t+jLWZstswDqbhN4B1ETeVqhWJLXhcFEvqfJU7XxgLxdtm+d9pRvlI4t9bmOStq/QGqX0w7FZ84u9tFuVhAmHdsbyNw1Ukfosqfy0f8uP+4uhH1EUqMssDbs69GcW3KxsiS4WkT5I3eha1jlmdn9AKtF7HfLM4Y4EUzRDWmNxcHkj9y0jMO/izxd8FByUnZYotI6yq7amIDWgkgCd5j6rlP+Tv4s8XfBVu1+j1Su3L1wpXnM1pe4ROgMDelaQUzObV2i01LObqfrfrOUR2NEeU31vsK3f+jWqf9oGeeHaf7/NNP6Ma3/uB/wCWb/3OQVsc8UqKp4HJ2M2TtBuV0ubp5w/3i2Qcskz9GtUf7QMbwMML8vpOa1TMI/zm+q9VympOy2MHFUdC5Ue1Mc1rnAkA5RqeVRXZwj/Pb6rlS7Q6FGvUzuxNSnaIpsABAnysx5lLZIKbME6uL3G/jyXTZ+KAqCSN/H9Za7+Kynvxdf1afwT2fotpAz8qxH9UP7qtfqFRWsDJOyMY1zmAG4pu47sg+5XhNlUbO6Ftw787MRWeYIirle2CQTAaAQbDerU4N0fSD+jP4lTsmW00dSVA2nXDWtJMAVGf2wFN+SO/9T+r/wASh7T2B17MjqzmiQZYwB1iDYkkDTgi0OmZDFbQbndce3gfio7seOI9vEfBaB36MqRucXif6r8KT+LCj/KsT40vwK5Z1VFDwNu7OWD2m3qzcTmad/ArVtKz38XVP+V4o6WmlBjSRkWgbgyP9Z+x/iVLkmXqLQ+UoTRhj5/7H+JIMOZ8v9j/ABJWhkPa2JNNrXCDEmDNyGlwEjTRScFtBtVrXsNnWI3g72nmqrpVihSpNLyAC4gOLg0GWu0J38lS9D9pt7RGYg5Da8QDM3sfzwR2gN4zTlvWKrdF6lPGNc55NOoHgPbIc1wgtY6Z1aCZ5ELXUMSHBpaZa9sg8V1quOX02UXaGiiDnsM08vAdYC4TxcAQT47laYfb+VoGIkv86mx+RwOhAk5d4iToouKYJOXgC4DUTMHxBjuUPrarbCu5g4BlF085ewn2quLJyRktnfSP7vvYq3ZP0WI+zh//ALUIWXyWEnCfTfzHIxnk0v8AjO96RCox9stfwWuP/wBHVvs1feVQ4jyqH53NSoV/qO4/98Mqx9s2lP6PFfaq/wDVcrfZ/wBFT+w33IQrcf3MrfRJShCFpRBihASoQAgSoQojFSFKhSQgCVCEAASoQgYJjtEqE0IUJUIQIEIQkMVIhCAFCaNUITYFP07/ANHv+2z+0sf0P8rEd7EITgEjW9EP83Z9qr/aKv6mg70qEpAitp/SVPsU/wC3UXL9/vKEKj5Lj//Z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4102" name="7 Imagen" descr="DSCF7047.JPG"/>
          <p:cNvPicPr>
            <a:picLocks noChangeAspect="1"/>
          </p:cNvPicPr>
          <p:nvPr/>
        </p:nvPicPr>
        <p:blipFill>
          <a:blip r:embed="rId3" cstate="print"/>
          <a:srcRect l="28321" r="4408" b="9126"/>
          <a:stretch>
            <a:fillRect/>
          </a:stretch>
        </p:blipFill>
        <p:spPr bwMode="auto">
          <a:xfrm>
            <a:off x="5652120" y="1916113"/>
            <a:ext cx="2736304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9 Imagen" descr="lazo 201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9F9F8"/>
              </a:clrFrom>
              <a:clrTo>
                <a:srgbClr val="F9F9F8">
                  <a:alpha val="0"/>
                </a:srgbClr>
              </a:clrTo>
            </a:clrChange>
          </a:blip>
          <a:srcRect b="51050"/>
          <a:stretch>
            <a:fillRect/>
          </a:stretch>
        </p:blipFill>
        <p:spPr bwMode="auto">
          <a:xfrm>
            <a:off x="179388" y="3213100"/>
            <a:ext cx="171608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9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6" name="15 Imagen" descr="patronato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7" name="16 Imagen" descr="frcoms.png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8" name="17 Imagen" descr="ffomc.png"/>
              <p:cNvPicPr>
                <a:picLocks noChangeAspect="1"/>
              </p:cNvPicPr>
              <p:nvPr/>
            </p:nvPicPr>
            <p:blipFill>
              <a:blip r:embed="rId7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1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2" name="1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diligencias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Apoyo o Asesoramiento Empresa</a:t>
            </a:r>
            <a:r>
              <a:rPr lang="es-ES" b="1" dirty="0" smtClean="0"/>
              <a:t>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presenta denuncia?</a:t>
            </a:r>
            <a:endParaRPr lang="es-ES" dirty="0"/>
          </a:p>
        </p:txBody>
      </p:sp>
      <p:graphicFrame>
        <p:nvGraphicFramePr>
          <p:cNvPr id="4" name="6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Agresiones Previas?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realiza juicio?</a:t>
            </a:r>
            <a:endParaRPr lang="es-ES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Juicio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Daños Materiales</a:t>
            </a:r>
            <a:r>
              <a:rPr lang="es-ES" b="1" dirty="0" smtClean="0"/>
              <a:t> </a:t>
            </a:r>
            <a:endParaRPr lang="es-ES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5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arm3.static.flickr.com/2341/2246774577_43b3537a05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4762500" cy="44196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92919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Sentencias analizadas </a:t>
            </a:r>
            <a:r>
              <a:rPr lang="es-ES" dirty="0" smtClean="0"/>
              <a:t> en 2014</a:t>
            </a:r>
            <a:br>
              <a:rPr lang="es-ES" dirty="0" smtClean="0"/>
            </a:br>
            <a:r>
              <a:rPr lang="es-ES" sz="4400" dirty="0" smtClean="0"/>
              <a:t>71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2051720" cy="11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7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13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5" name="14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6" name="15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8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9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Calificación de las agresiones por los órganos </a:t>
            </a:r>
            <a:r>
              <a:rPr lang="es-ES" dirty="0" smtClean="0"/>
              <a:t>jurisdiccionales 2014</a:t>
            </a:r>
            <a:endParaRPr lang="es-ES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sz="quarter" idx="1"/>
          </p:nvPr>
        </p:nvGraphicFramePr>
        <p:xfrm>
          <a:off x="1500166" y="1142984"/>
          <a:ext cx="568643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4429132"/>
          <a:ext cx="2804842" cy="11810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3452"/>
                <a:gridCol w="2061390"/>
              </a:tblGrid>
              <a:tr h="2338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/>
                        <a:t>43</a:t>
                      </a:r>
                    </a:p>
                    <a:p>
                      <a:pPr algn="ctr" fontAlgn="ctr"/>
                      <a:r>
                        <a:rPr lang="es-ES" sz="1100" u="none" strike="noStrike" dirty="0" smtClean="0"/>
                        <a:t>DELITOS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/>
                        <a:t>ATENTADO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/>
                        <a:t>LESIONES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/>
                        <a:t>AMENAZAS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/>
                        <a:t>ABUSO SEXUAL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45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/>
                        <a:t>ALTERACIÓN ORDEN PÚBLICO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429256" y="4286256"/>
          <a:ext cx="2804842" cy="164878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43452"/>
                <a:gridCol w="2061390"/>
              </a:tblGrid>
              <a:tr h="233870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 smtClean="0"/>
                        <a:t>28</a:t>
                      </a:r>
                    </a:p>
                    <a:p>
                      <a:pPr algn="ctr" fontAlgn="ctr"/>
                      <a:r>
                        <a:rPr lang="es-ES" sz="1100" u="none" strike="noStrike" dirty="0" smtClean="0"/>
                        <a:t>FALTAS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/>
                        <a:t>LESIONES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DAÑOS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MALTRATO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ORDEN PUBLICO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AMENAZAS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3387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VEJACIONES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5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u="none" strike="noStrike" dirty="0"/>
                        <a:t>INJURIAS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8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14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6" name="15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7" name="16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9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10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pic>
        <p:nvPicPr>
          <p:cNvPr id="18" name="1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Calificación de las agresiones por los órganos jurisdiccionales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428728" y="1357298"/>
          <a:ext cx="721523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8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14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6" name="15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7" name="16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9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10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pic>
        <p:nvPicPr>
          <p:cNvPr id="18" name="1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31186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en el numero de agresiones</a:t>
            </a:r>
            <a:endParaRPr lang="es-ES" dirty="0"/>
          </a:p>
        </p:txBody>
      </p:sp>
      <p:graphicFrame>
        <p:nvGraphicFramePr>
          <p:cNvPr id="5" name="5 Gráfico"/>
          <p:cNvGraphicFramePr/>
          <p:nvPr/>
        </p:nvGraphicFramePr>
        <p:xfrm>
          <a:off x="1071538" y="1428736"/>
          <a:ext cx="6858048" cy="44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pic>
        <p:nvPicPr>
          <p:cNvPr id="7" name="6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29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Evolución del número de agresiones en el periodo 2010 - </a:t>
            </a:r>
            <a:r>
              <a:rPr lang="es-ES" dirty="0" smtClean="0">
                <a:latin typeface="Calibri" pitchFamily="34" charset="0"/>
              </a:rPr>
              <a:t>2014</a:t>
            </a:r>
            <a:endParaRPr lang="es-ES" dirty="0"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42910" y="928670"/>
          <a:ext cx="7500990" cy="5444806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977123"/>
                <a:gridCol w="1094711"/>
                <a:gridCol w="1214446"/>
                <a:gridCol w="1285884"/>
                <a:gridCol w="1071570"/>
                <a:gridCol w="857256"/>
              </a:tblGrid>
              <a:tr h="245373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2010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2011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2012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2013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2014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ANDALUCIA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117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129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93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80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90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ARAGON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ASTURIAS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s-ES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es-ES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14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10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ISLAS BALEARES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CANARIAS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CANTABRIA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CATALUÑA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51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57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50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49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159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 smtClean="0"/>
                        <a:t>CLM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5752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s-ES" sz="1600" b="1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CyL</a:t>
                      </a:r>
                      <a:endParaRPr kumimoji="0" lang="es-ES" sz="1600" b="1" u="none" strike="noStrik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81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70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28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C.VALENCIANA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31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45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49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43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32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EXTREMADURA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33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23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GALICIA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7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LA RIOJA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MADRID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70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71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63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44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60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MURCIA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16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NAVARRA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PAIS VASCO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074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CEUTA Y MELILLA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/>
                        <a:t>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537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/>
                        <a:t>TOTAL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451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496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/>
                        <a:t>416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/>
                        <a:t>354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/>
                        <a:t>344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8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5" name="14 Imagen" descr="patronato.png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6" name="15 Imagen" descr="frcoms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7" name="16 Imagen" descr="ffomc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9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1" name="10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pic>
        <p:nvPicPr>
          <p:cNvPr id="18" name="17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28596" y="214289"/>
          <a:ext cx="8358245" cy="5786474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775348"/>
                <a:gridCol w="1343957"/>
                <a:gridCol w="1617726"/>
                <a:gridCol w="1431064"/>
                <a:gridCol w="1194627"/>
                <a:gridCol w="995523"/>
              </a:tblGrid>
              <a:tr h="30546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agresiones por mil colegiados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5466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</a:rPr>
                        <a:t>2010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Andalucía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2,37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Aragón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0,93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0,12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28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</a:t>
                      </a:r>
                      <a:r>
                        <a:rPr lang="es-ES" sz="1400" u="none" strike="noStrike" dirty="0" smtClean="0"/>
                        <a:t>Asturias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-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2,21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</a:t>
                      </a:r>
                      <a:r>
                        <a:rPr lang="es-ES" sz="1400" u="none" strike="noStrike" dirty="0" smtClean="0"/>
                        <a:t>Baleares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0,40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Canarias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0,88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1,06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Cantabria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3,64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Castilla y León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2,06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Castilla-La Mancha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0,82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2,03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Cataluña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6234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</a:t>
                      </a:r>
                      <a:r>
                        <a:rPr lang="es-ES" sz="1400" u="none" strike="noStrike" dirty="0" err="1" smtClean="0"/>
                        <a:t>CValenciana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3,69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3,01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Extremadura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4,96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6,59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4,58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4,66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5,17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Galicia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0,89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0,70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0,54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1621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</a:t>
                      </a:r>
                      <a:r>
                        <a:rPr lang="es-ES" sz="1400" u="none" strike="noStrike" dirty="0" smtClean="0"/>
                        <a:t>Madrid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1,62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Murcia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2,23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0,92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71282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/>
                        <a:t>   Navarra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1,09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2,19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0,79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1,20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País Vasco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0,76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0,47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9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   Rioja (La)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5,27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1,29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54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/>
                        <a:t>   Ceuta y Melilla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1,63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/>
                        <a:t>8,80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/>
                        <a:t>11,97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/>
                        <a:t>6,64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6" name="26 Grupo"/>
            <p:cNvGrpSpPr/>
            <p:nvPr/>
          </p:nvGrpSpPr>
          <p:grpSpPr>
            <a:xfrm>
              <a:off x="6500833" y="6000768"/>
              <a:ext cx="2500331" cy="714357"/>
              <a:chOff x="5062787" y="5415996"/>
              <a:chExt cx="4081213" cy="1442005"/>
            </a:xfrm>
          </p:grpSpPr>
          <p:sp>
            <p:nvSpPr>
              <p:cNvPr id="10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12 Imagen" descr="patronato.png"/>
              <p:cNvPicPr>
                <a:picLocks noChangeAspect="1"/>
              </p:cNvPicPr>
              <p:nvPr/>
            </p:nvPicPr>
            <p:blipFill>
              <a:blip r:embed="rId2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14" name="13 Imagen" descr="frcoms.png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15" name="14 Imagen" descr="ffomc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7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" name="8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Sexo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30" name="29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31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35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8" name="37 Imagen" descr="patronato.png"/>
              <p:cNvPicPr>
                <a:picLocks noChangeAspect="1"/>
              </p:cNvPicPr>
              <p:nvPr/>
            </p:nvPicPr>
            <p:blipFill>
              <a:blip r:embed="rId4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39" name="38 Imagen" descr="frcoms.png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40" name="39 Imagen" descr="ffomc.png"/>
              <p:cNvPicPr>
                <a:picLocks noChangeAspect="1"/>
              </p:cNvPicPr>
              <p:nvPr/>
            </p:nvPicPr>
            <p:blipFill>
              <a:blip r:embed="rId6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32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34" name="33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18" name="2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 de Ejercicio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1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7031186" cy="990600"/>
          </a:xfrm>
        </p:spPr>
        <p:txBody>
          <a:bodyPr>
            <a:normAutofit/>
          </a:bodyPr>
          <a:lstStyle/>
          <a:p>
            <a:r>
              <a:rPr lang="es-ES" dirty="0" smtClean="0"/>
              <a:t>Distribución por tramos de edad</a:t>
            </a:r>
            <a:endParaRPr lang="es-ES" dirty="0"/>
          </a:p>
        </p:txBody>
      </p:sp>
      <p:pic>
        <p:nvPicPr>
          <p:cNvPr id="6" name="5 Imagen" descr="omc_def.png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285728"/>
            <a:ext cx="1214446" cy="78967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71472" y="635795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2014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7358050" y="6476934"/>
            <a:ext cx="1785950" cy="381066"/>
            <a:chOff x="5572132" y="6000768"/>
            <a:chExt cx="3429024" cy="738256"/>
          </a:xfrm>
        </p:grpSpPr>
        <p:grpSp>
          <p:nvGrpSpPr>
            <p:cNvPr id="19" name="26 Grupo"/>
            <p:cNvGrpSpPr/>
            <p:nvPr/>
          </p:nvGrpSpPr>
          <p:grpSpPr>
            <a:xfrm>
              <a:off x="6500831" y="6000768"/>
              <a:ext cx="2500331" cy="714357"/>
              <a:chOff x="5062787" y="5415996"/>
              <a:chExt cx="4081213" cy="1442005"/>
            </a:xfrm>
          </p:grpSpPr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7804302" y="5415996"/>
                <a:ext cx="1339698" cy="1427465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6450273" y="5421385"/>
                <a:ext cx="1302535" cy="1427465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7800000"/>
                </a:lightRig>
              </a:scene3d>
              <a:sp3d extrusionH="133350">
                <a:bevelT w="139700" h="171450"/>
                <a:bevelB w="88900" h="16510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8"/>
              <p:cNvSpPr>
                <a:spLocks noChangeArrowheads="1"/>
              </p:cNvSpPr>
              <p:nvPr/>
            </p:nvSpPr>
            <p:spPr bwMode="auto">
              <a:xfrm>
                <a:off x="5062787" y="5430536"/>
                <a:ext cx="1340307" cy="142746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6700">
                      <a:shade val="30000"/>
                      <a:satMod val="115000"/>
                    </a:srgbClr>
                  </a:gs>
                  <a:gs pos="50000">
                    <a:srgbClr val="FF6700">
                      <a:shade val="67500"/>
                      <a:satMod val="115000"/>
                    </a:srgbClr>
                  </a:gs>
                  <a:gs pos="100000">
                    <a:srgbClr val="FF67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A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 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" name="25 Imagen" descr="patronato.png"/>
              <p:cNvPicPr>
                <a:picLocks noChangeAspect="1"/>
              </p:cNvPicPr>
              <p:nvPr/>
            </p:nvPicPr>
            <p:blipFill>
              <a:blip r:embed="rId3" cstate="print">
                <a:lum bright="70000" contrast="-70000"/>
              </a:blip>
              <a:srcRect l="5615" r="29965"/>
              <a:stretch>
                <a:fillRect/>
              </a:stretch>
            </p:blipFill>
            <p:spPr>
              <a:xfrm>
                <a:off x="6541012" y="5809085"/>
                <a:ext cx="1104361" cy="591570"/>
              </a:xfrm>
              <a:prstGeom prst="rect">
                <a:avLst/>
              </a:prstGeom>
            </p:spPr>
          </p:pic>
          <p:pic>
            <p:nvPicPr>
              <p:cNvPr id="27" name="26 Imagen" descr="frcoms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 l="8762" r="37799"/>
              <a:stretch>
                <a:fillRect/>
              </a:stretch>
            </p:blipFill>
            <p:spPr>
              <a:xfrm>
                <a:off x="7845465" y="5784769"/>
                <a:ext cx="1140592" cy="662684"/>
              </a:xfrm>
              <a:prstGeom prst="rect">
                <a:avLst/>
              </a:prstGeom>
            </p:spPr>
          </p:pic>
          <p:pic>
            <p:nvPicPr>
              <p:cNvPr id="28" name="27 Imagen" descr="ffomc.png"/>
              <p:cNvPicPr>
                <a:picLocks noChangeAspect="1"/>
              </p:cNvPicPr>
              <p:nvPr/>
            </p:nvPicPr>
            <p:blipFill>
              <a:blip r:embed="rId5" cstate="print">
                <a:lum bright="70000" contrast="-70000"/>
              </a:blip>
              <a:srcRect l="10226" r="45120"/>
              <a:stretch>
                <a:fillRect/>
              </a:stretch>
            </p:blipFill>
            <p:spPr>
              <a:xfrm>
                <a:off x="5223757" y="5803642"/>
                <a:ext cx="992414" cy="637252"/>
              </a:xfrm>
              <a:prstGeom prst="rect">
                <a:avLst/>
              </a:prstGeom>
            </p:spPr>
          </p:pic>
        </p:grpSp>
        <p:grpSp>
          <p:nvGrpSpPr>
            <p:cNvPr id="20" name="15 Grupo"/>
            <p:cNvGrpSpPr/>
            <p:nvPr/>
          </p:nvGrpSpPr>
          <p:grpSpPr>
            <a:xfrm>
              <a:off x="5572132" y="6000768"/>
              <a:ext cx="857256" cy="738256"/>
              <a:chOff x="5143504" y="6000768"/>
              <a:chExt cx="928694" cy="738256"/>
            </a:xfrm>
          </p:grpSpPr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5143504" y="6000768"/>
                <a:ext cx="928694" cy="738256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2" name="21 Imagen" descr="omc_def.png">
                <a:hlinkClick r:id="" action="ppaction://noaction" highlightClick="1"/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lum bright="70000" contrast="-70000"/>
              </a:blip>
              <a:stretch>
                <a:fillRect/>
              </a:stretch>
            </p:blipFill>
            <p:spPr>
              <a:xfrm>
                <a:off x="5351986" y="6142997"/>
                <a:ext cx="587852" cy="409782"/>
              </a:xfrm>
              <a:prstGeom prst="rect">
                <a:avLst/>
              </a:prstGeom>
            </p:spPr>
          </p:pic>
        </p:grpSp>
      </p:grpSp>
      <p:graphicFrame>
        <p:nvGraphicFramePr>
          <p:cNvPr id="30" name="3 Gráfico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Personalizado 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329</TotalTime>
  <Words>536</Words>
  <Application>Microsoft Office PowerPoint</Application>
  <PresentationFormat>Presentación en pantalla (4:3)</PresentationFormat>
  <Paragraphs>448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Origen</vt:lpstr>
      <vt:lpstr>Diapositiva 1</vt:lpstr>
      <vt:lpstr>Diapositiva 2</vt:lpstr>
      <vt:lpstr>Diapositiva 3</vt:lpstr>
      <vt:lpstr>Evolución en el numero de agresiones</vt:lpstr>
      <vt:lpstr>Diapositiva 5</vt:lpstr>
      <vt:lpstr>Diapositiva 6</vt:lpstr>
      <vt:lpstr>Distribución por Sexo</vt:lpstr>
      <vt:lpstr>Tipo de Ejercicio</vt:lpstr>
      <vt:lpstr>Distribución por tramos de edad</vt:lpstr>
      <vt:lpstr>Distribución por ámbito de ejercicio</vt:lpstr>
      <vt:lpstr>Antecedentes del agresor</vt:lpstr>
      <vt:lpstr>Tipología del agresor</vt:lpstr>
      <vt:lpstr>Causas de la agresión</vt:lpstr>
      <vt:lpstr>Se produjeron lesiones ?</vt:lpstr>
      <vt:lpstr>Baja laboral?</vt:lpstr>
      <vt:lpstr>Se realizaron diligencias?</vt:lpstr>
      <vt:lpstr>Apoyo o asesoramiento por parte de la Empresa?</vt:lpstr>
      <vt:lpstr>Se presento denuncia?</vt:lpstr>
      <vt:lpstr>Se produjeron agresiones previas?</vt:lpstr>
      <vt:lpstr>Se celebro juicio?</vt:lpstr>
      <vt:lpstr>Se produjeron daños materiales?</vt:lpstr>
      <vt:lpstr>Evolución por sexo</vt:lpstr>
      <vt:lpstr>Tramos de edades</vt:lpstr>
      <vt:lpstr>Tipo de Ejercicio</vt:lpstr>
      <vt:lpstr>Ámbito</vt:lpstr>
      <vt:lpstr>Causas de la agresión</vt:lpstr>
      <vt:lpstr>Causas de la agresión</vt:lpstr>
      <vt:lpstr>LESIONES</vt:lpstr>
      <vt:lpstr>se produce baja laboral?</vt:lpstr>
      <vt:lpstr>diligencias</vt:lpstr>
      <vt:lpstr>Apoyo o Asesoramiento Empresa </vt:lpstr>
      <vt:lpstr>Se presenta denuncia?</vt:lpstr>
      <vt:lpstr>Agresiones Previas?</vt:lpstr>
      <vt:lpstr>Se realiza juicio?</vt:lpstr>
      <vt:lpstr>Juicio</vt:lpstr>
      <vt:lpstr>Daños Materiales </vt:lpstr>
      <vt:lpstr>Sentencias analizadas  en 2014 71</vt:lpstr>
      <vt:lpstr>Calificación de las agresiones por los órganos jurisdiccionales 2014</vt:lpstr>
      <vt:lpstr>Calificación de las agresiones por los órganos jurisdiccionales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nacho</dc:creator>
  <cp:lastModifiedBy>nacho</cp:lastModifiedBy>
  <cp:revision>11</cp:revision>
  <dcterms:created xsi:type="dcterms:W3CDTF">2015-03-02T10:53:48Z</dcterms:created>
  <dcterms:modified xsi:type="dcterms:W3CDTF">2015-03-17T14:54:44Z</dcterms:modified>
</cp:coreProperties>
</file>