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Default Extension="png" ContentType="image/png"/>
  <Override PartName="/ppt/slideLayouts/slideLayout7.xml" ContentType="application/vnd.openxmlformats-officedocument.presentationml.slideLayout+xml"/>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Default Extension="emf" ContentType="image/x-emf"/>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7" r:id="rId2"/>
    <p:sldMasterId id="2147483669" r:id="rId3"/>
  </p:sldMasterIdLst>
  <p:notesMasterIdLst>
    <p:notesMasterId r:id="rId91"/>
  </p:notesMasterIdLst>
  <p:handoutMasterIdLst>
    <p:handoutMasterId r:id="rId92"/>
  </p:handoutMasterIdLst>
  <p:sldIdLst>
    <p:sldId id="257" r:id="rId4"/>
    <p:sldId id="258" r:id="rId5"/>
    <p:sldId id="259" r:id="rId6"/>
    <p:sldId id="256" r:id="rId7"/>
    <p:sldId id="406" r:id="rId8"/>
    <p:sldId id="545" r:id="rId9"/>
    <p:sldId id="551" r:id="rId10"/>
    <p:sldId id="550" r:id="rId11"/>
    <p:sldId id="428" r:id="rId12"/>
    <p:sldId id="549" r:id="rId13"/>
    <p:sldId id="407" r:id="rId14"/>
    <p:sldId id="401" r:id="rId15"/>
    <p:sldId id="403" r:id="rId16"/>
    <p:sldId id="404" r:id="rId17"/>
    <p:sldId id="405" r:id="rId18"/>
    <p:sldId id="480" r:id="rId19"/>
    <p:sldId id="481" r:id="rId20"/>
    <p:sldId id="441" r:id="rId21"/>
    <p:sldId id="494" r:id="rId22"/>
    <p:sldId id="502" r:id="rId23"/>
    <p:sldId id="501" r:id="rId24"/>
    <p:sldId id="437" r:id="rId25"/>
    <p:sldId id="507" r:id="rId26"/>
    <p:sldId id="439" r:id="rId27"/>
    <p:sldId id="555" r:id="rId28"/>
    <p:sldId id="499" r:id="rId29"/>
    <p:sldId id="500" r:id="rId30"/>
    <p:sldId id="557" r:id="rId31"/>
    <p:sldId id="511" r:id="rId32"/>
    <p:sldId id="497" r:id="rId33"/>
    <p:sldId id="559" r:id="rId34"/>
    <p:sldId id="506" r:id="rId35"/>
    <p:sldId id="558" r:id="rId36"/>
    <p:sldId id="542" r:id="rId37"/>
    <p:sldId id="470" r:id="rId38"/>
    <p:sldId id="471" r:id="rId39"/>
    <p:sldId id="455" r:id="rId40"/>
    <p:sldId id="492" r:id="rId41"/>
    <p:sldId id="456" r:id="rId42"/>
    <p:sldId id="457" r:id="rId43"/>
    <p:sldId id="458" r:id="rId44"/>
    <p:sldId id="459" r:id="rId45"/>
    <p:sldId id="474" r:id="rId46"/>
    <p:sldId id="475" r:id="rId47"/>
    <p:sldId id="466" r:id="rId48"/>
    <p:sldId id="467" r:id="rId49"/>
    <p:sldId id="483" r:id="rId50"/>
    <p:sldId id="544" r:id="rId51"/>
    <p:sldId id="476" r:id="rId52"/>
    <p:sldId id="486" r:id="rId53"/>
    <p:sldId id="460" r:id="rId54"/>
    <p:sldId id="461" r:id="rId55"/>
    <p:sldId id="487" r:id="rId56"/>
    <p:sldId id="468" r:id="rId57"/>
    <p:sldId id="463" r:id="rId58"/>
    <p:sldId id="478" r:id="rId59"/>
    <p:sldId id="508" r:id="rId60"/>
    <p:sldId id="433" r:id="rId61"/>
    <p:sldId id="443" r:id="rId62"/>
    <p:sldId id="548" r:id="rId63"/>
    <p:sldId id="434" r:id="rId64"/>
    <p:sldId id="512" r:id="rId65"/>
    <p:sldId id="547" r:id="rId66"/>
    <p:sldId id="442" r:id="rId67"/>
    <p:sldId id="394" r:id="rId68"/>
    <p:sldId id="395" r:id="rId69"/>
    <p:sldId id="396" r:id="rId70"/>
    <p:sldId id="397" r:id="rId71"/>
    <p:sldId id="398" r:id="rId72"/>
    <p:sldId id="538" r:id="rId73"/>
    <p:sldId id="560" r:id="rId74"/>
    <p:sldId id="537" r:id="rId75"/>
    <p:sldId id="561" r:id="rId76"/>
    <p:sldId id="552" r:id="rId77"/>
    <p:sldId id="562" r:id="rId78"/>
    <p:sldId id="563" r:id="rId79"/>
    <p:sldId id="553" r:id="rId80"/>
    <p:sldId id="554" r:id="rId81"/>
    <p:sldId id="564" r:id="rId82"/>
    <p:sldId id="539" r:id="rId83"/>
    <p:sldId id="386" r:id="rId84"/>
    <p:sldId id="387" r:id="rId85"/>
    <p:sldId id="388" r:id="rId86"/>
    <p:sldId id="389" r:id="rId87"/>
    <p:sldId id="390" r:id="rId88"/>
    <p:sldId id="391" r:id="rId89"/>
    <p:sldId id="392" r:id="rId90"/>
  </p:sldIdLst>
  <p:sldSz cx="9906000" cy="6858000" type="A4"/>
  <p:notesSz cx="6864350" cy="9750425"/>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6B3C3"/>
    <a:srgbClr val="E9EFF7"/>
    <a:srgbClr val="6E94D8"/>
    <a:srgbClr val="2493CB"/>
    <a:srgbClr val="E46C0A"/>
    <a:srgbClr val="FAC090"/>
    <a:srgbClr val="68BCB7"/>
    <a:srgbClr val="FFCF37"/>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8" autoAdjust="0"/>
    <p:restoredTop sz="97043" autoAdjust="0"/>
  </p:normalViewPr>
  <p:slideViewPr>
    <p:cSldViewPr>
      <p:cViewPr>
        <p:scale>
          <a:sx n="80" d="100"/>
          <a:sy n="80" d="100"/>
        </p:scale>
        <p:origin x="-636" y="-810"/>
      </p:cViewPr>
      <p:guideLst>
        <p:guide orient="horz" pos="28"/>
        <p:guide orient="horz" pos="1661"/>
        <p:guide pos="3120"/>
        <p:guide pos="761"/>
        <p:guide pos="5479"/>
      </p:guideLst>
    </p:cSldViewPr>
  </p:slideViewPr>
  <p:outlineViewPr>
    <p:cViewPr>
      <p:scale>
        <a:sx n="33" d="100"/>
        <a:sy n="33" d="100"/>
      </p:scale>
      <p:origin x="0" y="1664"/>
    </p:cViewPr>
  </p:outlineViewPr>
  <p:notesTextViewPr>
    <p:cViewPr>
      <p:scale>
        <a:sx n="1" d="1"/>
        <a:sy n="1" d="1"/>
      </p:scale>
      <p:origin x="0" y="0"/>
    </p:cViewPr>
  </p:notesTextViewPr>
  <p:sorterViewPr>
    <p:cViewPr>
      <p:scale>
        <a:sx n="100" d="100"/>
        <a:sy n="100" d="100"/>
      </p:scale>
      <p:origin x="0" y="1171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39.png"/></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image" Target="../media/image42.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5.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6.png"/></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image" Target="../media/image48.png"/><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image" Target="../media/image54.png"/><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1.png"/></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image" Target="../media/image62.png"/></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image" Target="../media/image64.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7.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8.png"/></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image" Target="../media/image69.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71.png"/></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image" Target="../media/image72.png"/></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image" Target="../media/image74.png"/><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image" Target="../media/image80.png"/></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image" Target="../media/image83.png"/></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85.png"/></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86.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image" Target="../media/image87.png"/></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image" Target="../media/image90.png"/></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93.png"/></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image" Target="../media/image94.png"/></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96.png"/></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97.png"/></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image" Target="../media/image98.png"/><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image" Target="../media/image104.png"/></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image" Target="../media/image106.png"/><Relationship Id="rId5" Type="http://schemas.openxmlformats.org/officeDocument/2006/relationships/image" Target="../media/image110.png"/><Relationship Id="rId4" Type="http://schemas.openxmlformats.org/officeDocument/2006/relationships/image" Target="../media/image109.png"/></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1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image" Target="../media/image112.png"/></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image" Target="../media/image115.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17.png"/></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1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9202" name="Rectangle 2"/>
          <p:cNvSpPr>
            <a:spLocks noGrp="1" noChangeArrowheads="1"/>
          </p:cNvSpPr>
          <p:nvPr>
            <p:ph type="hdr" sz="quarter"/>
          </p:nvPr>
        </p:nvSpPr>
        <p:spPr bwMode="auto">
          <a:xfrm>
            <a:off x="0" y="0"/>
            <a:ext cx="2974975"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s-ES"/>
          </a:p>
        </p:txBody>
      </p:sp>
      <p:sp>
        <p:nvSpPr>
          <p:cNvPr id="179203" name="Rectangle 3"/>
          <p:cNvSpPr>
            <a:spLocks noGrp="1" noChangeArrowheads="1"/>
          </p:cNvSpPr>
          <p:nvPr>
            <p:ph type="dt" sz="quarter" idx="1"/>
          </p:nvPr>
        </p:nvSpPr>
        <p:spPr bwMode="auto">
          <a:xfrm>
            <a:off x="3887788" y="0"/>
            <a:ext cx="2974975"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F10968DA-FE2A-414F-AFB9-C10FA632A43D}" type="datetimeFigureOut">
              <a:rPr lang="es-ES"/>
              <a:pPr/>
              <a:t>01/10/2014</a:t>
            </a:fld>
            <a:endParaRPr lang="es-ES"/>
          </a:p>
        </p:txBody>
      </p:sp>
      <p:sp>
        <p:nvSpPr>
          <p:cNvPr id="179204" name="Rectangle 4"/>
          <p:cNvSpPr>
            <a:spLocks noGrp="1" noChangeArrowheads="1"/>
          </p:cNvSpPr>
          <p:nvPr>
            <p:ph type="ftr" sz="quarter" idx="2"/>
          </p:nvPr>
        </p:nvSpPr>
        <p:spPr bwMode="auto">
          <a:xfrm>
            <a:off x="0" y="9261475"/>
            <a:ext cx="2974975"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s-ES"/>
          </a:p>
        </p:txBody>
      </p:sp>
      <p:sp>
        <p:nvSpPr>
          <p:cNvPr id="179205" name="Rectangle 5"/>
          <p:cNvSpPr>
            <a:spLocks noGrp="1" noChangeArrowheads="1"/>
          </p:cNvSpPr>
          <p:nvPr>
            <p:ph type="sldNum" sz="quarter" idx="3"/>
          </p:nvPr>
        </p:nvSpPr>
        <p:spPr bwMode="auto">
          <a:xfrm>
            <a:off x="3887788" y="9261475"/>
            <a:ext cx="2974975"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4497FAB7-0B48-45BC-9696-8BD702240B96}" type="slidenum">
              <a:rPr lang="es-ES"/>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4975" cy="487363"/>
          </a:xfrm>
          <a:prstGeom prst="rect">
            <a:avLst/>
          </a:prstGeom>
        </p:spPr>
        <p:txBody>
          <a:bodyPr vert="horz" lIns="91312" tIns="45656" rIns="91312" bIns="45656" rtlCol="0"/>
          <a:lstStyle>
            <a:lvl1pPr algn="l" fontAlgn="auto">
              <a:spcBef>
                <a:spcPts val="0"/>
              </a:spcBef>
              <a:spcAft>
                <a:spcPts val="0"/>
              </a:spcAft>
              <a:defRPr sz="1200">
                <a:latin typeface="+mn-lt"/>
              </a:defRPr>
            </a:lvl1pPr>
          </a:lstStyle>
          <a:p>
            <a:pPr>
              <a:defRPr/>
            </a:pPr>
            <a:endParaRPr lang="es-ES"/>
          </a:p>
        </p:txBody>
      </p:sp>
      <p:sp>
        <p:nvSpPr>
          <p:cNvPr id="3" name="2 Marcador de fecha"/>
          <p:cNvSpPr>
            <a:spLocks noGrp="1"/>
          </p:cNvSpPr>
          <p:nvPr>
            <p:ph type="dt" idx="1"/>
          </p:nvPr>
        </p:nvSpPr>
        <p:spPr>
          <a:xfrm>
            <a:off x="3887788" y="0"/>
            <a:ext cx="2974975" cy="487363"/>
          </a:xfrm>
          <a:prstGeom prst="rect">
            <a:avLst/>
          </a:prstGeom>
        </p:spPr>
        <p:txBody>
          <a:bodyPr vert="horz" lIns="91312" tIns="45656" rIns="91312" bIns="45656" rtlCol="0"/>
          <a:lstStyle>
            <a:lvl1pPr algn="r" fontAlgn="auto">
              <a:spcBef>
                <a:spcPts val="0"/>
              </a:spcBef>
              <a:spcAft>
                <a:spcPts val="0"/>
              </a:spcAft>
              <a:defRPr sz="1200" smtClean="0">
                <a:latin typeface="+mn-lt"/>
              </a:defRPr>
            </a:lvl1pPr>
          </a:lstStyle>
          <a:p>
            <a:pPr>
              <a:defRPr/>
            </a:pPr>
            <a:fld id="{9E4FCBB2-8A78-4965-8E66-CDF5875BFACC}" type="datetimeFigureOut">
              <a:rPr lang="es-ES"/>
              <a:pPr>
                <a:defRPr/>
              </a:pPr>
              <a:t>01/10/2014</a:t>
            </a:fld>
            <a:endParaRPr lang="es-ES"/>
          </a:p>
        </p:txBody>
      </p:sp>
      <p:sp>
        <p:nvSpPr>
          <p:cNvPr id="4" name="3 Marcador de imagen de diapositiva"/>
          <p:cNvSpPr>
            <a:spLocks noGrp="1" noRot="1" noChangeAspect="1"/>
          </p:cNvSpPr>
          <p:nvPr>
            <p:ph type="sldImg" idx="2"/>
          </p:nvPr>
        </p:nvSpPr>
        <p:spPr>
          <a:xfrm>
            <a:off x="790575" y="730250"/>
            <a:ext cx="5283200" cy="3657600"/>
          </a:xfrm>
          <a:prstGeom prst="rect">
            <a:avLst/>
          </a:prstGeom>
          <a:noFill/>
          <a:ln w="12700">
            <a:solidFill>
              <a:prstClr val="black"/>
            </a:solidFill>
          </a:ln>
        </p:spPr>
        <p:txBody>
          <a:bodyPr vert="horz" lIns="91312" tIns="45656" rIns="91312" bIns="45656" rtlCol="0" anchor="ctr"/>
          <a:lstStyle/>
          <a:p>
            <a:pPr lvl="0"/>
            <a:endParaRPr lang="es-ES" noProof="0"/>
          </a:p>
        </p:txBody>
      </p:sp>
      <p:sp>
        <p:nvSpPr>
          <p:cNvPr id="5" name="4 Marcador de notas"/>
          <p:cNvSpPr>
            <a:spLocks noGrp="1"/>
          </p:cNvSpPr>
          <p:nvPr>
            <p:ph type="body" sz="quarter" idx="3"/>
          </p:nvPr>
        </p:nvSpPr>
        <p:spPr>
          <a:xfrm>
            <a:off x="687388" y="4630738"/>
            <a:ext cx="5489575" cy="4389437"/>
          </a:xfrm>
          <a:prstGeom prst="rect">
            <a:avLst/>
          </a:prstGeom>
        </p:spPr>
        <p:txBody>
          <a:bodyPr vert="horz" lIns="91312" tIns="45656" rIns="91312" bIns="45656"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5 Marcador de pie de página"/>
          <p:cNvSpPr>
            <a:spLocks noGrp="1"/>
          </p:cNvSpPr>
          <p:nvPr>
            <p:ph type="ftr" sz="quarter" idx="4"/>
          </p:nvPr>
        </p:nvSpPr>
        <p:spPr>
          <a:xfrm>
            <a:off x="0" y="9261475"/>
            <a:ext cx="2974975" cy="487363"/>
          </a:xfrm>
          <a:prstGeom prst="rect">
            <a:avLst/>
          </a:prstGeom>
        </p:spPr>
        <p:txBody>
          <a:bodyPr vert="horz" lIns="91312" tIns="45656" rIns="91312" bIns="45656" rtlCol="0" anchor="b"/>
          <a:lstStyle>
            <a:lvl1pPr algn="l" fontAlgn="auto">
              <a:spcBef>
                <a:spcPts val="0"/>
              </a:spcBef>
              <a:spcAft>
                <a:spcPts val="0"/>
              </a:spcAft>
              <a:defRPr sz="1200">
                <a:latin typeface="+mn-lt"/>
              </a:defRPr>
            </a:lvl1pPr>
          </a:lstStyle>
          <a:p>
            <a:pPr>
              <a:defRPr/>
            </a:pPr>
            <a:endParaRPr lang="es-ES"/>
          </a:p>
        </p:txBody>
      </p:sp>
      <p:sp>
        <p:nvSpPr>
          <p:cNvPr id="7" name="6 Marcador de número de diapositiva"/>
          <p:cNvSpPr>
            <a:spLocks noGrp="1"/>
          </p:cNvSpPr>
          <p:nvPr>
            <p:ph type="sldNum" sz="quarter" idx="5"/>
          </p:nvPr>
        </p:nvSpPr>
        <p:spPr>
          <a:xfrm>
            <a:off x="3887788" y="9261475"/>
            <a:ext cx="2974975" cy="487363"/>
          </a:xfrm>
          <a:prstGeom prst="rect">
            <a:avLst/>
          </a:prstGeom>
        </p:spPr>
        <p:txBody>
          <a:bodyPr vert="horz" lIns="91312" tIns="45656" rIns="91312" bIns="45656" rtlCol="0" anchor="b"/>
          <a:lstStyle>
            <a:lvl1pPr algn="r" fontAlgn="auto">
              <a:spcBef>
                <a:spcPts val="0"/>
              </a:spcBef>
              <a:spcAft>
                <a:spcPts val="0"/>
              </a:spcAft>
              <a:defRPr sz="1200" smtClean="0">
                <a:latin typeface="+mn-lt"/>
              </a:defRPr>
            </a:lvl1pPr>
          </a:lstStyle>
          <a:p>
            <a:pPr>
              <a:defRPr/>
            </a:pPr>
            <a:fld id="{35830F35-65AC-4100-A2FF-C228A5C9B329}"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FE861B-5D72-447A-B966-95ABACAB679B}" type="slidenum">
              <a:rPr lang="es-ES_tradnl"/>
              <a:pPr fontAlgn="base">
                <a:spcBef>
                  <a:spcPct val="0"/>
                </a:spcBef>
                <a:spcAft>
                  <a:spcPct val="0"/>
                </a:spcAft>
              </a:pPr>
              <a:t>1</a:t>
            </a:fld>
            <a:endParaRPr lang="es-ES_tradnl"/>
          </a:p>
        </p:txBody>
      </p:sp>
      <p:sp>
        <p:nvSpPr>
          <p:cNvPr id="15362" name="Rectangle 2"/>
          <p:cNvSpPr>
            <a:spLocks noGrp="1" noRot="1" noChangeAspect="1" noChangeArrowheads="1" noTextEdit="1"/>
          </p:cNvSpPr>
          <p:nvPr>
            <p:ph type="sldImg"/>
          </p:nvPr>
        </p:nvSpPr>
        <p:spPr bwMode="auto">
          <a:xfrm>
            <a:off x="801688" y="762000"/>
            <a:ext cx="5268912" cy="3648075"/>
          </a:xfrm>
          <a:noFill/>
          <a:ln>
            <a:solidFill>
              <a:srgbClr val="000000"/>
            </a:solidFill>
            <a:miter lim="800000"/>
            <a:headEnd/>
            <a:tailEnd/>
          </a:ln>
        </p:spPr>
      </p:sp>
      <p:sp>
        <p:nvSpPr>
          <p:cNvPr id="15363" name="Rectangle 3"/>
          <p:cNvSpPr>
            <a:spLocks noGrp="1" noChangeArrowheads="1"/>
          </p:cNvSpPr>
          <p:nvPr>
            <p:ph type="body" idx="1"/>
          </p:nvPr>
        </p:nvSpPr>
        <p:spPr bwMode="auto">
          <a:xfrm>
            <a:off x="914400" y="4635500"/>
            <a:ext cx="5035550" cy="4410075"/>
          </a:xfrm>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A1C1D6-34A2-4EBF-AA13-6F18CF59DDED}" type="slidenum">
              <a:rPr lang="es-ES_tradnl"/>
              <a:pPr fontAlgn="base">
                <a:spcBef>
                  <a:spcPct val="0"/>
                </a:spcBef>
                <a:spcAft>
                  <a:spcPct val="0"/>
                </a:spcAft>
              </a:pPr>
              <a:t>19</a:t>
            </a:fld>
            <a:endParaRPr lang="es-ES_tradnl"/>
          </a:p>
        </p:txBody>
      </p:sp>
      <p:sp>
        <p:nvSpPr>
          <p:cNvPr id="43010" name="Rectangle 2"/>
          <p:cNvSpPr>
            <a:spLocks noGrp="1" noRot="1" noChangeAspect="1" noChangeArrowheads="1" noTextEdit="1"/>
          </p:cNvSpPr>
          <p:nvPr>
            <p:ph type="sldImg"/>
          </p:nvPr>
        </p:nvSpPr>
        <p:spPr bwMode="auto">
          <a:xfrm>
            <a:off x="801688" y="762000"/>
            <a:ext cx="5268912" cy="3648075"/>
          </a:xfrm>
          <a:noFill/>
          <a:ln>
            <a:solidFill>
              <a:srgbClr val="000000"/>
            </a:solidFill>
            <a:miter lim="800000"/>
            <a:headEnd/>
            <a:tailEnd/>
          </a:ln>
        </p:spPr>
      </p:sp>
      <p:sp>
        <p:nvSpPr>
          <p:cNvPr id="43011" name="Rectangle 3"/>
          <p:cNvSpPr>
            <a:spLocks noGrp="1" noChangeArrowheads="1"/>
          </p:cNvSpPr>
          <p:nvPr>
            <p:ph type="body" idx="1"/>
          </p:nvPr>
        </p:nvSpPr>
        <p:spPr bwMode="auto">
          <a:xfrm>
            <a:off x="914400" y="4635500"/>
            <a:ext cx="5035550" cy="4410075"/>
          </a:xfrm>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9A4910-A22A-42A3-B17C-F11DAC80751E}" type="slidenum">
              <a:rPr lang="es-ES_tradnl"/>
              <a:pPr fontAlgn="base">
                <a:spcBef>
                  <a:spcPct val="0"/>
                </a:spcBef>
                <a:spcAft>
                  <a:spcPct val="0"/>
                </a:spcAft>
              </a:pPr>
              <a:t>20</a:t>
            </a:fld>
            <a:endParaRPr lang="es-ES_tradnl"/>
          </a:p>
        </p:txBody>
      </p:sp>
      <p:sp>
        <p:nvSpPr>
          <p:cNvPr id="45058" name="Rectangle 2"/>
          <p:cNvSpPr>
            <a:spLocks noGrp="1" noRot="1" noChangeAspect="1" noChangeArrowheads="1" noTextEdit="1"/>
          </p:cNvSpPr>
          <p:nvPr>
            <p:ph type="sldImg"/>
          </p:nvPr>
        </p:nvSpPr>
        <p:spPr bwMode="auto">
          <a:xfrm>
            <a:off x="801688" y="762000"/>
            <a:ext cx="5268912" cy="3648075"/>
          </a:xfrm>
          <a:noFill/>
          <a:ln>
            <a:solidFill>
              <a:srgbClr val="000000"/>
            </a:solidFill>
            <a:miter lim="800000"/>
            <a:headEnd/>
            <a:tailEnd/>
          </a:ln>
        </p:spPr>
      </p:sp>
      <p:sp>
        <p:nvSpPr>
          <p:cNvPr id="45059" name="Rectangle 3"/>
          <p:cNvSpPr>
            <a:spLocks noGrp="1" noChangeArrowheads="1"/>
          </p:cNvSpPr>
          <p:nvPr>
            <p:ph type="body" idx="1"/>
          </p:nvPr>
        </p:nvSpPr>
        <p:spPr bwMode="auto">
          <a:xfrm>
            <a:off x="914400" y="4635500"/>
            <a:ext cx="5035550" cy="4410075"/>
          </a:xfrm>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3124B6-C624-4623-B287-3A8F7BB742D2}" type="slidenum">
              <a:rPr lang="es-ES_tradnl"/>
              <a:pPr fontAlgn="base">
                <a:spcBef>
                  <a:spcPct val="0"/>
                </a:spcBef>
                <a:spcAft>
                  <a:spcPct val="0"/>
                </a:spcAft>
              </a:pPr>
              <a:t>21</a:t>
            </a:fld>
            <a:endParaRPr lang="es-ES_tradnl"/>
          </a:p>
        </p:txBody>
      </p:sp>
      <p:sp>
        <p:nvSpPr>
          <p:cNvPr id="47106" name="Rectangle 2"/>
          <p:cNvSpPr>
            <a:spLocks noGrp="1" noRot="1" noChangeAspect="1" noChangeArrowheads="1" noTextEdit="1"/>
          </p:cNvSpPr>
          <p:nvPr>
            <p:ph type="sldImg"/>
          </p:nvPr>
        </p:nvSpPr>
        <p:spPr bwMode="auto">
          <a:xfrm>
            <a:off x="801688" y="762000"/>
            <a:ext cx="5268912" cy="3648075"/>
          </a:xfrm>
          <a:noFill/>
          <a:ln>
            <a:solidFill>
              <a:srgbClr val="000000"/>
            </a:solidFill>
            <a:miter lim="800000"/>
            <a:headEnd/>
            <a:tailEnd/>
          </a:ln>
        </p:spPr>
      </p:sp>
      <p:sp>
        <p:nvSpPr>
          <p:cNvPr id="47107" name="Rectangle 3"/>
          <p:cNvSpPr>
            <a:spLocks noGrp="1" noChangeArrowheads="1"/>
          </p:cNvSpPr>
          <p:nvPr>
            <p:ph type="body" idx="1"/>
          </p:nvPr>
        </p:nvSpPr>
        <p:spPr bwMode="auto">
          <a:xfrm>
            <a:off x="914400" y="4635500"/>
            <a:ext cx="5035550" cy="4410075"/>
          </a:xfrm>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2190A1-6E5E-421C-93F6-AF08DCBB8405}" type="slidenum">
              <a:rPr lang="es-ES_tradnl"/>
              <a:pPr fontAlgn="base">
                <a:spcBef>
                  <a:spcPct val="0"/>
                </a:spcBef>
                <a:spcAft>
                  <a:spcPct val="0"/>
                </a:spcAft>
              </a:pPr>
              <a:t>22</a:t>
            </a:fld>
            <a:endParaRPr lang="es-ES_tradnl"/>
          </a:p>
        </p:txBody>
      </p:sp>
      <p:sp>
        <p:nvSpPr>
          <p:cNvPr id="49154" name="Rectangle 2"/>
          <p:cNvSpPr>
            <a:spLocks noGrp="1" noRot="1" noChangeAspect="1" noChangeArrowheads="1" noTextEdit="1"/>
          </p:cNvSpPr>
          <p:nvPr>
            <p:ph type="sldImg"/>
          </p:nvPr>
        </p:nvSpPr>
        <p:spPr bwMode="auto">
          <a:xfrm>
            <a:off x="801688" y="762000"/>
            <a:ext cx="5268912" cy="3648075"/>
          </a:xfrm>
          <a:noFill/>
          <a:ln>
            <a:solidFill>
              <a:srgbClr val="000000"/>
            </a:solidFill>
            <a:miter lim="800000"/>
            <a:headEnd/>
            <a:tailEnd/>
          </a:ln>
        </p:spPr>
      </p:sp>
      <p:sp>
        <p:nvSpPr>
          <p:cNvPr id="49155" name="Rectangle 3"/>
          <p:cNvSpPr>
            <a:spLocks noGrp="1" noChangeArrowheads="1"/>
          </p:cNvSpPr>
          <p:nvPr>
            <p:ph type="body" idx="1"/>
          </p:nvPr>
        </p:nvSpPr>
        <p:spPr bwMode="auto">
          <a:xfrm>
            <a:off x="914400" y="4635500"/>
            <a:ext cx="5035550" cy="4410075"/>
          </a:xfrm>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979B86-48A8-436C-9F47-EF77F227C820}" type="slidenum">
              <a:rPr lang="es-ES_tradnl"/>
              <a:pPr fontAlgn="base">
                <a:spcBef>
                  <a:spcPct val="0"/>
                </a:spcBef>
                <a:spcAft>
                  <a:spcPct val="0"/>
                </a:spcAft>
              </a:pPr>
              <a:t>23</a:t>
            </a:fld>
            <a:endParaRPr lang="es-ES_tradnl"/>
          </a:p>
        </p:txBody>
      </p:sp>
      <p:sp>
        <p:nvSpPr>
          <p:cNvPr id="51202" name="Rectangle 2"/>
          <p:cNvSpPr>
            <a:spLocks noGrp="1" noRot="1" noChangeAspect="1" noChangeArrowheads="1" noTextEdit="1"/>
          </p:cNvSpPr>
          <p:nvPr>
            <p:ph type="sldImg"/>
          </p:nvPr>
        </p:nvSpPr>
        <p:spPr bwMode="auto">
          <a:xfrm>
            <a:off x="801688" y="762000"/>
            <a:ext cx="5268912" cy="3648075"/>
          </a:xfrm>
          <a:noFill/>
          <a:ln>
            <a:solidFill>
              <a:srgbClr val="000000"/>
            </a:solidFill>
            <a:miter lim="800000"/>
            <a:headEnd/>
            <a:tailEnd/>
          </a:ln>
        </p:spPr>
      </p:sp>
      <p:sp>
        <p:nvSpPr>
          <p:cNvPr id="51203" name="Rectangle 3"/>
          <p:cNvSpPr>
            <a:spLocks noGrp="1" noChangeArrowheads="1"/>
          </p:cNvSpPr>
          <p:nvPr>
            <p:ph type="body" idx="1"/>
          </p:nvPr>
        </p:nvSpPr>
        <p:spPr bwMode="auto">
          <a:xfrm>
            <a:off x="914400" y="4635500"/>
            <a:ext cx="5035550" cy="4410075"/>
          </a:xfrm>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2A86BF-A3DA-46F3-B584-8CF040B8CD26}" type="slidenum">
              <a:rPr lang="es-ES_tradnl"/>
              <a:pPr fontAlgn="base">
                <a:spcBef>
                  <a:spcPct val="0"/>
                </a:spcBef>
                <a:spcAft>
                  <a:spcPct val="0"/>
                </a:spcAft>
              </a:pPr>
              <a:t>24</a:t>
            </a:fld>
            <a:endParaRPr lang="es-ES_tradnl"/>
          </a:p>
        </p:txBody>
      </p:sp>
      <p:sp>
        <p:nvSpPr>
          <p:cNvPr id="53250" name="Rectangle 2"/>
          <p:cNvSpPr>
            <a:spLocks noGrp="1" noRot="1" noChangeAspect="1" noChangeArrowheads="1" noTextEdit="1"/>
          </p:cNvSpPr>
          <p:nvPr>
            <p:ph type="sldImg"/>
          </p:nvPr>
        </p:nvSpPr>
        <p:spPr bwMode="auto">
          <a:xfrm>
            <a:off x="801688" y="762000"/>
            <a:ext cx="5268912" cy="3648075"/>
          </a:xfrm>
          <a:noFill/>
          <a:ln>
            <a:solidFill>
              <a:srgbClr val="000000"/>
            </a:solidFill>
            <a:miter lim="800000"/>
            <a:headEnd/>
            <a:tailEnd/>
          </a:ln>
        </p:spPr>
      </p:sp>
      <p:sp>
        <p:nvSpPr>
          <p:cNvPr id="53251" name="Rectangle 3"/>
          <p:cNvSpPr>
            <a:spLocks noGrp="1" noChangeArrowheads="1"/>
          </p:cNvSpPr>
          <p:nvPr>
            <p:ph type="body" idx="1"/>
          </p:nvPr>
        </p:nvSpPr>
        <p:spPr bwMode="auto">
          <a:xfrm>
            <a:off x="914400" y="4635500"/>
            <a:ext cx="5035550" cy="4410075"/>
          </a:xfrm>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6DE3BC8-7149-4967-998C-DA8B92FE8693}" type="slidenum">
              <a:rPr lang="es-ES_tradnl"/>
              <a:pPr fontAlgn="base">
                <a:spcBef>
                  <a:spcPct val="0"/>
                </a:spcBef>
                <a:spcAft>
                  <a:spcPct val="0"/>
                </a:spcAft>
              </a:pPr>
              <a:t>28</a:t>
            </a:fld>
            <a:endParaRPr lang="es-ES_tradnl"/>
          </a:p>
        </p:txBody>
      </p:sp>
      <p:sp>
        <p:nvSpPr>
          <p:cNvPr id="58370" name="Rectangle 2"/>
          <p:cNvSpPr>
            <a:spLocks noGrp="1" noRot="1" noChangeAspect="1" noChangeArrowheads="1" noTextEdit="1"/>
          </p:cNvSpPr>
          <p:nvPr>
            <p:ph type="sldImg"/>
          </p:nvPr>
        </p:nvSpPr>
        <p:spPr bwMode="auto">
          <a:xfrm>
            <a:off x="801688" y="762000"/>
            <a:ext cx="5268912" cy="3648075"/>
          </a:xfrm>
          <a:noFill/>
          <a:ln>
            <a:solidFill>
              <a:srgbClr val="000000"/>
            </a:solidFill>
            <a:miter lim="800000"/>
            <a:headEnd/>
            <a:tailEnd/>
          </a:ln>
        </p:spPr>
      </p:sp>
      <p:sp>
        <p:nvSpPr>
          <p:cNvPr id="58371" name="Rectangle 3"/>
          <p:cNvSpPr>
            <a:spLocks noGrp="1" noChangeArrowheads="1"/>
          </p:cNvSpPr>
          <p:nvPr>
            <p:ph type="body" idx="1"/>
          </p:nvPr>
        </p:nvSpPr>
        <p:spPr bwMode="auto">
          <a:xfrm>
            <a:off x="914400" y="4635500"/>
            <a:ext cx="5035550" cy="4410075"/>
          </a:xfrm>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E52A9F-4086-4B48-82A2-67289D924F58}" type="slidenum">
              <a:rPr lang="es-ES_tradnl"/>
              <a:pPr fontAlgn="base">
                <a:spcBef>
                  <a:spcPct val="0"/>
                </a:spcBef>
                <a:spcAft>
                  <a:spcPct val="0"/>
                </a:spcAft>
              </a:pPr>
              <a:t>30</a:t>
            </a:fld>
            <a:endParaRPr lang="es-ES_tradnl"/>
          </a:p>
        </p:txBody>
      </p:sp>
      <p:sp>
        <p:nvSpPr>
          <p:cNvPr id="61442" name="Rectangle 2"/>
          <p:cNvSpPr>
            <a:spLocks noGrp="1" noRot="1" noChangeAspect="1" noChangeArrowheads="1" noTextEdit="1"/>
          </p:cNvSpPr>
          <p:nvPr>
            <p:ph type="sldImg"/>
          </p:nvPr>
        </p:nvSpPr>
        <p:spPr bwMode="auto">
          <a:xfrm>
            <a:off x="801688" y="762000"/>
            <a:ext cx="5268912" cy="3648075"/>
          </a:xfrm>
          <a:noFill/>
          <a:ln>
            <a:solidFill>
              <a:srgbClr val="000000"/>
            </a:solidFill>
            <a:miter lim="800000"/>
            <a:headEnd/>
            <a:tailEnd/>
          </a:ln>
        </p:spPr>
      </p:sp>
      <p:sp>
        <p:nvSpPr>
          <p:cNvPr id="61443" name="Rectangle 3"/>
          <p:cNvSpPr>
            <a:spLocks noGrp="1" noChangeArrowheads="1"/>
          </p:cNvSpPr>
          <p:nvPr>
            <p:ph type="body" idx="1"/>
          </p:nvPr>
        </p:nvSpPr>
        <p:spPr bwMode="auto">
          <a:xfrm>
            <a:off x="914400" y="4635500"/>
            <a:ext cx="5035550" cy="4410075"/>
          </a:xfrm>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53CBE5-4339-45F3-B5D4-3FAF1BB87F79}" type="slidenum">
              <a:rPr lang="es-ES_tradnl"/>
              <a:pPr fontAlgn="base">
                <a:spcBef>
                  <a:spcPct val="0"/>
                </a:spcBef>
                <a:spcAft>
                  <a:spcPct val="0"/>
                </a:spcAft>
              </a:pPr>
              <a:t>31</a:t>
            </a:fld>
            <a:endParaRPr lang="es-ES_tradnl"/>
          </a:p>
        </p:txBody>
      </p:sp>
      <p:sp>
        <p:nvSpPr>
          <p:cNvPr id="63490" name="Rectangle 2"/>
          <p:cNvSpPr>
            <a:spLocks noGrp="1" noRot="1" noChangeAspect="1" noChangeArrowheads="1" noTextEdit="1"/>
          </p:cNvSpPr>
          <p:nvPr>
            <p:ph type="sldImg"/>
          </p:nvPr>
        </p:nvSpPr>
        <p:spPr bwMode="auto">
          <a:xfrm>
            <a:off x="801688" y="762000"/>
            <a:ext cx="5268912" cy="3648075"/>
          </a:xfrm>
          <a:noFill/>
          <a:ln>
            <a:solidFill>
              <a:srgbClr val="000000"/>
            </a:solidFill>
            <a:miter lim="800000"/>
            <a:headEnd/>
            <a:tailEnd/>
          </a:ln>
        </p:spPr>
      </p:sp>
      <p:sp>
        <p:nvSpPr>
          <p:cNvPr id="63491" name="Rectangle 3"/>
          <p:cNvSpPr>
            <a:spLocks noGrp="1" noChangeArrowheads="1"/>
          </p:cNvSpPr>
          <p:nvPr>
            <p:ph type="body" idx="1"/>
          </p:nvPr>
        </p:nvSpPr>
        <p:spPr bwMode="auto">
          <a:xfrm>
            <a:off x="914400" y="4635500"/>
            <a:ext cx="5035550" cy="4410075"/>
          </a:xfrm>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75F40D-4ACC-409E-9C16-84E1432D6C2C}" type="slidenum">
              <a:rPr lang="es-ES_tradnl"/>
              <a:pPr fontAlgn="base">
                <a:spcBef>
                  <a:spcPct val="0"/>
                </a:spcBef>
                <a:spcAft>
                  <a:spcPct val="0"/>
                </a:spcAft>
              </a:pPr>
              <a:t>32</a:t>
            </a:fld>
            <a:endParaRPr lang="es-ES_tradnl"/>
          </a:p>
        </p:txBody>
      </p:sp>
      <p:sp>
        <p:nvSpPr>
          <p:cNvPr id="65538" name="Rectangle 2"/>
          <p:cNvSpPr>
            <a:spLocks noGrp="1" noRot="1" noChangeAspect="1" noChangeArrowheads="1" noTextEdit="1"/>
          </p:cNvSpPr>
          <p:nvPr>
            <p:ph type="sldImg"/>
          </p:nvPr>
        </p:nvSpPr>
        <p:spPr bwMode="auto">
          <a:xfrm>
            <a:off x="801688" y="762000"/>
            <a:ext cx="5268912" cy="3648075"/>
          </a:xfrm>
          <a:noFill/>
          <a:ln>
            <a:solidFill>
              <a:srgbClr val="000000"/>
            </a:solidFill>
            <a:miter lim="800000"/>
            <a:headEnd/>
            <a:tailEnd/>
          </a:ln>
        </p:spPr>
      </p:sp>
      <p:sp>
        <p:nvSpPr>
          <p:cNvPr id="65539" name="Rectangle 3"/>
          <p:cNvSpPr>
            <a:spLocks noGrp="1" noChangeArrowheads="1"/>
          </p:cNvSpPr>
          <p:nvPr>
            <p:ph type="body" idx="1"/>
          </p:nvPr>
        </p:nvSpPr>
        <p:spPr bwMode="auto">
          <a:xfrm>
            <a:off x="914400" y="4635500"/>
            <a:ext cx="5035550" cy="4410075"/>
          </a:xfrm>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CB8995-CC8C-4530-B0F4-2F6AD9A0D547}" type="slidenum">
              <a:rPr lang="es-ES_tradnl"/>
              <a:pPr fontAlgn="base">
                <a:spcBef>
                  <a:spcPct val="0"/>
                </a:spcBef>
                <a:spcAft>
                  <a:spcPct val="0"/>
                </a:spcAft>
              </a:pPr>
              <a:t>5</a:t>
            </a:fld>
            <a:endParaRPr lang="es-ES_tradnl"/>
          </a:p>
        </p:txBody>
      </p:sp>
      <p:sp>
        <p:nvSpPr>
          <p:cNvPr id="20482" name="Rectangle 2"/>
          <p:cNvSpPr>
            <a:spLocks noGrp="1" noRot="1" noChangeAspect="1" noChangeArrowheads="1" noTextEdit="1"/>
          </p:cNvSpPr>
          <p:nvPr>
            <p:ph type="sldImg"/>
          </p:nvPr>
        </p:nvSpPr>
        <p:spPr bwMode="auto">
          <a:xfrm>
            <a:off x="801688" y="762000"/>
            <a:ext cx="5268912" cy="3648075"/>
          </a:xfrm>
          <a:noFill/>
          <a:ln>
            <a:solidFill>
              <a:srgbClr val="000000"/>
            </a:solidFill>
            <a:miter lim="800000"/>
            <a:headEnd/>
            <a:tailEnd/>
          </a:ln>
        </p:spPr>
      </p:sp>
      <p:sp>
        <p:nvSpPr>
          <p:cNvPr id="20483" name="Rectangle 3"/>
          <p:cNvSpPr>
            <a:spLocks noGrp="1" noChangeArrowheads="1"/>
          </p:cNvSpPr>
          <p:nvPr>
            <p:ph type="body" idx="1"/>
          </p:nvPr>
        </p:nvSpPr>
        <p:spPr bwMode="auto">
          <a:xfrm>
            <a:off x="914400" y="4635500"/>
            <a:ext cx="5035550" cy="4410075"/>
          </a:xfrm>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647175-CD19-4B7B-B603-DD920FEB4CEE}" type="slidenum">
              <a:rPr lang="es-ES_tradnl"/>
              <a:pPr fontAlgn="base">
                <a:spcBef>
                  <a:spcPct val="0"/>
                </a:spcBef>
                <a:spcAft>
                  <a:spcPct val="0"/>
                </a:spcAft>
              </a:pPr>
              <a:t>33</a:t>
            </a:fld>
            <a:endParaRPr lang="es-ES_tradnl"/>
          </a:p>
        </p:txBody>
      </p:sp>
      <p:sp>
        <p:nvSpPr>
          <p:cNvPr id="67586" name="Rectangle 2"/>
          <p:cNvSpPr>
            <a:spLocks noGrp="1" noRot="1" noChangeAspect="1" noChangeArrowheads="1" noTextEdit="1"/>
          </p:cNvSpPr>
          <p:nvPr>
            <p:ph type="sldImg"/>
          </p:nvPr>
        </p:nvSpPr>
        <p:spPr bwMode="auto">
          <a:xfrm>
            <a:off x="801688" y="762000"/>
            <a:ext cx="5268912" cy="3648075"/>
          </a:xfrm>
          <a:noFill/>
          <a:ln>
            <a:solidFill>
              <a:srgbClr val="000000"/>
            </a:solidFill>
            <a:miter lim="800000"/>
            <a:headEnd/>
            <a:tailEnd/>
          </a:ln>
        </p:spPr>
      </p:sp>
      <p:sp>
        <p:nvSpPr>
          <p:cNvPr id="67587" name="Rectangle 3"/>
          <p:cNvSpPr>
            <a:spLocks noGrp="1" noChangeArrowheads="1"/>
          </p:cNvSpPr>
          <p:nvPr>
            <p:ph type="body" idx="1"/>
          </p:nvPr>
        </p:nvSpPr>
        <p:spPr bwMode="auto">
          <a:xfrm>
            <a:off x="914400" y="4635500"/>
            <a:ext cx="5035550" cy="4410075"/>
          </a:xfrm>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8A66A3-9959-4674-A935-62BB92819FF1}" type="slidenum">
              <a:rPr lang="es-ES_tradnl"/>
              <a:pPr fontAlgn="base">
                <a:spcBef>
                  <a:spcPct val="0"/>
                </a:spcBef>
                <a:spcAft>
                  <a:spcPct val="0"/>
                </a:spcAft>
              </a:pPr>
              <a:t>34</a:t>
            </a:fld>
            <a:endParaRPr lang="es-ES_tradnl"/>
          </a:p>
        </p:txBody>
      </p:sp>
      <p:sp>
        <p:nvSpPr>
          <p:cNvPr id="69634" name="Rectangle 2"/>
          <p:cNvSpPr>
            <a:spLocks noGrp="1" noRot="1" noChangeAspect="1" noChangeArrowheads="1" noTextEdit="1"/>
          </p:cNvSpPr>
          <p:nvPr>
            <p:ph type="sldImg"/>
          </p:nvPr>
        </p:nvSpPr>
        <p:spPr bwMode="auto">
          <a:xfrm>
            <a:off x="801688" y="762000"/>
            <a:ext cx="5268912" cy="3648075"/>
          </a:xfrm>
          <a:noFill/>
          <a:ln>
            <a:solidFill>
              <a:srgbClr val="000000"/>
            </a:solidFill>
            <a:miter lim="800000"/>
            <a:headEnd/>
            <a:tailEnd/>
          </a:ln>
        </p:spPr>
      </p:sp>
      <p:sp>
        <p:nvSpPr>
          <p:cNvPr id="69635" name="Rectangle 3"/>
          <p:cNvSpPr>
            <a:spLocks noGrp="1" noChangeArrowheads="1"/>
          </p:cNvSpPr>
          <p:nvPr>
            <p:ph type="body" idx="1"/>
          </p:nvPr>
        </p:nvSpPr>
        <p:spPr bwMode="auto">
          <a:xfrm>
            <a:off x="914400" y="4635500"/>
            <a:ext cx="5035550" cy="4410075"/>
          </a:xfrm>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F73D772-03C5-4748-A4A3-921F25A30060}" type="slidenum">
              <a:rPr lang="es-ES_tradnl">
                <a:solidFill>
                  <a:srgbClr val="000000"/>
                </a:solidFill>
              </a:rPr>
              <a:pPr fontAlgn="base">
                <a:spcBef>
                  <a:spcPct val="0"/>
                </a:spcBef>
                <a:spcAft>
                  <a:spcPct val="0"/>
                </a:spcAft>
              </a:pPr>
              <a:t>35</a:t>
            </a:fld>
            <a:endParaRPr lang="es-ES_tradnl">
              <a:solidFill>
                <a:srgbClr val="000000"/>
              </a:solidFill>
            </a:endParaRPr>
          </a:p>
        </p:txBody>
      </p:sp>
      <p:sp>
        <p:nvSpPr>
          <p:cNvPr id="71682" name="Rectangle 2"/>
          <p:cNvSpPr>
            <a:spLocks noGrp="1" noRot="1" noChangeAspect="1" noChangeArrowheads="1" noTextEdit="1"/>
          </p:cNvSpPr>
          <p:nvPr>
            <p:ph type="sldImg"/>
          </p:nvPr>
        </p:nvSpPr>
        <p:spPr bwMode="auto">
          <a:xfrm>
            <a:off x="801688" y="762000"/>
            <a:ext cx="5268912" cy="3648075"/>
          </a:xfrm>
          <a:noFill/>
          <a:ln>
            <a:solidFill>
              <a:srgbClr val="000000"/>
            </a:solidFill>
            <a:miter lim="800000"/>
            <a:headEnd/>
            <a:tailEnd/>
          </a:ln>
        </p:spPr>
      </p:sp>
      <p:sp>
        <p:nvSpPr>
          <p:cNvPr id="71683" name="Rectangle 3"/>
          <p:cNvSpPr>
            <a:spLocks noGrp="1" noChangeArrowheads="1"/>
          </p:cNvSpPr>
          <p:nvPr>
            <p:ph type="body" idx="1"/>
          </p:nvPr>
        </p:nvSpPr>
        <p:spPr bwMode="auto">
          <a:xfrm>
            <a:off x="914400" y="4635500"/>
            <a:ext cx="5035550" cy="4410075"/>
          </a:xfrm>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257C8B-AB63-41CE-BD62-541366063F43}" type="slidenum">
              <a:rPr lang="es-ES_tradnl">
                <a:solidFill>
                  <a:srgbClr val="000000"/>
                </a:solidFill>
              </a:rPr>
              <a:pPr fontAlgn="base">
                <a:spcBef>
                  <a:spcPct val="0"/>
                </a:spcBef>
                <a:spcAft>
                  <a:spcPct val="0"/>
                </a:spcAft>
              </a:pPr>
              <a:t>36</a:t>
            </a:fld>
            <a:endParaRPr lang="es-ES_tradnl">
              <a:solidFill>
                <a:srgbClr val="000000"/>
              </a:solidFill>
            </a:endParaRPr>
          </a:p>
        </p:txBody>
      </p:sp>
      <p:sp>
        <p:nvSpPr>
          <p:cNvPr id="73730" name="Rectangle 2"/>
          <p:cNvSpPr>
            <a:spLocks noGrp="1" noRot="1" noChangeAspect="1" noChangeArrowheads="1" noTextEdit="1"/>
          </p:cNvSpPr>
          <p:nvPr>
            <p:ph type="sldImg"/>
          </p:nvPr>
        </p:nvSpPr>
        <p:spPr bwMode="auto">
          <a:xfrm>
            <a:off x="801688" y="762000"/>
            <a:ext cx="5268912" cy="3648075"/>
          </a:xfrm>
          <a:noFill/>
          <a:ln>
            <a:solidFill>
              <a:srgbClr val="000000"/>
            </a:solidFill>
            <a:miter lim="800000"/>
            <a:headEnd/>
            <a:tailEnd/>
          </a:ln>
        </p:spPr>
      </p:sp>
      <p:sp>
        <p:nvSpPr>
          <p:cNvPr id="73731" name="Rectangle 3"/>
          <p:cNvSpPr>
            <a:spLocks noGrp="1" noChangeArrowheads="1"/>
          </p:cNvSpPr>
          <p:nvPr>
            <p:ph type="body" idx="1"/>
          </p:nvPr>
        </p:nvSpPr>
        <p:spPr bwMode="auto">
          <a:xfrm>
            <a:off x="914400" y="4635500"/>
            <a:ext cx="5035550" cy="4410075"/>
          </a:xfrm>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9AD6E24-CAD4-4D36-ABD5-E985D828F7C5}" type="slidenum">
              <a:rPr lang="es-ES_tradnl">
                <a:solidFill>
                  <a:srgbClr val="000000"/>
                </a:solidFill>
              </a:rPr>
              <a:pPr fontAlgn="base">
                <a:spcBef>
                  <a:spcPct val="0"/>
                </a:spcBef>
                <a:spcAft>
                  <a:spcPct val="0"/>
                </a:spcAft>
              </a:pPr>
              <a:t>37</a:t>
            </a:fld>
            <a:endParaRPr lang="es-ES_tradnl">
              <a:solidFill>
                <a:srgbClr val="000000"/>
              </a:solidFill>
            </a:endParaRPr>
          </a:p>
        </p:txBody>
      </p:sp>
      <p:sp>
        <p:nvSpPr>
          <p:cNvPr id="75778" name="Rectangle 2"/>
          <p:cNvSpPr>
            <a:spLocks noGrp="1" noRot="1" noChangeAspect="1" noChangeArrowheads="1" noTextEdit="1"/>
          </p:cNvSpPr>
          <p:nvPr>
            <p:ph type="sldImg"/>
          </p:nvPr>
        </p:nvSpPr>
        <p:spPr bwMode="auto">
          <a:xfrm>
            <a:off x="801688" y="762000"/>
            <a:ext cx="5268912" cy="3648075"/>
          </a:xfrm>
          <a:noFill/>
          <a:ln>
            <a:solidFill>
              <a:srgbClr val="000000"/>
            </a:solidFill>
            <a:miter lim="800000"/>
            <a:headEnd/>
            <a:tailEnd/>
          </a:ln>
        </p:spPr>
      </p:sp>
      <p:sp>
        <p:nvSpPr>
          <p:cNvPr id="75779" name="Rectangle 3"/>
          <p:cNvSpPr>
            <a:spLocks noGrp="1" noChangeArrowheads="1"/>
          </p:cNvSpPr>
          <p:nvPr>
            <p:ph type="body" idx="1"/>
          </p:nvPr>
        </p:nvSpPr>
        <p:spPr bwMode="auto">
          <a:xfrm>
            <a:off x="914400" y="4635500"/>
            <a:ext cx="5035550" cy="4410075"/>
          </a:xfrm>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87F5F0-C9DA-4A43-90A5-008B6ADBD624}" type="slidenum">
              <a:rPr lang="es-ES_tradnl"/>
              <a:pPr fontAlgn="base">
                <a:spcBef>
                  <a:spcPct val="0"/>
                </a:spcBef>
                <a:spcAft>
                  <a:spcPct val="0"/>
                </a:spcAft>
              </a:pPr>
              <a:t>38</a:t>
            </a:fld>
            <a:endParaRPr lang="es-ES_tradnl"/>
          </a:p>
        </p:txBody>
      </p:sp>
      <p:sp>
        <p:nvSpPr>
          <p:cNvPr id="77826" name="Rectangle 2"/>
          <p:cNvSpPr>
            <a:spLocks noGrp="1" noRot="1" noChangeAspect="1" noChangeArrowheads="1" noTextEdit="1"/>
          </p:cNvSpPr>
          <p:nvPr>
            <p:ph type="sldImg"/>
          </p:nvPr>
        </p:nvSpPr>
        <p:spPr bwMode="auto">
          <a:xfrm>
            <a:off x="801688" y="762000"/>
            <a:ext cx="5268912" cy="3648075"/>
          </a:xfrm>
          <a:noFill/>
          <a:ln>
            <a:solidFill>
              <a:srgbClr val="000000"/>
            </a:solidFill>
            <a:miter lim="800000"/>
            <a:headEnd/>
            <a:tailEnd/>
          </a:ln>
        </p:spPr>
      </p:sp>
      <p:sp>
        <p:nvSpPr>
          <p:cNvPr id="77827" name="Rectangle 3"/>
          <p:cNvSpPr>
            <a:spLocks noGrp="1" noChangeArrowheads="1"/>
          </p:cNvSpPr>
          <p:nvPr>
            <p:ph type="body" idx="1"/>
          </p:nvPr>
        </p:nvSpPr>
        <p:spPr bwMode="auto">
          <a:xfrm>
            <a:off x="914400" y="4635500"/>
            <a:ext cx="5035550" cy="4410075"/>
          </a:xfrm>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CE7376-1565-4B8D-B272-A91B2446882F}" type="slidenum">
              <a:rPr lang="es-ES_tradnl">
                <a:solidFill>
                  <a:srgbClr val="000000"/>
                </a:solidFill>
              </a:rPr>
              <a:pPr fontAlgn="base">
                <a:spcBef>
                  <a:spcPct val="0"/>
                </a:spcBef>
                <a:spcAft>
                  <a:spcPct val="0"/>
                </a:spcAft>
              </a:pPr>
              <a:t>39</a:t>
            </a:fld>
            <a:endParaRPr lang="es-ES_tradnl">
              <a:solidFill>
                <a:srgbClr val="000000"/>
              </a:solidFill>
            </a:endParaRPr>
          </a:p>
        </p:txBody>
      </p:sp>
      <p:sp>
        <p:nvSpPr>
          <p:cNvPr id="79874" name="Rectangle 2"/>
          <p:cNvSpPr>
            <a:spLocks noGrp="1" noRot="1" noChangeAspect="1" noChangeArrowheads="1" noTextEdit="1"/>
          </p:cNvSpPr>
          <p:nvPr>
            <p:ph type="sldImg"/>
          </p:nvPr>
        </p:nvSpPr>
        <p:spPr bwMode="auto">
          <a:xfrm>
            <a:off x="801688" y="762000"/>
            <a:ext cx="5268912" cy="3648075"/>
          </a:xfrm>
          <a:noFill/>
          <a:ln>
            <a:solidFill>
              <a:srgbClr val="000000"/>
            </a:solidFill>
            <a:miter lim="800000"/>
            <a:headEnd/>
            <a:tailEnd/>
          </a:ln>
        </p:spPr>
      </p:sp>
      <p:sp>
        <p:nvSpPr>
          <p:cNvPr id="79875" name="Rectangle 3"/>
          <p:cNvSpPr>
            <a:spLocks noGrp="1" noChangeArrowheads="1"/>
          </p:cNvSpPr>
          <p:nvPr>
            <p:ph type="body" idx="1"/>
          </p:nvPr>
        </p:nvSpPr>
        <p:spPr bwMode="auto">
          <a:xfrm>
            <a:off x="914400" y="4635500"/>
            <a:ext cx="5035550" cy="4410075"/>
          </a:xfrm>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43716C2-A869-4724-B832-BD8F2DCC99BB}" type="slidenum">
              <a:rPr lang="es-ES_tradnl">
                <a:solidFill>
                  <a:srgbClr val="000000"/>
                </a:solidFill>
              </a:rPr>
              <a:pPr fontAlgn="base">
                <a:spcBef>
                  <a:spcPct val="0"/>
                </a:spcBef>
                <a:spcAft>
                  <a:spcPct val="0"/>
                </a:spcAft>
              </a:pPr>
              <a:t>40</a:t>
            </a:fld>
            <a:endParaRPr lang="es-ES_tradnl">
              <a:solidFill>
                <a:srgbClr val="000000"/>
              </a:solidFill>
            </a:endParaRPr>
          </a:p>
        </p:txBody>
      </p:sp>
      <p:sp>
        <p:nvSpPr>
          <p:cNvPr id="81922" name="Rectangle 2"/>
          <p:cNvSpPr>
            <a:spLocks noGrp="1" noRot="1" noChangeAspect="1" noChangeArrowheads="1" noTextEdit="1"/>
          </p:cNvSpPr>
          <p:nvPr>
            <p:ph type="sldImg"/>
          </p:nvPr>
        </p:nvSpPr>
        <p:spPr bwMode="auto">
          <a:xfrm>
            <a:off x="801688" y="762000"/>
            <a:ext cx="5268912" cy="3648075"/>
          </a:xfrm>
          <a:noFill/>
          <a:ln>
            <a:solidFill>
              <a:srgbClr val="000000"/>
            </a:solidFill>
            <a:miter lim="800000"/>
            <a:headEnd/>
            <a:tailEnd/>
          </a:ln>
        </p:spPr>
      </p:sp>
      <p:sp>
        <p:nvSpPr>
          <p:cNvPr id="81923" name="Rectangle 3"/>
          <p:cNvSpPr>
            <a:spLocks noGrp="1" noChangeArrowheads="1"/>
          </p:cNvSpPr>
          <p:nvPr>
            <p:ph type="body" idx="1"/>
          </p:nvPr>
        </p:nvSpPr>
        <p:spPr bwMode="auto">
          <a:xfrm>
            <a:off x="914400" y="4635500"/>
            <a:ext cx="5035550" cy="4410075"/>
          </a:xfrm>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E42BA1-BA6E-47C1-9961-63B9EDDAA8B7}" type="slidenum">
              <a:rPr lang="es-ES_tradnl">
                <a:solidFill>
                  <a:srgbClr val="000000"/>
                </a:solidFill>
              </a:rPr>
              <a:pPr fontAlgn="base">
                <a:spcBef>
                  <a:spcPct val="0"/>
                </a:spcBef>
                <a:spcAft>
                  <a:spcPct val="0"/>
                </a:spcAft>
              </a:pPr>
              <a:t>41</a:t>
            </a:fld>
            <a:endParaRPr lang="es-ES_tradnl">
              <a:solidFill>
                <a:srgbClr val="000000"/>
              </a:solidFill>
            </a:endParaRPr>
          </a:p>
        </p:txBody>
      </p:sp>
      <p:sp>
        <p:nvSpPr>
          <p:cNvPr id="83970" name="Rectangle 2"/>
          <p:cNvSpPr>
            <a:spLocks noGrp="1" noRot="1" noChangeAspect="1" noChangeArrowheads="1" noTextEdit="1"/>
          </p:cNvSpPr>
          <p:nvPr>
            <p:ph type="sldImg"/>
          </p:nvPr>
        </p:nvSpPr>
        <p:spPr bwMode="auto">
          <a:xfrm>
            <a:off x="801688" y="762000"/>
            <a:ext cx="5268912" cy="3648075"/>
          </a:xfrm>
          <a:noFill/>
          <a:ln>
            <a:solidFill>
              <a:srgbClr val="000000"/>
            </a:solidFill>
            <a:miter lim="800000"/>
            <a:headEnd/>
            <a:tailEnd/>
          </a:ln>
        </p:spPr>
      </p:sp>
      <p:sp>
        <p:nvSpPr>
          <p:cNvPr id="83971" name="Rectangle 3"/>
          <p:cNvSpPr>
            <a:spLocks noGrp="1" noChangeArrowheads="1"/>
          </p:cNvSpPr>
          <p:nvPr>
            <p:ph type="body" idx="1"/>
          </p:nvPr>
        </p:nvSpPr>
        <p:spPr bwMode="auto">
          <a:xfrm>
            <a:off x="914400" y="4635500"/>
            <a:ext cx="5035550" cy="4410075"/>
          </a:xfrm>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10E154-51BC-412A-AC08-6741197892D7}" type="slidenum">
              <a:rPr lang="es-ES_tradnl">
                <a:solidFill>
                  <a:srgbClr val="000000"/>
                </a:solidFill>
              </a:rPr>
              <a:pPr fontAlgn="base">
                <a:spcBef>
                  <a:spcPct val="0"/>
                </a:spcBef>
                <a:spcAft>
                  <a:spcPct val="0"/>
                </a:spcAft>
              </a:pPr>
              <a:t>42</a:t>
            </a:fld>
            <a:endParaRPr lang="es-ES_tradnl">
              <a:solidFill>
                <a:srgbClr val="000000"/>
              </a:solidFill>
            </a:endParaRPr>
          </a:p>
        </p:txBody>
      </p:sp>
      <p:sp>
        <p:nvSpPr>
          <p:cNvPr id="86018" name="Rectangle 2"/>
          <p:cNvSpPr>
            <a:spLocks noGrp="1" noRot="1" noChangeAspect="1" noChangeArrowheads="1" noTextEdit="1"/>
          </p:cNvSpPr>
          <p:nvPr>
            <p:ph type="sldImg"/>
          </p:nvPr>
        </p:nvSpPr>
        <p:spPr bwMode="auto">
          <a:xfrm>
            <a:off x="801688" y="762000"/>
            <a:ext cx="5268912" cy="3648075"/>
          </a:xfrm>
          <a:noFill/>
          <a:ln>
            <a:solidFill>
              <a:srgbClr val="000000"/>
            </a:solidFill>
            <a:miter lim="800000"/>
            <a:headEnd/>
            <a:tailEnd/>
          </a:ln>
        </p:spPr>
      </p:sp>
      <p:sp>
        <p:nvSpPr>
          <p:cNvPr id="86019" name="Rectangle 3"/>
          <p:cNvSpPr>
            <a:spLocks noGrp="1" noChangeArrowheads="1"/>
          </p:cNvSpPr>
          <p:nvPr>
            <p:ph type="body" idx="1"/>
          </p:nvPr>
        </p:nvSpPr>
        <p:spPr bwMode="auto">
          <a:xfrm>
            <a:off x="914400" y="4635500"/>
            <a:ext cx="5035550" cy="4410075"/>
          </a:xfrm>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32C95A-1289-40D5-B98E-ACC1AC831CB2}" type="slidenum">
              <a:rPr lang="es-ES_tradnl"/>
              <a:pPr fontAlgn="base">
                <a:spcBef>
                  <a:spcPct val="0"/>
                </a:spcBef>
                <a:spcAft>
                  <a:spcPct val="0"/>
                </a:spcAft>
              </a:pPr>
              <a:t>10</a:t>
            </a:fld>
            <a:endParaRPr lang="es-ES_tradnl"/>
          </a:p>
        </p:txBody>
      </p:sp>
      <p:sp>
        <p:nvSpPr>
          <p:cNvPr id="26626" name="Rectangle 2"/>
          <p:cNvSpPr>
            <a:spLocks noGrp="1" noRot="1" noChangeAspect="1" noChangeArrowheads="1" noTextEdit="1"/>
          </p:cNvSpPr>
          <p:nvPr>
            <p:ph type="sldImg"/>
          </p:nvPr>
        </p:nvSpPr>
        <p:spPr bwMode="auto">
          <a:xfrm>
            <a:off x="801688" y="762000"/>
            <a:ext cx="5268912" cy="3648075"/>
          </a:xfrm>
          <a:noFill/>
          <a:ln>
            <a:solidFill>
              <a:srgbClr val="000000"/>
            </a:solidFill>
            <a:miter lim="800000"/>
            <a:headEnd/>
            <a:tailEnd/>
          </a:ln>
        </p:spPr>
      </p:sp>
      <p:sp>
        <p:nvSpPr>
          <p:cNvPr id="26627" name="Rectangle 3"/>
          <p:cNvSpPr>
            <a:spLocks noGrp="1" noChangeArrowheads="1"/>
          </p:cNvSpPr>
          <p:nvPr>
            <p:ph type="body" idx="1"/>
          </p:nvPr>
        </p:nvSpPr>
        <p:spPr bwMode="auto">
          <a:xfrm>
            <a:off x="914400" y="4635500"/>
            <a:ext cx="5035550" cy="4410075"/>
          </a:xfrm>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14CBAB-BE6C-454D-86E1-09A413B20533}" type="slidenum">
              <a:rPr lang="es-ES_tradnl">
                <a:solidFill>
                  <a:srgbClr val="000000"/>
                </a:solidFill>
              </a:rPr>
              <a:pPr fontAlgn="base">
                <a:spcBef>
                  <a:spcPct val="0"/>
                </a:spcBef>
                <a:spcAft>
                  <a:spcPct val="0"/>
                </a:spcAft>
              </a:pPr>
              <a:t>43</a:t>
            </a:fld>
            <a:endParaRPr lang="es-ES_tradnl">
              <a:solidFill>
                <a:srgbClr val="000000"/>
              </a:solidFill>
            </a:endParaRPr>
          </a:p>
        </p:txBody>
      </p:sp>
      <p:sp>
        <p:nvSpPr>
          <p:cNvPr id="88066" name="Rectangle 2"/>
          <p:cNvSpPr>
            <a:spLocks noGrp="1" noRot="1" noChangeAspect="1" noChangeArrowheads="1" noTextEdit="1"/>
          </p:cNvSpPr>
          <p:nvPr>
            <p:ph type="sldImg"/>
          </p:nvPr>
        </p:nvSpPr>
        <p:spPr bwMode="auto">
          <a:xfrm>
            <a:off x="801688" y="762000"/>
            <a:ext cx="5268912" cy="3648075"/>
          </a:xfrm>
          <a:noFill/>
          <a:ln>
            <a:solidFill>
              <a:srgbClr val="000000"/>
            </a:solidFill>
            <a:miter lim="800000"/>
            <a:headEnd/>
            <a:tailEnd/>
          </a:ln>
        </p:spPr>
      </p:sp>
      <p:sp>
        <p:nvSpPr>
          <p:cNvPr id="88067" name="Rectangle 3"/>
          <p:cNvSpPr>
            <a:spLocks noGrp="1" noChangeArrowheads="1"/>
          </p:cNvSpPr>
          <p:nvPr>
            <p:ph type="body" idx="1"/>
          </p:nvPr>
        </p:nvSpPr>
        <p:spPr bwMode="auto">
          <a:xfrm>
            <a:off x="914400" y="4635500"/>
            <a:ext cx="5035550" cy="4410075"/>
          </a:xfrm>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BB4649-3CB1-4910-A884-C4005A2B7F8A}" type="slidenum">
              <a:rPr lang="es-ES_tradnl">
                <a:solidFill>
                  <a:srgbClr val="000000"/>
                </a:solidFill>
              </a:rPr>
              <a:pPr fontAlgn="base">
                <a:spcBef>
                  <a:spcPct val="0"/>
                </a:spcBef>
                <a:spcAft>
                  <a:spcPct val="0"/>
                </a:spcAft>
              </a:pPr>
              <a:t>44</a:t>
            </a:fld>
            <a:endParaRPr lang="es-ES_tradnl">
              <a:solidFill>
                <a:srgbClr val="000000"/>
              </a:solidFill>
            </a:endParaRPr>
          </a:p>
        </p:txBody>
      </p:sp>
      <p:sp>
        <p:nvSpPr>
          <p:cNvPr id="90114" name="Rectangle 2"/>
          <p:cNvSpPr>
            <a:spLocks noGrp="1" noRot="1" noChangeAspect="1" noChangeArrowheads="1" noTextEdit="1"/>
          </p:cNvSpPr>
          <p:nvPr>
            <p:ph type="sldImg"/>
          </p:nvPr>
        </p:nvSpPr>
        <p:spPr bwMode="auto">
          <a:xfrm>
            <a:off x="801688" y="762000"/>
            <a:ext cx="5268912" cy="3648075"/>
          </a:xfrm>
          <a:noFill/>
          <a:ln>
            <a:solidFill>
              <a:srgbClr val="000000"/>
            </a:solidFill>
            <a:miter lim="800000"/>
            <a:headEnd/>
            <a:tailEnd/>
          </a:ln>
        </p:spPr>
      </p:sp>
      <p:sp>
        <p:nvSpPr>
          <p:cNvPr id="90115" name="Rectangle 3"/>
          <p:cNvSpPr>
            <a:spLocks noGrp="1" noChangeArrowheads="1"/>
          </p:cNvSpPr>
          <p:nvPr>
            <p:ph type="body" idx="1"/>
          </p:nvPr>
        </p:nvSpPr>
        <p:spPr bwMode="auto">
          <a:xfrm>
            <a:off x="914400" y="4635500"/>
            <a:ext cx="5035550" cy="4410075"/>
          </a:xfrm>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B90DCB-4205-41F8-9A2D-5E2FB8BFEE0A}" type="slidenum">
              <a:rPr lang="es-ES_tradnl">
                <a:solidFill>
                  <a:srgbClr val="000000"/>
                </a:solidFill>
              </a:rPr>
              <a:pPr fontAlgn="base">
                <a:spcBef>
                  <a:spcPct val="0"/>
                </a:spcBef>
                <a:spcAft>
                  <a:spcPct val="0"/>
                </a:spcAft>
              </a:pPr>
              <a:t>49</a:t>
            </a:fld>
            <a:endParaRPr lang="es-ES_tradnl">
              <a:solidFill>
                <a:srgbClr val="000000"/>
              </a:solidFill>
            </a:endParaRPr>
          </a:p>
        </p:txBody>
      </p:sp>
      <p:sp>
        <p:nvSpPr>
          <p:cNvPr id="96258" name="Rectangle 2"/>
          <p:cNvSpPr>
            <a:spLocks noGrp="1" noRot="1" noChangeAspect="1" noChangeArrowheads="1" noTextEdit="1"/>
          </p:cNvSpPr>
          <p:nvPr>
            <p:ph type="sldImg"/>
          </p:nvPr>
        </p:nvSpPr>
        <p:spPr bwMode="auto">
          <a:xfrm>
            <a:off x="801688" y="762000"/>
            <a:ext cx="5268912" cy="3648075"/>
          </a:xfrm>
          <a:noFill/>
          <a:ln>
            <a:solidFill>
              <a:srgbClr val="000000"/>
            </a:solidFill>
            <a:miter lim="800000"/>
            <a:headEnd/>
            <a:tailEnd/>
          </a:ln>
        </p:spPr>
      </p:sp>
      <p:sp>
        <p:nvSpPr>
          <p:cNvPr id="96259" name="Rectangle 3"/>
          <p:cNvSpPr>
            <a:spLocks noGrp="1" noChangeArrowheads="1"/>
          </p:cNvSpPr>
          <p:nvPr>
            <p:ph type="body" idx="1"/>
          </p:nvPr>
        </p:nvSpPr>
        <p:spPr bwMode="auto">
          <a:xfrm>
            <a:off x="914400" y="4635500"/>
            <a:ext cx="5035550" cy="4410075"/>
          </a:xfrm>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3D911F-D1C4-45EE-9273-9CA285237D9D}" type="slidenum">
              <a:rPr lang="es-ES_tradnl">
                <a:solidFill>
                  <a:srgbClr val="000000"/>
                </a:solidFill>
              </a:rPr>
              <a:pPr fontAlgn="base">
                <a:spcBef>
                  <a:spcPct val="0"/>
                </a:spcBef>
                <a:spcAft>
                  <a:spcPct val="0"/>
                </a:spcAft>
              </a:pPr>
              <a:t>50</a:t>
            </a:fld>
            <a:endParaRPr lang="es-ES_tradnl">
              <a:solidFill>
                <a:srgbClr val="000000"/>
              </a:solidFill>
            </a:endParaRPr>
          </a:p>
        </p:txBody>
      </p:sp>
      <p:sp>
        <p:nvSpPr>
          <p:cNvPr id="98306" name="Rectangle 2"/>
          <p:cNvSpPr>
            <a:spLocks noGrp="1" noRot="1" noChangeAspect="1" noChangeArrowheads="1" noTextEdit="1"/>
          </p:cNvSpPr>
          <p:nvPr>
            <p:ph type="sldImg"/>
          </p:nvPr>
        </p:nvSpPr>
        <p:spPr bwMode="auto">
          <a:xfrm>
            <a:off x="801688" y="762000"/>
            <a:ext cx="5268912" cy="3648075"/>
          </a:xfrm>
          <a:noFill/>
          <a:ln>
            <a:solidFill>
              <a:srgbClr val="000000"/>
            </a:solidFill>
            <a:miter lim="800000"/>
            <a:headEnd/>
            <a:tailEnd/>
          </a:ln>
        </p:spPr>
      </p:sp>
      <p:sp>
        <p:nvSpPr>
          <p:cNvPr id="98307" name="Rectangle 3"/>
          <p:cNvSpPr>
            <a:spLocks noGrp="1" noChangeArrowheads="1"/>
          </p:cNvSpPr>
          <p:nvPr>
            <p:ph type="body" idx="1"/>
          </p:nvPr>
        </p:nvSpPr>
        <p:spPr bwMode="auto">
          <a:xfrm>
            <a:off x="914400" y="4635500"/>
            <a:ext cx="5035550" cy="4410075"/>
          </a:xfrm>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687BC7D-29D5-46BF-8C2D-CC3BDDA2EDA9}" type="slidenum">
              <a:rPr lang="es-ES_tradnl">
                <a:solidFill>
                  <a:srgbClr val="000000"/>
                </a:solidFill>
              </a:rPr>
              <a:pPr fontAlgn="base">
                <a:spcBef>
                  <a:spcPct val="0"/>
                </a:spcBef>
                <a:spcAft>
                  <a:spcPct val="0"/>
                </a:spcAft>
              </a:pPr>
              <a:t>51</a:t>
            </a:fld>
            <a:endParaRPr lang="es-ES_tradnl">
              <a:solidFill>
                <a:srgbClr val="000000"/>
              </a:solidFill>
            </a:endParaRPr>
          </a:p>
        </p:txBody>
      </p:sp>
      <p:sp>
        <p:nvSpPr>
          <p:cNvPr id="100354" name="Rectangle 2"/>
          <p:cNvSpPr>
            <a:spLocks noGrp="1" noRot="1" noChangeAspect="1" noChangeArrowheads="1" noTextEdit="1"/>
          </p:cNvSpPr>
          <p:nvPr>
            <p:ph type="sldImg"/>
          </p:nvPr>
        </p:nvSpPr>
        <p:spPr bwMode="auto">
          <a:xfrm>
            <a:off x="801688" y="762000"/>
            <a:ext cx="5268912" cy="3648075"/>
          </a:xfrm>
          <a:noFill/>
          <a:ln>
            <a:solidFill>
              <a:srgbClr val="000000"/>
            </a:solidFill>
            <a:miter lim="800000"/>
            <a:headEnd/>
            <a:tailEnd/>
          </a:ln>
        </p:spPr>
      </p:sp>
      <p:sp>
        <p:nvSpPr>
          <p:cNvPr id="100355" name="Rectangle 3"/>
          <p:cNvSpPr>
            <a:spLocks noGrp="1" noChangeArrowheads="1"/>
          </p:cNvSpPr>
          <p:nvPr>
            <p:ph type="body" idx="1"/>
          </p:nvPr>
        </p:nvSpPr>
        <p:spPr bwMode="auto">
          <a:xfrm>
            <a:off x="914400" y="4635500"/>
            <a:ext cx="5035550" cy="4410075"/>
          </a:xfrm>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00926E-E6B4-43B7-B0EB-7464E63D948D}" type="slidenum">
              <a:rPr lang="es-ES_tradnl">
                <a:solidFill>
                  <a:srgbClr val="000000"/>
                </a:solidFill>
              </a:rPr>
              <a:pPr fontAlgn="base">
                <a:spcBef>
                  <a:spcPct val="0"/>
                </a:spcBef>
                <a:spcAft>
                  <a:spcPct val="0"/>
                </a:spcAft>
              </a:pPr>
              <a:t>52</a:t>
            </a:fld>
            <a:endParaRPr lang="es-ES_tradnl">
              <a:solidFill>
                <a:srgbClr val="000000"/>
              </a:solidFill>
            </a:endParaRPr>
          </a:p>
        </p:txBody>
      </p:sp>
      <p:sp>
        <p:nvSpPr>
          <p:cNvPr id="102402" name="Rectangle 2"/>
          <p:cNvSpPr>
            <a:spLocks noGrp="1" noRot="1" noChangeAspect="1" noChangeArrowheads="1" noTextEdit="1"/>
          </p:cNvSpPr>
          <p:nvPr>
            <p:ph type="sldImg"/>
          </p:nvPr>
        </p:nvSpPr>
        <p:spPr bwMode="auto">
          <a:xfrm>
            <a:off x="801688" y="762000"/>
            <a:ext cx="5268912" cy="3648075"/>
          </a:xfrm>
          <a:noFill/>
          <a:ln>
            <a:solidFill>
              <a:srgbClr val="000000"/>
            </a:solidFill>
            <a:miter lim="800000"/>
            <a:headEnd/>
            <a:tailEnd/>
          </a:ln>
        </p:spPr>
      </p:sp>
      <p:sp>
        <p:nvSpPr>
          <p:cNvPr id="102403" name="Rectangle 3"/>
          <p:cNvSpPr>
            <a:spLocks noGrp="1" noChangeArrowheads="1"/>
          </p:cNvSpPr>
          <p:nvPr>
            <p:ph type="body" idx="1"/>
          </p:nvPr>
        </p:nvSpPr>
        <p:spPr bwMode="auto">
          <a:xfrm>
            <a:off x="914400" y="4635500"/>
            <a:ext cx="5035550" cy="4410075"/>
          </a:xfrm>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A5D87BC-3D2C-4D3E-928C-42222AB36210}" type="slidenum">
              <a:rPr lang="es-ES_tradnl">
                <a:solidFill>
                  <a:srgbClr val="000000"/>
                </a:solidFill>
              </a:rPr>
              <a:pPr fontAlgn="base">
                <a:spcBef>
                  <a:spcPct val="0"/>
                </a:spcBef>
                <a:spcAft>
                  <a:spcPct val="0"/>
                </a:spcAft>
              </a:pPr>
              <a:t>53</a:t>
            </a:fld>
            <a:endParaRPr lang="es-ES_tradnl">
              <a:solidFill>
                <a:srgbClr val="000000"/>
              </a:solidFill>
            </a:endParaRPr>
          </a:p>
        </p:txBody>
      </p:sp>
      <p:sp>
        <p:nvSpPr>
          <p:cNvPr id="104450" name="Rectangle 2"/>
          <p:cNvSpPr>
            <a:spLocks noGrp="1" noRot="1" noChangeAspect="1" noChangeArrowheads="1" noTextEdit="1"/>
          </p:cNvSpPr>
          <p:nvPr>
            <p:ph type="sldImg"/>
          </p:nvPr>
        </p:nvSpPr>
        <p:spPr bwMode="auto">
          <a:xfrm>
            <a:off x="801688" y="762000"/>
            <a:ext cx="5268912" cy="3648075"/>
          </a:xfrm>
          <a:noFill/>
          <a:ln>
            <a:solidFill>
              <a:srgbClr val="000000"/>
            </a:solidFill>
            <a:miter lim="800000"/>
            <a:headEnd/>
            <a:tailEnd/>
          </a:ln>
        </p:spPr>
      </p:sp>
      <p:sp>
        <p:nvSpPr>
          <p:cNvPr id="104451" name="Rectangle 3"/>
          <p:cNvSpPr>
            <a:spLocks noGrp="1" noChangeArrowheads="1"/>
          </p:cNvSpPr>
          <p:nvPr>
            <p:ph type="body" idx="1"/>
          </p:nvPr>
        </p:nvSpPr>
        <p:spPr bwMode="auto">
          <a:xfrm>
            <a:off x="914400" y="4635500"/>
            <a:ext cx="5035550" cy="4410075"/>
          </a:xfrm>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CD57C18-4920-42A8-8FC2-CE2832F7BF5F}" type="slidenum">
              <a:rPr lang="es-ES_tradnl">
                <a:solidFill>
                  <a:srgbClr val="000000"/>
                </a:solidFill>
              </a:rPr>
              <a:pPr fontAlgn="base">
                <a:spcBef>
                  <a:spcPct val="0"/>
                </a:spcBef>
                <a:spcAft>
                  <a:spcPct val="0"/>
                </a:spcAft>
              </a:pPr>
              <a:t>54</a:t>
            </a:fld>
            <a:endParaRPr lang="es-ES_tradnl">
              <a:solidFill>
                <a:srgbClr val="000000"/>
              </a:solidFill>
            </a:endParaRPr>
          </a:p>
        </p:txBody>
      </p:sp>
      <p:sp>
        <p:nvSpPr>
          <p:cNvPr id="106498" name="Rectangle 2"/>
          <p:cNvSpPr>
            <a:spLocks noGrp="1" noRot="1" noChangeAspect="1" noChangeArrowheads="1" noTextEdit="1"/>
          </p:cNvSpPr>
          <p:nvPr>
            <p:ph type="sldImg"/>
          </p:nvPr>
        </p:nvSpPr>
        <p:spPr bwMode="auto">
          <a:xfrm>
            <a:off x="801688" y="762000"/>
            <a:ext cx="5268912" cy="3648075"/>
          </a:xfrm>
          <a:noFill/>
          <a:ln>
            <a:solidFill>
              <a:srgbClr val="000000"/>
            </a:solidFill>
            <a:miter lim="800000"/>
            <a:headEnd/>
            <a:tailEnd/>
          </a:ln>
        </p:spPr>
      </p:sp>
      <p:sp>
        <p:nvSpPr>
          <p:cNvPr id="106499" name="Rectangle 3"/>
          <p:cNvSpPr>
            <a:spLocks noGrp="1" noChangeArrowheads="1"/>
          </p:cNvSpPr>
          <p:nvPr>
            <p:ph type="body" idx="1"/>
          </p:nvPr>
        </p:nvSpPr>
        <p:spPr bwMode="auto">
          <a:xfrm>
            <a:off x="914400" y="4635500"/>
            <a:ext cx="5035550" cy="4410075"/>
          </a:xfrm>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A8CFEA-0ADE-4CEF-BE44-58DA5CE6C05D}" type="slidenum">
              <a:rPr lang="es-ES_tradnl">
                <a:solidFill>
                  <a:srgbClr val="000000"/>
                </a:solidFill>
              </a:rPr>
              <a:pPr fontAlgn="base">
                <a:spcBef>
                  <a:spcPct val="0"/>
                </a:spcBef>
                <a:spcAft>
                  <a:spcPct val="0"/>
                </a:spcAft>
              </a:pPr>
              <a:t>55</a:t>
            </a:fld>
            <a:endParaRPr lang="es-ES_tradnl">
              <a:solidFill>
                <a:srgbClr val="000000"/>
              </a:solidFill>
            </a:endParaRPr>
          </a:p>
        </p:txBody>
      </p:sp>
      <p:sp>
        <p:nvSpPr>
          <p:cNvPr id="108546" name="Rectangle 2"/>
          <p:cNvSpPr>
            <a:spLocks noGrp="1" noRot="1" noChangeAspect="1" noChangeArrowheads="1" noTextEdit="1"/>
          </p:cNvSpPr>
          <p:nvPr>
            <p:ph type="sldImg"/>
          </p:nvPr>
        </p:nvSpPr>
        <p:spPr bwMode="auto">
          <a:xfrm>
            <a:off x="801688" y="762000"/>
            <a:ext cx="5268912" cy="3648075"/>
          </a:xfrm>
          <a:noFill/>
          <a:ln>
            <a:solidFill>
              <a:srgbClr val="000000"/>
            </a:solidFill>
            <a:miter lim="800000"/>
            <a:headEnd/>
            <a:tailEnd/>
          </a:ln>
        </p:spPr>
      </p:sp>
      <p:sp>
        <p:nvSpPr>
          <p:cNvPr id="108547" name="Rectangle 3"/>
          <p:cNvSpPr>
            <a:spLocks noGrp="1" noChangeArrowheads="1"/>
          </p:cNvSpPr>
          <p:nvPr>
            <p:ph type="body" idx="1"/>
          </p:nvPr>
        </p:nvSpPr>
        <p:spPr bwMode="auto">
          <a:xfrm>
            <a:off x="914400" y="4635500"/>
            <a:ext cx="5035550" cy="4410075"/>
          </a:xfrm>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990A531-E3D3-409A-88E7-68F7838C5CEF}" type="slidenum">
              <a:rPr lang="es-ES_tradnl">
                <a:solidFill>
                  <a:srgbClr val="000000"/>
                </a:solidFill>
              </a:rPr>
              <a:pPr fontAlgn="base">
                <a:spcBef>
                  <a:spcPct val="0"/>
                </a:spcBef>
                <a:spcAft>
                  <a:spcPct val="0"/>
                </a:spcAft>
              </a:pPr>
              <a:t>57</a:t>
            </a:fld>
            <a:endParaRPr lang="es-ES_tradnl">
              <a:solidFill>
                <a:srgbClr val="000000"/>
              </a:solidFill>
            </a:endParaRPr>
          </a:p>
        </p:txBody>
      </p:sp>
      <p:sp>
        <p:nvSpPr>
          <p:cNvPr id="111618" name="Rectangle 2"/>
          <p:cNvSpPr>
            <a:spLocks noGrp="1" noRot="1" noChangeAspect="1" noChangeArrowheads="1" noTextEdit="1"/>
          </p:cNvSpPr>
          <p:nvPr>
            <p:ph type="sldImg"/>
          </p:nvPr>
        </p:nvSpPr>
        <p:spPr bwMode="auto">
          <a:xfrm>
            <a:off x="801688" y="762000"/>
            <a:ext cx="5268912" cy="3648075"/>
          </a:xfrm>
          <a:noFill/>
          <a:ln>
            <a:solidFill>
              <a:srgbClr val="000000"/>
            </a:solidFill>
            <a:miter lim="800000"/>
            <a:headEnd/>
            <a:tailEnd/>
          </a:ln>
        </p:spPr>
      </p:sp>
      <p:sp>
        <p:nvSpPr>
          <p:cNvPr id="111619" name="Rectangle 3"/>
          <p:cNvSpPr>
            <a:spLocks noGrp="1" noChangeArrowheads="1"/>
          </p:cNvSpPr>
          <p:nvPr>
            <p:ph type="body" idx="1"/>
          </p:nvPr>
        </p:nvSpPr>
        <p:spPr bwMode="auto">
          <a:xfrm>
            <a:off x="914400" y="4635500"/>
            <a:ext cx="5035550" cy="4410075"/>
          </a:xfrm>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4CF0EF-A2C1-4CCD-B5DD-887B6A3B32B1}" type="slidenum">
              <a:rPr lang="es-ES_tradnl"/>
              <a:pPr fontAlgn="base">
                <a:spcBef>
                  <a:spcPct val="0"/>
                </a:spcBef>
                <a:spcAft>
                  <a:spcPct val="0"/>
                </a:spcAft>
              </a:pPr>
              <a:t>11</a:t>
            </a:fld>
            <a:endParaRPr lang="es-ES_tradnl"/>
          </a:p>
        </p:txBody>
      </p:sp>
      <p:sp>
        <p:nvSpPr>
          <p:cNvPr id="28674" name="Rectangle 2"/>
          <p:cNvSpPr>
            <a:spLocks noGrp="1" noRot="1" noChangeAspect="1" noChangeArrowheads="1" noTextEdit="1"/>
          </p:cNvSpPr>
          <p:nvPr>
            <p:ph type="sldImg"/>
          </p:nvPr>
        </p:nvSpPr>
        <p:spPr bwMode="auto">
          <a:xfrm>
            <a:off x="801688" y="762000"/>
            <a:ext cx="5268912" cy="3648075"/>
          </a:xfrm>
          <a:noFill/>
          <a:ln>
            <a:solidFill>
              <a:srgbClr val="000000"/>
            </a:solidFill>
            <a:miter lim="800000"/>
            <a:headEnd/>
            <a:tailEnd/>
          </a:ln>
        </p:spPr>
      </p:sp>
      <p:sp>
        <p:nvSpPr>
          <p:cNvPr id="28675" name="Rectangle 3"/>
          <p:cNvSpPr>
            <a:spLocks noGrp="1" noChangeArrowheads="1"/>
          </p:cNvSpPr>
          <p:nvPr>
            <p:ph type="body" idx="1"/>
          </p:nvPr>
        </p:nvSpPr>
        <p:spPr bwMode="auto">
          <a:xfrm>
            <a:off x="914400" y="4635500"/>
            <a:ext cx="5035550" cy="4410075"/>
          </a:xfrm>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925BEE-8CBA-4245-AC10-C04E936CE073}" type="slidenum">
              <a:rPr lang="es-ES_tradnl"/>
              <a:pPr fontAlgn="base">
                <a:spcBef>
                  <a:spcPct val="0"/>
                </a:spcBef>
                <a:spcAft>
                  <a:spcPct val="0"/>
                </a:spcAft>
              </a:pPr>
              <a:t>58</a:t>
            </a:fld>
            <a:endParaRPr lang="es-ES_tradnl"/>
          </a:p>
        </p:txBody>
      </p:sp>
      <p:sp>
        <p:nvSpPr>
          <p:cNvPr id="113666" name="Rectangle 2"/>
          <p:cNvSpPr>
            <a:spLocks noGrp="1" noRot="1" noChangeAspect="1" noChangeArrowheads="1" noTextEdit="1"/>
          </p:cNvSpPr>
          <p:nvPr>
            <p:ph type="sldImg"/>
          </p:nvPr>
        </p:nvSpPr>
        <p:spPr bwMode="auto">
          <a:xfrm>
            <a:off x="801688" y="762000"/>
            <a:ext cx="5268912" cy="3648075"/>
          </a:xfrm>
          <a:noFill/>
          <a:ln>
            <a:solidFill>
              <a:srgbClr val="000000"/>
            </a:solidFill>
            <a:miter lim="800000"/>
            <a:headEnd/>
            <a:tailEnd/>
          </a:ln>
        </p:spPr>
      </p:sp>
      <p:sp>
        <p:nvSpPr>
          <p:cNvPr id="113667" name="Rectangle 3"/>
          <p:cNvSpPr>
            <a:spLocks noGrp="1" noChangeArrowheads="1"/>
          </p:cNvSpPr>
          <p:nvPr>
            <p:ph type="body" idx="1"/>
          </p:nvPr>
        </p:nvSpPr>
        <p:spPr bwMode="auto">
          <a:xfrm>
            <a:off x="914400" y="4635500"/>
            <a:ext cx="5035550" cy="4410075"/>
          </a:xfrm>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BB740D-7F3F-4E60-A1E3-3E3F3E7C0471}" type="slidenum">
              <a:rPr lang="es-ES_tradnl"/>
              <a:pPr fontAlgn="base">
                <a:spcBef>
                  <a:spcPct val="0"/>
                </a:spcBef>
                <a:spcAft>
                  <a:spcPct val="0"/>
                </a:spcAft>
              </a:pPr>
              <a:t>61</a:t>
            </a:fld>
            <a:endParaRPr lang="es-ES_tradnl"/>
          </a:p>
        </p:txBody>
      </p:sp>
      <p:sp>
        <p:nvSpPr>
          <p:cNvPr id="117762" name="Rectangle 2"/>
          <p:cNvSpPr>
            <a:spLocks noGrp="1" noRot="1" noChangeAspect="1" noChangeArrowheads="1" noTextEdit="1"/>
          </p:cNvSpPr>
          <p:nvPr>
            <p:ph type="sldImg"/>
          </p:nvPr>
        </p:nvSpPr>
        <p:spPr bwMode="auto">
          <a:xfrm>
            <a:off x="801688" y="762000"/>
            <a:ext cx="5268912" cy="3648075"/>
          </a:xfrm>
          <a:noFill/>
          <a:ln>
            <a:solidFill>
              <a:srgbClr val="000000"/>
            </a:solidFill>
            <a:miter lim="800000"/>
            <a:headEnd/>
            <a:tailEnd/>
          </a:ln>
        </p:spPr>
      </p:sp>
      <p:sp>
        <p:nvSpPr>
          <p:cNvPr id="117763" name="Rectangle 3"/>
          <p:cNvSpPr>
            <a:spLocks noGrp="1" noChangeArrowheads="1"/>
          </p:cNvSpPr>
          <p:nvPr>
            <p:ph type="body" idx="1"/>
          </p:nvPr>
        </p:nvSpPr>
        <p:spPr bwMode="auto">
          <a:xfrm>
            <a:off x="914400" y="4635500"/>
            <a:ext cx="5035550" cy="4410075"/>
          </a:xfrm>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7BEABB-B9F6-45FD-94B0-419AD701AF78}" type="slidenum">
              <a:rPr lang="es-ES_tradnl"/>
              <a:pPr fontAlgn="base">
                <a:spcBef>
                  <a:spcPct val="0"/>
                </a:spcBef>
                <a:spcAft>
                  <a:spcPct val="0"/>
                </a:spcAft>
              </a:pPr>
              <a:t>62</a:t>
            </a:fld>
            <a:endParaRPr lang="es-ES_tradnl"/>
          </a:p>
        </p:txBody>
      </p:sp>
      <p:sp>
        <p:nvSpPr>
          <p:cNvPr id="119810" name="Rectangle 2"/>
          <p:cNvSpPr>
            <a:spLocks noGrp="1" noRot="1" noChangeAspect="1" noChangeArrowheads="1" noTextEdit="1"/>
          </p:cNvSpPr>
          <p:nvPr>
            <p:ph type="sldImg"/>
          </p:nvPr>
        </p:nvSpPr>
        <p:spPr bwMode="auto">
          <a:xfrm>
            <a:off x="801688" y="762000"/>
            <a:ext cx="5268912" cy="3648075"/>
          </a:xfrm>
          <a:noFill/>
          <a:ln>
            <a:solidFill>
              <a:srgbClr val="000000"/>
            </a:solidFill>
            <a:miter lim="800000"/>
            <a:headEnd/>
            <a:tailEnd/>
          </a:ln>
        </p:spPr>
      </p:sp>
      <p:sp>
        <p:nvSpPr>
          <p:cNvPr id="119811" name="Rectangle 3"/>
          <p:cNvSpPr>
            <a:spLocks noGrp="1" noChangeArrowheads="1"/>
          </p:cNvSpPr>
          <p:nvPr>
            <p:ph type="body" idx="1"/>
          </p:nvPr>
        </p:nvSpPr>
        <p:spPr bwMode="auto">
          <a:xfrm>
            <a:off x="914400" y="4635500"/>
            <a:ext cx="5035550" cy="4410075"/>
          </a:xfrm>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BE71B7-CFAC-491C-B393-787FEA896150}" type="slidenum">
              <a:rPr lang="es-ES_tradnl"/>
              <a:pPr fontAlgn="base">
                <a:spcBef>
                  <a:spcPct val="0"/>
                </a:spcBef>
                <a:spcAft>
                  <a:spcPct val="0"/>
                </a:spcAft>
              </a:pPr>
              <a:t>63</a:t>
            </a:fld>
            <a:endParaRPr lang="es-ES_tradnl"/>
          </a:p>
        </p:txBody>
      </p:sp>
      <p:sp>
        <p:nvSpPr>
          <p:cNvPr id="121858" name="Rectangle 2"/>
          <p:cNvSpPr>
            <a:spLocks noGrp="1" noRot="1" noChangeAspect="1" noChangeArrowheads="1" noTextEdit="1"/>
          </p:cNvSpPr>
          <p:nvPr>
            <p:ph type="sldImg"/>
          </p:nvPr>
        </p:nvSpPr>
        <p:spPr bwMode="auto">
          <a:xfrm>
            <a:off x="801688" y="762000"/>
            <a:ext cx="5268912" cy="3648075"/>
          </a:xfrm>
          <a:noFill/>
          <a:ln>
            <a:solidFill>
              <a:srgbClr val="000000"/>
            </a:solidFill>
            <a:miter lim="800000"/>
            <a:headEnd/>
            <a:tailEnd/>
          </a:ln>
        </p:spPr>
      </p:sp>
      <p:sp>
        <p:nvSpPr>
          <p:cNvPr id="121859" name="Rectangle 3"/>
          <p:cNvSpPr>
            <a:spLocks noGrp="1" noChangeArrowheads="1"/>
          </p:cNvSpPr>
          <p:nvPr>
            <p:ph type="body" idx="1"/>
          </p:nvPr>
        </p:nvSpPr>
        <p:spPr bwMode="auto">
          <a:xfrm>
            <a:off x="914400" y="4635500"/>
            <a:ext cx="5035550" cy="4410075"/>
          </a:xfrm>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BB5BA6-D20F-4FC7-B20B-6057D7F10A8C}" type="slidenum">
              <a:rPr lang="es-ES_tradnl"/>
              <a:pPr fontAlgn="base">
                <a:spcBef>
                  <a:spcPct val="0"/>
                </a:spcBef>
                <a:spcAft>
                  <a:spcPct val="0"/>
                </a:spcAft>
              </a:pPr>
              <a:t>64</a:t>
            </a:fld>
            <a:endParaRPr lang="es-ES_tradnl"/>
          </a:p>
        </p:txBody>
      </p:sp>
      <p:sp>
        <p:nvSpPr>
          <p:cNvPr id="123906" name="Rectangle 2"/>
          <p:cNvSpPr>
            <a:spLocks noGrp="1" noRot="1" noChangeAspect="1" noChangeArrowheads="1" noTextEdit="1"/>
          </p:cNvSpPr>
          <p:nvPr>
            <p:ph type="sldImg"/>
          </p:nvPr>
        </p:nvSpPr>
        <p:spPr bwMode="auto">
          <a:xfrm>
            <a:off x="801688" y="762000"/>
            <a:ext cx="5268912" cy="3648075"/>
          </a:xfrm>
          <a:noFill/>
          <a:ln>
            <a:solidFill>
              <a:srgbClr val="000000"/>
            </a:solidFill>
            <a:miter lim="800000"/>
            <a:headEnd/>
            <a:tailEnd/>
          </a:ln>
        </p:spPr>
      </p:sp>
      <p:sp>
        <p:nvSpPr>
          <p:cNvPr id="123907" name="Rectangle 3"/>
          <p:cNvSpPr>
            <a:spLocks noGrp="1" noChangeArrowheads="1"/>
          </p:cNvSpPr>
          <p:nvPr>
            <p:ph type="body" idx="1"/>
          </p:nvPr>
        </p:nvSpPr>
        <p:spPr bwMode="auto">
          <a:xfrm>
            <a:off x="914400" y="4635500"/>
            <a:ext cx="5035550" cy="4410075"/>
          </a:xfrm>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3D29E0-F667-4601-8CB4-515436A30A1A}" type="slidenum">
              <a:rPr lang="es-ES_tradnl"/>
              <a:pPr fontAlgn="base">
                <a:spcBef>
                  <a:spcPct val="0"/>
                </a:spcBef>
                <a:spcAft>
                  <a:spcPct val="0"/>
                </a:spcAft>
              </a:pPr>
              <a:t>65</a:t>
            </a:fld>
            <a:endParaRPr lang="es-ES_tradnl"/>
          </a:p>
        </p:txBody>
      </p:sp>
      <p:sp>
        <p:nvSpPr>
          <p:cNvPr id="125954" name="Rectangle 2"/>
          <p:cNvSpPr>
            <a:spLocks noGrp="1" noRot="1" noChangeAspect="1" noChangeArrowheads="1" noTextEdit="1"/>
          </p:cNvSpPr>
          <p:nvPr>
            <p:ph type="sldImg"/>
          </p:nvPr>
        </p:nvSpPr>
        <p:spPr bwMode="auto">
          <a:xfrm>
            <a:off x="801688" y="762000"/>
            <a:ext cx="5268912" cy="3648075"/>
          </a:xfrm>
          <a:noFill/>
          <a:ln>
            <a:solidFill>
              <a:srgbClr val="000000"/>
            </a:solidFill>
            <a:miter lim="800000"/>
            <a:headEnd/>
            <a:tailEnd/>
          </a:ln>
        </p:spPr>
      </p:sp>
      <p:sp>
        <p:nvSpPr>
          <p:cNvPr id="125955" name="Rectangle 3"/>
          <p:cNvSpPr>
            <a:spLocks noGrp="1" noChangeArrowheads="1"/>
          </p:cNvSpPr>
          <p:nvPr>
            <p:ph type="body" idx="1"/>
          </p:nvPr>
        </p:nvSpPr>
        <p:spPr bwMode="auto">
          <a:xfrm>
            <a:off x="914400" y="4635500"/>
            <a:ext cx="5035550" cy="4410075"/>
          </a:xfrm>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3D9884-4A7A-436E-B1F8-55CE321C20A9}" type="slidenum">
              <a:rPr lang="es-ES_tradnl"/>
              <a:pPr fontAlgn="base">
                <a:spcBef>
                  <a:spcPct val="0"/>
                </a:spcBef>
                <a:spcAft>
                  <a:spcPct val="0"/>
                </a:spcAft>
              </a:pPr>
              <a:t>66</a:t>
            </a:fld>
            <a:endParaRPr lang="es-ES_tradnl"/>
          </a:p>
        </p:txBody>
      </p:sp>
      <p:sp>
        <p:nvSpPr>
          <p:cNvPr id="128002" name="Rectangle 2"/>
          <p:cNvSpPr>
            <a:spLocks noGrp="1" noRot="1" noChangeAspect="1" noChangeArrowheads="1" noTextEdit="1"/>
          </p:cNvSpPr>
          <p:nvPr>
            <p:ph type="sldImg"/>
          </p:nvPr>
        </p:nvSpPr>
        <p:spPr bwMode="auto">
          <a:xfrm>
            <a:off x="801688" y="762000"/>
            <a:ext cx="5268912" cy="3648075"/>
          </a:xfrm>
          <a:noFill/>
          <a:ln>
            <a:solidFill>
              <a:srgbClr val="000000"/>
            </a:solidFill>
            <a:miter lim="800000"/>
            <a:headEnd/>
            <a:tailEnd/>
          </a:ln>
        </p:spPr>
      </p:sp>
      <p:sp>
        <p:nvSpPr>
          <p:cNvPr id="128003" name="Rectangle 3"/>
          <p:cNvSpPr>
            <a:spLocks noGrp="1" noChangeArrowheads="1"/>
          </p:cNvSpPr>
          <p:nvPr>
            <p:ph type="body" idx="1"/>
          </p:nvPr>
        </p:nvSpPr>
        <p:spPr bwMode="auto">
          <a:xfrm>
            <a:off x="914400" y="4635500"/>
            <a:ext cx="5035550" cy="4410075"/>
          </a:xfrm>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BF5417-69B1-4A53-9769-BFFD81BCB1BF}" type="slidenum">
              <a:rPr lang="es-ES_tradnl"/>
              <a:pPr fontAlgn="base">
                <a:spcBef>
                  <a:spcPct val="0"/>
                </a:spcBef>
                <a:spcAft>
                  <a:spcPct val="0"/>
                </a:spcAft>
              </a:pPr>
              <a:t>67</a:t>
            </a:fld>
            <a:endParaRPr lang="es-ES_tradnl"/>
          </a:p>
        </p:txBody>
      </p:sp>
      <p:sp>
        <p:nvSpPr>
          <p:cNvPr id="131074" name="Rectangle 2"/>
          <p:cNvSpPr>
            <a:spLocks noGrp="1" noRot="1" noChangeAspect="1" noChangeArrowheads="1" noTextEdit="1"/>
          </p:cNvSpPr>
          <p:nvPr>
            <p:ph type="sldImg"/>
          </p:nvPr>
        </p:nvSpPr>
        <p:spPr bwMode="auto">
          <a:xfrm>
            <a:off x="801688" y="762000"/>
            <a:ext cx="5268912" cy="3648075"/>
          </a:xfrm>
          <a:noFill/>
          <a:ln>
            <a:solidFill>
              <a:srgbClr val="000000"/>
            </a:solidFill>
            <a:miter lim="800000"/>
            <a:headEnd/>
            <a:tailEnd/>
          </a:ln>
        </p:spPr>
      </p:sp>
      <p:sp>
        <p:nvSpPr>
          <p:cNvPr id="131075" name="Rectangle 3"/>
          <p:cNvSpPr>
            <a:spLocks noGrp="1" noChangeArrowheads="1"/>
          </p:cNvSpPr>
          <p:nvPr>
            <p:ph type="body" idx="1"/>
          </p:nvPr>
        </p:nvSpPr>
        <p:spPr bwMode="auto">
          <a:xfrm>
            <a:off x="914400" y="4635500"/>
            <a:ext cx="5035550" cy="4410075"/>
          </a:xfrm>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210467-F18A-41EE-9C01-F486F3863ED0}" type="slidenum">
              <a:rPr lang="es-ES_tradnl"/>
              <a:pPr fontAlgn="base">
                <a:spcBef>
                  <a:spcPct val="0"/>
                </a:spcBef>
                <a:spcAft>
                  <a:spcPct val="0"/>
                </a:spcAft>
              </a:pPr>
              <a:t>68</a:t>
            </a:fld>
            <a:endParaRPr lang="es-ES_tradnl"/>
          </a:p>
        </p:txBody>
      </p:sp>
      <p:sp>
        <p:nvSpPr>
          <p:cNvPr id="133122" name="Rectangle 2"/>
          <p:cNvSpPr>
            <a:spLocks noGrp="1" noRot="1" noChangeAspect="1" noChangeArrowheads="1" noTextEdit="1"/>
          </p:cNvSpPr>
          <p:nvPr>
            <p:ph type="sldImg"/>
          </p:nvPr>
        </p:nvSpPr>
        <p:spPr bwMode="auto">
          <a:xfrm>
            <a:off x="801688" y="762000"/>
            <a:ext cx="5268912" cy="3648075"/>
          </a:xfrm>
          <a:noFill/>
          <a:ln>
            <a:solidFill>
              <a:srgbClr val="000000"/>
            </a:solidFill>
            <a:miter lim="800000"/>
            <a:headEnd/>
            <a:tailEnd/>
          </a:ln>
        </p:spPr>
      </p:sp>
      <p:sp>
        <p:nvSpPr>
          <p:cNvPr id="133123" name="Rectangle 3"/>
          <p:cNvSpPr>
            <a:spLocks noGrp="1" noChangeArrowheads="1"/>
          </p:cNvSpPr>
          <p:nvPr>
            <p:ph type="body" idx="1"/>
          </p:nvPr>
        </p:nvSpPr>
        <p:spPr bwMode="auto">
          <a:xfrm>
            <a:off x="914400" y="4635500"/>
            <a:ext cx="5035550" cy="4410075"/>
          </a:xfrm>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880AA48-EDE8-4EB6-8A06-AABACE6C0177}" type="slidenum">
              <a:rPr lang="es-ES_tradnl"/>
              <a:pPr fontAlgn="base">
                <a:spcBef>
                  <a:spcPct val="0"/>
                </a:spcBef>
                <a:spcAft>
                  <a:spcPct val="0"/>
                </a:spcAft>
              </a:pPr>
              <a:t>69</a:t>
            </a:fld>
            <a:endParaRPr lang="es-ES_tradnl"/>
          </a:p>
        </p:txBody>
      </p:sp>
      <p:sp>
        <p:nvSpPr>
          <p:cNvPr id="135170" name="Rectangle 2"/>
          <p:cNvSpPr>
            <a:spLocks noGrp="1" noRot="1" noChangeAspect="1" noChangeArrowheads="1" noTextEdit="1"/>
          </p:cNvSpPr>
          <p:nvPr>
            <p:ph type="sldImg"/>
          </p:nvPr>
        </p:nvSpPr>
        <p:spPr bwMode="auto">
          <a:xfrm>
            <a:off x="801688" y="762000"/>
            <a:ext cx="5268912" cy="3648075"/>
          </a:xfrm>
          <a:noFill/>
          <a:ln>
            <a:solidFill>
              <a:srgbClr val="000000"/>
            </a:solidFill>
            <a:miter lim="800000"/>
            <a:headEnd/>
            <a:tailEnd/>
          </a:ln>
        </p:spPr>
      </p:sp>
      <p:sp>
        <p:nvSpPr>
          <p:cNvPr id="135171" name="Rectangle 3"/>
          <p:cNvSpPr>
            <a:spLocks noGrp="1" noChangeArrowheads="1"/>
          </p:cNvSpPr>
          <p:nvPr>
            <p:ph type="body" idx="1"/>
          </p:nvPr>
        </p:nvSpPr>
        <p:spPr bwMode="auto">
          <a:xfrm>
            <a:off x="914400" y="4635500"/>
            <a:ext cx="5035550" cy="4410075"/>
          </a:xfrm>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9084AEC-279E-4D5E-80FA-168D1355C9F2}" type="slidenum">
              <a:rPr lang="es-ES_tradnl"/>
              <a:pPr fontAlgn="base">
                <a:spcBef>
                  <a:spcPct val="0"/>
                </a:spcBef>
                <a:spcAft>
                  <a:spcPct val="0"/>
                </a:spcAft>
              </a:pPr>
              <a:t>12</a:t>
            </a:fld>
            <a:endParaRPr lang="es-ES_tradnl"/>
          </a:p>
        </p:txBody>
      </p:sp>
      <p:sp>
        <p:nvSpPr>
          <p:cNvPr id="30722" name="Rectangle 2"/>
          <p:cNvSpPr>
            <a:spLocks noGrp="1" noRot="1" noChangeAspect="1" noChangeArrowheads="1" noTextEdit="1"/>
          </p:cNvSpPr>
          <p:nvPr>
            <p:ph type="sldImg"/>
          </p:nvPr>
        </p:nvSpPr>
        <p:spPr bwMode="auto">
          <a:xfrm>
            <a:off x="801688" y="762000"/>
            <a:ext cx="5268912" cy="3648075"/>
          </a:xfrm>
          <a:noFill/>
          <a:ln>
            <a:solidFill>
              <a:srgbClr val="000000"/>
            </a:solidFill>
            <a:miter lim="800000"/>
            <a:headEnd/>
            <a:tailEnd/>
          </a:ln>
        </p:spPr>
      </p:sp>
      <p:sp>
        <p:nvSpPr>
          <p:cNvPr id="30723" name="Rectangle 3"/>
          <p:cNvSpPr>
            <a:spLocks noGrp="1" noChangeArrowheads="1"/>
          </p:cNvSpPr>
          <p:nvPr>
            <p:ph type="body" idx="1"/>
          </p:nvPr>
        </p:nvSpPr>
        <p:spPr bwMode="auto">
          <a:xfrm>
            <a:off x="914400" y="4635500"/>
            <a:ext cx="5035550" cy="4410075"/>
          </a:xfrm>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B2C707-62F0-4AF7-8BD6-43B20578828D}" type="slidenum">
              <a:rPr lang="es-ES_tradnl"/>
              <a:pPr fontAlgn="base">
                <a:spcBef>
                  <a:spcPct val="0"/>
                </a:spcBef>
                <a:spcAft>
                  <a:spcPct val="0"/>
                </a:spcAft>
              </a:pPr>
              <a:t>70</a:t>
            </a:fld>
            <a:endParaRPr lang="es-ES_tradnl"/>
          </a:p>
        </p:txBody>
      </p:sp>
      <p:sp>
        <p:nvSpPr>
          <p:cNvPr id="137218" name="Rectangle 2"/>
          <p:cNvSpPr>
            <a:spLocks noGrp="1" noRot="1" noChangeAspect="1" noChangeArrowheads="1" noTextEdit="1"/>
          </p:cNvSpPr>
          <p:nvPr>
            <p:ph type="sldImg"/>
          </p:nvPr>
        </p:nvSpPr>
        <p:spPr bwMode="auto">
          <a:xfrm>
            <a:off x="801688" y="762000"/>
            <a:ext cx="5268912" cy="3648075"/>
          </a:xfrm>
          <a:noFill/>
          <a:ln>
            <a:solidFill>
              <a:srgbClr val="000000"/>
            </a:solidFill>
            <a:miter lim="800000"/>
            <a:headEnd/>
            <a:tailEnd/>
          </a:ln>
        </p:spPr>
      </p:sp>
      <p:sp>
        <p:nvSpPr>
          <p:cNvPr id="137219" name="Rectangle 3"/>
          <p:cNvSpPr>
            <a:spLocks noGrp="1" noChangeArrowheads="1"/>
          </p:cNvSpPr>
          <p:nvPr>
            <p:ph type="body" idx="1"/>
          </p:nvPr>
        </p:nvSpPr>
        <p:spPr bwMode="auto">
          <a:xfrm>
            <a:off x="914400" y="4635500"/>
            <a:ext cx="5035550" cy="4410075"/>
          </a:xfrm>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BB81B6-914E-45D8-A898-5B38433FEA14}" type="slidenum">
              <a:rPr lang="es-ES_tradnl"/>
              <a:pPr fontAlgn="base">
                <a:spcBef>
                  <a:spcPct val="0"/>
                </a:spcBef>
                <a:spcAft>
                  <a:spcPct val="0"/>
                </a:spcAft>
              </a:pPr>
              <a:t>71</a:t>
            </a:fld>
            <a:endParaRPr lang="es-ES_tradnl"/>
          </a:p>
        </p:txBody>
      </p:sp>
      <p:sp>
        <p:nvSpPr>
          <p:cNvPr id="139266" name="Rectangle 2"/>
          <p:cNvSpPr>
            <a:spLocks noGrp="1" noRot="1" noChangeAspect="1" noChangeArrowheads="1" noTextEdit="1"/>
          </p:cNvSpPr>
          <p:nvPr>
            <p:ph type="sldImg"/>
          </p:nvPr>
        </p:nvSpPr>
        <p:spPr bwMode="auto">
          <a:xfrm>
            <a:off x="801688" y="762000"/>
            <a:ext cx="5268912" cy="3648075"/>
          </a:xfrm>
          <a:noFill/>
          <a:ln>
            <a:solidFill>
              <a:srgbClr val="000000"/>
            </a:solidFill>
            <a:miter lim="800000"/>
            <a:headEnd/>
            <a:tailEnd/>
          </a:ln>
        </p:spPr>
      </p:sp>
      <p:sp>
        <p:nvSpPr>
          <p:cNvPr id="139267" name="Rectangle 3"/>
          <p:cNvSpPr>
            <a:spLocks noGrp="1" noChangeArrowheads="1"/>
          </p:cNvSpPr>
          <p:nvPr>
            <p:ph type="body" idx="1"/>
          </p:nvPr>
        </p:nvSpPr>
        <p:spPr bwMode="auto">
          <a:xfrm>
            <a:off x="914400" y="4635500"/>
            <a:ext cx="5035550" cy="4410075"/>
          </a:xfrm>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99FBC7-AB18-4C5C-B6DF-2EBCDA4D256F}" type="slidenum">
              <a:rPr lang="es-ES_tradnl"/>
              <a:pPr fontAlgn="base">
                <a:spcBef>
                  <a:spcPct val="0"/>
                </a:spcBef>
                <a:spcAft>
                  <a:spcPct val="0"/>
                </a:spcAft>
              </a:pPr>
              <a:t>72</a:t>
            </a:fld>
            <a:endParaRPr lang="es-ES_tradnl"/>
          </a:p>
        </p:txBody>
      </p:sp>
      <p:sp>
        <p:nvSpPr>
          <p:cNvPr id="141314" name="Rectangle 2"/>
          <p:cNvSpPr>
            <a:spLocks noGrp="1" noRot="1" noChangeAspect="1" noChangeArrowheads="1" noTextEdit="1"/>
          </p:cNvSpPr>
          <p:nvPr>
            <p:ph type="sldImg"/>
          </p:nvPr>
        </p:nvSpPr>
        <p:spPr bwMode="auto">
          <a:xfrm>
            <a:off x="801688" y="762000"/>
            <a:ext cx="5268912" cy="3648075"/>
          </a:xfrm>
          <a:noFill/>
          <a:ln>
            <a:solidFill>
              <a:srgbClr val="000000"/>
            </a:solidFill>
            <a:miter lim="800000"/>
            <a:headEnd/>
            <a:tailEnd/>
          </a:ln>
        </p:spPr>
      </p:sp>
      <p:sp>
        <p:nvSpPr>
          <p:cNvPr id="141315" name="Rectangle 3"/>
          <p:cNvSpPr>
            <a:spLocks noGrp="1" noChangeArrowheads="1"/>
          </p:cNvSpPr>
          <p:nvPr>
            <p:ph type="body" idx="1"/>
          </p:nvPr>
        </p:nvSpPr>
        <p:spPr bwMode="auto">
          <a:xfrm>
            <a:off x="914400" y="4635500"/>
            <a:ext cx="5035550" cy="4410075"/>
          </a:xfrm>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A09802-8FE9-4A82-9C40-55DCE41D915B}" type="slidenum">
              <a:rPr lang="es-ES_tradnl"/>
              <a:pPr fontAlgn="base">
                <a:spcBef>
                  <a:spcPct val="0"/>
                </a:spcBef>
                <a:spcAft>
                  <a:spcPct val="0"/>
                </a:spcAft>
              </a:pPr>
              <a:t>73</a:t>
            </a:fld>
            <a:endParaRPr lang="es-ES_tradnl"/>
          </a:p>
        </p:txBody>
      </p:sp>
      <p:sp>
        <p:nvSpPr>
          <p:cNvPr id="143362" name="Rectangle 2"/>
          <p:cNvSpPr>
            <a:spLocks noGrp="1" noRot="1" noChangeAspect="1" noChangeArrowheads="1" noTextEdit="1"/>
          </p:cNvSpPr>
          <p:nvPr>
            <p:ph type="sldImg"/>
          </p:nvPr>
        </p:nvSpPr>
        <p:spPr bwMode="auto">
          <a:xfrm>
            <a:off x="801688" y="762000"/>
            <a:ext cx="5268912" cy="3648075"/>
          </a:xfrm>
          <a:noFill/>
          <a:ln>
            <a:solidFill>
              <a:srgbClr val="000000"/>
            </a:solidFill>
            <a:miter lim="800000"/>
            <a:headEnd/>
            <a:tailEnd/>
          </a:ln>
        </p:spPr>
      </p:sp>
      <p:sp>
        <p:nvSpPr>
          <p:cNvPr id="143363" name="Rectangle 3"/>
          <p:cNvSpPr>
            <a:spLocks noGrp="1" noChangeArrowheads="1"/>
          </p:cNvSpPr>
          <p:nvPr>
            <p:ph type="body" idx="1"/>
          </p:nvPr>
        </p:nvSpPr>
        <p:spPr bwMode="auto">
          <a:xfrm>
            <a:off x="914400" y="4635500"/>
            <a:ext cx="5035550" cy="4410075"/>
          </a:xfrm>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CC7363-6DE0-4BA6-A1BA-B0792FF8769A}" type="slidenum">
              <a:rPr lang="es-ES_tradnl"/>
              <a:pPr fontAlgn="base">
                <a:spcBef>
                  <a:spcPct val="0"/>
                </a:spcBef>
                <a:spcAft>
                  <a:spcPct val="0"/>
                </a:spcAft>
              </a:pPr>
              <a:t>74</a:t>
            </a:fld>
            <a:endParaRPr lang="es-ES_tradnl"/>
          </a:p>
        </p:txBody>
      </p:sp>
      <p:sp>
        <p:nvSpPr>
          <p:cNvPr id="145410" name="Rectangle 2"/>
          <p:cNvSpPr>
            <a:spLocks noGrp="1" noRot="1" noChangeAspect="1" noChangeArrowheads="1" noTextEdit="1"/>
          </p:cNvSpPr>
          <p:nvPr>
            <p:ph type="sldImg"/>
          </p:nvPr>
        </p:nvSpPr>
        <p:spPr bwMode="auto">
          <a:xfrm>
            <a:off x="801688" y="762000"/>
            <a:ext cx="5268912" cy="3648075"/>
          </a:xfrm>
          <a:noFill/>
          <a:ln>
            <a:solidFill>
              <a:srgbClr val="000000"/>
            </a:solidFill>
            <a:miter lim="800000"/>
            <a:headEnd/>
            <a:tailEnd/>
          </a:ln>
        </p:spPr>
      </p:sp>
      <p:sp>
        <p:nvSpPr>
          <p:cNvPr id="145411" name="Rectangle 3"/>
          <p:cNvSpPr>
            <a:spLocks noGrp="1" noChangeArrowheads="1"/>
          </p:cNvSpPr>
          <p:nvPr>
            <p:ph type="body" idx="1"/>
          </p:nvPr>
        </p:nvSpPr>
        <p:spPr bwMode="auto">
          <a:xfrm>
            <a:off x="914400" y="4635500"/>
            <a:ext cx="5035550" cy="4410075"/>
          </a:xfrm>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7DE618-80D9-486A-B824-669B53AAB8BC}" type="slidenum">
              <a:rPr lang="es-ES_tradnl"/>
              <a:pPr fontAlgn="base">
                <a:spcBef>
                  <a:spcPct val="0"/>
                </a:spcBef>
                <a:spcAft>
                  <a:spcPct val="0"/>
                </a:spcAft>
              </a:pPr>
              <a:t>75</a:t>
            </a:fld>
            <a:endParaRPr lang="es-ES_tradnl"/>
          </a:p>
        </p:txBody>
      </p:sp>
      <p:sp>
        <p:nvSpPr>
          <p:cNvPr id="147458" name="Rectangle 2"/>
          <p:cNvSpPr>
            <a:spLocks noGrp="1" noRot="1" noChangeAspect="1" noChangeArrowheads="1" noTextEdit="1"/>
          </p:cNvSpPr>
          <p:nvPr>
            <p:ph type="sldImg"/>
          </p:nvPr>
        </p:nvSpPr>
        <p:spPr bwMode="auto">
          <a:xfrm>
            <a:off x="801688" y="762000"/>
            <a:ext cx="5268912" cy="3648075"/>
          </a:xfrm>
          <a:noFill/>
          <a:ln>
            <a:solidFill>
              <a:srgbClr val="000000"/>
            </a:solidFill>
            <a:miter lim="800000"/>
            <a:headEnd/>
            <a:tailEnd/>
          </a:ln>
        </p:spPr>
      </p:sp>
      <p:sp>
        <p:nvSpPr>
          <p:cNvPr id="147459" name="Rectangle 3"/>
          <p:cNvSpPr>
            <a:spLocks noGrp="1" noChangeArrowheads="1"/>
          </p:cNvSpPr>
          <p:nvPr>
            <p:ph type="body" idx="1"/>
          </p:nvPr>
        </p:nvSpPr>
        <p:spPr bwMode="auto">
          <a:xfrm>
            <a:off x="914400" y="4635500"/>
            <a:ext cx="5035550" cy="4410075"/>
          </a:xfrm>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56E8DCD-6FC1-4C38-87A9-8179D64EEFCA}" type="slidenum">
              <a:rPr lang="es-ES_tradnl"/>
              <a:pPr fontAlgn="base">
                <a:spcBef>
                  <a:spcPct val="0"/>
                </a:spcBef>
                <a:spcAft>
                  <a:spcPct val="0"/>
                </a:spcAft>
              </a:pPr>
              <a:t>76</a:t>
            </a:fld>
            <a:endParaRPr lang="es-ES_tradnl"/>
          </a:p>
        </p:txBody>
      </p:sp>
      <p:sp>
        <p:nvSpPr>
          <p:cNvPr id="149506" name="Rectangle 2"/>
          <p:cNvSpPr>
            <a:spLocks noGrp="1" noRot="1" noChangeAspect="1" noChangeArrowheads="1" noTextEdit="1"/>
          </p:cNvSpPr>
          <p:nvPr>
            <p:ph type="sldImg"/>
          </p:nvPr>
        </p:nvSpPr>
        <p:spPr bwMode="auto">
          <a:xfrm>
            <a:off x="801688" y="762000"/>
            <a:ext cx="5268912" cy="3648075"/>
          </a:xfrm>
          <a:noFill/>
          <a:ln>
            <a:solidFill>
              <a:srgbClr val="000000"/>
            </a:solidFill>
            <a:miter lim="800000"/>
            <a:headEnd/>
            <a:tailEnd/>
          </a:ln>
        </p:spPr>
      </p:sp>
      <p:sp>
        <p:nvSpPr>
          <p:cNvPr id="149507" name="Rectangle 3"/>
          <p:cNvSpPr>
            <a:spLocks noGrp="1" noChangeArrowheads="1"/>
          </p:cNvSpPr>
          <p:nvPr>
            <p:ph type="body" idx="1"/>
          </p:nvPr>
        </p:nvSpPr>
        <p:spPr bwMode="auto">
          <a:xfrm>
            <a:off x="914400" y="4635500"/>
            <a:ext cx="5035550" cy="4410075"/>
          </a:xfrm>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A82810-E06F-47F6-9836-45F8909F2A3E}" type="slidenum">
              <a:rPr lang="es-ES_tradnl"/>
              <a:pPr fontAlgn="base">
                <a:spcBef>
                  <a:spcPct val="0"/>
                </a:spcBef>
                <a:spcAft>
                  <a:spcPct val="0"/>
                </a:spcAft>
              </a:pPr>
              <a:t>77</a:t>
            </a:fld>
            <a:endParaRPr lang="es-ES_tradnl"/>
          </a:p>
        </p:txBody>
      </p:sp>
      <p:sp>
        <p:nvSpPr>
          <p:cNvPr id="151554" name="Rectangle 2"/>
          <p:cNvSpPr>
            <a:spLocks noGrp="1" noRot="1" noChangeAspect="1" noChangeArrowheads="1" noTextEdit="1"/>
          </p:cNvSpPr>
          <p:nvPr>
            <p:ph type="sldImg"/>
          </p:nvPr>
        </p:nvSpPr>
        <p:spPr bwMode="auto">
          <a:xfrm>
            <a:off x="801688" y="762000"/>
            <a:ext cx="5268912" cy="3648075"/>
          </a:xfrm>
          <a:noFill/>
          <a:ln>
            <a:solidFill>
              <a:srgbClr val="000000"/>
            </a:solidFill>
            <a:miter lim="800000"/>
            <a:headEnd/>
            <a:tailEnd/>
          </a:ln>
        </p:spPr>
      </p:sp>
      <p:sp>
        <p:nvSpPr>
          <p:cNvPr id="151555" name="Rectangle 3"/>
          <p:cNvSpPr>
            <a:spLocks noGrp="1" noChangeArrowheads="1"/>
          </p:cNvSpPr>
          <p:nvPr>
            <p:ph type="body" idx="1"/>
          </p:nvPr>
        </p:nvSpPr>
        <p:spPr bwMode="auto">
          <a:xfrm>
            <a:off x="914400" y="4635500"/>
            <a:ext cx="5035550" cy="4410075"/>
          </a:xfrm>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B38C37-AA23-4200-9A41-E09FEB9F6615}" type="slidenum">
              <a:rPr lang="es-ES_tradnl"/>
              <a:pPr fontAlgn="base">
                <a:spcBef>
                  <a:spcPct val="0"/>
                </a:spcBef>
                <a:spcAft>
                  <a:spcPct val="0"/>
                </a:spcAft>
              </a:pPr>
              <a:t>78</a:t>
            </a:fld>
            <a:endParaRPr lang="es-ES_tradnl"/>
          </a:p>
        </p:txBody>
      </p:sp>
      <p:sp>
        <p:nvSpPr>
          <p:cNvPr id="153602" name="Rectangle 2"/>
          <p:cNvSpPr>
            <a:spLocks noGrp="1" noRot="1" noChangeAspect="1" noChangeArrowheads="1" noTextEdit="1"/>
          </p:cNvSpPr>
          <p:nvPr>
            <p:ph type="sldImg"/>
          </p:nvPr>
        </p:nvSpPr>
        <p:spPr bwMode="auto">
          <a:xfrm>
            <a:off x="801688" y="762000"/>
            <a:ext cx="5268912" cy="3648075"/>
          </a:xfrm>
          <a:noFill/>
          <a:ln>
            <a:solidFill>
              <a:srgbClr val="000000"/>
            </a:solidFill>
            <a:miter lim="800000"/>
            <a:headEnd/>
            <a:tailEnd/>
          </a:ln>
        </p:spPr>
      </p:sp>
      <p:sp>
        <p:nvSpPr>
          <p:cNvPr id="153603" name="Rectangle 3"/>
          <p:cNvSpPr>
            <a:spLocks noGrp="1" noChangeArrowheads="1"/>
          </p:cNvSpPr>
          <p:nvPr>
            <p:ph type="body" idx="1"/>
          </p:nvPr>
        </p:nvSpPr>
        <p:spPr bwMode="auto">
          <a:xfrm>
            <a:off x="914400" y="4635500"/>
            <a:ext cx="5035550" cy="4410075"/>
          </a:xfrm>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B48A191-C365-4C3F-8BEF-14AC1798272F}" type="slidenum">
              <a:rPr lang="es-ES_tradnl"/>
              <a:pPr fontAlgn="base">
                <a:spcBef>
                  <a:spcPct val="0"/>
                </a:spcBef>
                <a:spcAft>
                  <a:spcPct val="0"/>
                </a:spcAft>
              </a:pPr>
              <a:t>79</a:t>
            </a:fld>
            <a:endParaRPr lang="es-ES_tradnl"/>
          </a:p>
        </p:txBody>
      </p:sp>
      <p:sp>
        <p:nvSpPr>
          <p:cNvPr id="155650" name="Rectangle 2"/>
          <p:cNvSpPr>
            <a:spLocks noGrp="1" noRot="1" noChangeAspect="1" noChangeArrowheads="1" noTextEdit="1"/>
          </p:cNvSpPr>
          <p:nvPr>
            <p:ph type="sldImg"/>
          </p:nvPr>
        </p:nvSpPr>
        <p:spPr bwMode="auto">
          <a:xfrm>
            <a:off x="801688" y="762000"/>
            <a:ext cx="5268912" cy="3648075"/>
          </a:xfrm>
          <a:noFill/>
          <a:ln>
            <a:solidFill>
              <a:srgbClr val="000000"/>
            </a:solidFill>
            <a:miter lim="800000"/>
            <a:headEnd/>
            <a:tailEnd/>
          </a:ln>
        </p:spPr>
      </p:sp>
      <p:sp>
        <p:nvSpPr>
          <p:cNvPr id="155651" name="Rectangle 3"/>
          <p:cNvSpPr>
            <a:spLocks noGrp="1" noChangeArrowheads="1"/>
          </p:cNvSpPr>
          <p:nvPr>
            <p:ph type="body" idx="1"/>
          </p:nvPr>
        </p:nvSpPr>
        <p:spPr bwMode="auto">
          <a:xfrm>
            <a:off x="914400" y="4635500"/>
            <a:ext cx="5035550" cy="4410075"/>
          </a:xfrm>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B7CF189-6E86-4D17-97A1-8E46EBF5B8C4}" type="slidenum">
              <a:rPr lang="es-ES_tradnl"/>
              <a:pPr fontAlgn="base">
                <a:spcBef>
                  <a:spcPct val="0"/>
                </a:spcBef>
                <a:spcAft>
                  <a:spcPct val="0"/>
                </a:spcAft>
              </a:pPr>
              <a:t>13</a:t>
            </a:fld>
            <a:endParaRPr lang="es-ES_tradnl"/>
          </a:p>
        </p:txBody>
      </p:sp>
      <p:sp>
        <p:nvSpPr>
          <p:cNvPr id="32770" name="Rectangle 2"/>
          <p:cNvSpPr>
            <a:spLocks noGrp="1" noRot="1" noChangeAspect="1" noChangeArrowheads="1" noTextEdit="1"/>
          </p:cNvSpPr>
          <p:nvPr>
            <p:ph type="sldImg"/>
          </p:nvPr>
        </p:nvSpPr>
        <p:spPr bwMode="auto">
          <a:xfrm>
            <a:off x="801688" y="762000"/>
            <a:ext cx="5268912" cy="3648075"/>
          </a:xfrm>
          <a:noFill/>
          <a:ln>
            <a:solidFill>
              <a:srgbClr val="000000"/>
            </a:solidFill>
            <a:miter lim="800000"/>
            <a:headEnd/>
            <a:tailEnd/>
          </a:ln>
        </p:spPr>
      </p:sp>
      <p:sp>
        <p:nvSpPr>
          <p:cNvPr id="32771" name="Rectangle 3"/>
          <p:cNvSpPr>
            <a:spLocks noGrp="1" noChangeArrowheads="1"/>
          </p:cNvSpPr>
          <p:nvPr>
            <p:ph type="body" idx="1"/>
          </p:nvPr>
        </p:nvSpPr>
        <p:spPr bwMode="auto">
          <a:xfrm>
            <a:off x="914400" y="4635500"/>
            <a:ext cx="5035550" cy="4410075"/>
          </a:xfrm>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5D5AE1-3A10-4037-8A41-BBADE7A41E55}" type="slidenum">
              <a:rPr lang="es-ES_tradnl"/>
              <a:pPr fontAlgn="base">
                <a:spcBef>
                  <a:spcPct val="0"/>
                </a:spcBef>
                <a:spcAft>
                  <a:spcPct val="0"/>
                </a:spcAft>
              </a:pPr>
              <a:t>80</a:t>
            </a:fld>
            <a:endParaRPr lang="es-ES_tradnl"/>
          </a:p>
        </p:txBody>
      </p:sp>
      <p:sp>
        <p:nvSpPr>
          <p:cNvPr id="157698" name="Rectangle 2"/>
          <p:cNvSpPr>
            <a:spLocks noGrp="1" noRot="1" noChangeAspect="1" noChangeArrowheads="1" noTextEdit="1"/>
          </p:cNvSpPr>
          <p:nvPr>
            <p:ph type="sldImg"/>
          </p:nvPr>
        </p:nvSpPr>
        <p:spPr bwMode="auto">
          <a:xfrm>
            <a:off x="801688" y="762000"/>
            <a:ext cx="5268912" cy="3648075"/>
          </a:xfrm>
          <a:noFill/>
          <a:ln>
            <a:solidFill>
              <a:srgbClr val="000000"/>
            </a:solidFill>
            <a:miter lim="800000"/>
            <a:headEnd/>
            <a:tailEnd/>
          </a:ln>
        </p:spPr>
      </p:sp>
      <p:sp>
        <p:nvSpPr>
          <p:cNvPr id="157699" name="Rectangle 3"/>
          <p:cNvSpPr>
            <a:spLocks noGrp="1" noChangeArrowheads="1"/>
          </p:cNvSpPr>
          <p:nvPr>
            <p:ph type="body" idx="1"/>
          </p:nvPr>
        </p:nvSpPr>
        <p:spPr bwMode="auto">
          <a:xfrm>
            <a:off x="914400" y="4635500"/>
            <a:ext cx="5035550" cy="4410075"/>
          </a:xfrm>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E34BEC-254C-41DE-8CB0-EDBE437FCAC7}" type="slidenum">
              <a:rPr lang="es-ES_tradnl"/>
              <a:pPr fontAlgn="base">
                <a:spcBef>
                  <a:spcPct val="0"/>
                </a:spcBef>
                <a:spcAft>
                  <a:spcPct val="0"/>
                </a:spcAft>
              </a:pPr>
              <a:t>81</a:t>
            </a:fld>
            <a:endParaRPr lang="es-ES_tradnl"/>
          </a:p>
        </p:txBody>
      </p:sp>
      <p:sp>
        <p:nvSpPr>
          <p:cNvPr id="159746" name="Rectangle 2"/>
          <p:cNvSpPr>
            <a:spLocks noGrp="1" noRot="1" noChangeAspect="1" noChangeArrowheads="1" noTextEdit="1"/>
          </p:cNvSpPr>
          <p:nvPr>
            <p:ph type="sldImg"/>
          </p:nvPr>
        </p:nvSpPr>
        <p:spPr bwMode="auto">
          <a:xfrm>
            <a:off x="801688" y="762000"/>
            <a:ext cx="5268912" cy="3648075"/>
          </a:xfrm>
          <a:noFill/>
          <a:ln>
            <a:solidFill>
              <a:srgbClr val="000000"/>
            </a:solidFill>
            <a:miter lim="800000"/>
            <a:headEnd/>
            <a:tailEnd/>
          </a:ln>
        </p:spPr>
      </p:sp>
      <p:sp>
        <p:nvSpPr>
          <p:cNvPr id="159747" name="Rectangle 3"/>
          <p:cNvSpPr>
            <a:spLocks noGrp="1" noChangeArrowheads="1"/>
          </p:cNvSpPr>
          <p:nvPr>
            <p:ph type="body" idx="1"/>
          </p:nvPr>
        </p:nvSpPr>
        <p:spPr bwMode="auto">
          <a:xfrm>
            <a:off x="914400" y="4635500"/>
            <a:ext cx="5035550" cy="4410075"/>
          </a:xfrm>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4EA6480-CEB5-4AFC-8EF6-EFB5426D4555}" type="slidenum">
              <a:rPr lang="es-ES_tradnl"/>
              <a:pPr fontAlgn="base">
                <a:spcBef>
                  <a:spcPct val="0"/>
                </a:spcBef>
                <a:spcAft>
                  <a:spcPct val="0"/>
                </a:spcAft>
              </a:pPr>
              <a:t>82</a:t>
            </a:fld>
            <a:endParaRPr lang="es-ES_tradnl"/>
          </a:p>
        </p:txBody>
      </p:sp>
      <p:sp>
        <p:nvSpPr>
          <p:cNvPr id="161794" name="Rectangle 2"/>
          <p:cNvSpPr>
            <a:spLocks noGrp="1" noRot="1" noChangeAspect="1" noChangeArrowheads="1" noTextEdit="1"/>
          </p:cNvSpPr>
          <p:nvPr>
            <p:ph type="sldImg"/>
          </p:nvPr>
        </p:nvSpPr>
        <p:spPr bwMode="auto">
          <a:xfrm>
            <a:off x="801688" y="762000"/>
            <a:ext cx="5268912" cy="3648075"/>
          </a:xfrm>
          <a:noFill/>
          <a:ln>
            <a:solidFill>
              <a:srgbClr val="000000"/>
            </a:solidFill>
            <a:miter lim="800000"/>
            <a:headEnd/>
            <a:tailEnd/>
          </a:ln>
        </p:spPr>
      </p:sp>
      <p:sp>
        <p:nvSpPr>
          <p:cNvPr id="161795" name="Rectangle 3"/>
          <p:cNvSpPr>
            <a:spLocks noGrp="1" noChangeArrowheads="1"/>
          </p:cNvSpPr>
          <p:nvPr>
            <p:ph type="body" idx="1"/>
          </p:nvPr>
        </p:nvSpPr>
        <p:spPr bwMode="auto">
          <a:xfrm>
            <a:off x="914400" y="4635500"/>
            <a:ext cx="5035550" cy="4410075"/>
          </a:xfrm>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C90EBFC-7489-43C9-AAC2-3BACB3CCD0A1}" type="slidenum">
              <a:rPr lang="es-ES_tradnl"/>
              <a:pPr fontAlgn="base">
                <a:spcBef>
                  <a:spcPct val="0"/>
                </a:spcBef>
                <a:spcAft>
                  <a:spcPct val="0"/>
                </a:spcAft>
              </a:pPr>
              <a:t>83</a:t>
            </a:fld>
            <a:endParaRPr lang="es-ES_tradnl"/>
          </a:p>
        </p:txBody>
      </p:sp>
      <p:sp>
        <p:nvSpPr>
          <p:cNvPr id="163842" name="Rectangle 2"/>
          <p:cNvSpPr>
            <a:spLocks noGrp="1" noRot="1" noChangeAspect="1" noChangeArrowheads="1" noTextEdit="1"/>
          </p:cNvSpPr>
          <p:nvPr>
            <p:ph type="sldImg"/>
          </p:nvPr>
        </p:nvSpPr>
        <p:spPr bwMode="auto">
          <a:xfrm>
            <a:off x="801688" y="762000"/>
            <a:ext cx="5268912" cy="3648075"/>
          </a:xfrm>
          <a:noFill/>
          <a:ln>
            <a:solidFill>
              <a:srgbClr val="000000"/>
            </a:solidFill>
            <a:miter lim="800000"/>
            <a:headEnd/>
            <a:tailEnd/>
          </a:ln>
        </p:spPr>
      </p:sp>
      <p:sp>
        <p:nvSpPr>
          <p:cNvPr id="163843" name="Rectangle 3"/>
          <p:cNvSpPr>
            <a:spLocks noGrp="1" noChangeArrowheads="1"/>
          </p:cNvSpPr>
          <p:nvPr>
            <p:ph type="body" idx="1"/>
          </p:nvPr>
        </p:nvSpPr>
        <p:spPr bwMode="auto">
          <a:xfrm>
            <a:off x="914400" y="4635500"/>
            <a:ext cx="5035550" cy="4410075"/>
          </a:xfrm>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56D6B86-3EA2-4A40-A4A8-4BC393454EC0}" type="slidenum">
              <a:rPr lang="es-ES_tradnl"/>
              <a:pPr fontAlgn="base">
                <a:spcBef>
                  <a:spcPct val="0"/>
                </a:spcBef>
                <a:spcAft>
                  <a:spcPct val="0"/>
                </a:spcAft>
              </a:pPr>
              <a:t>84</a:t>
            </a:fld>
            <a:endParaRPr lang="es-ES_tradnl"/>
          </a:p>
        </p:txBody>
      </p:sp>
      <p:sp>
        <p:nvSpPr>
          <p:cNvPr id="165890" name="Rectangle 2"/>
          <p:cNvSpPr>
            <a:spLocks noGrp="1" noRot="1" noChangeAspect="1" noChangeArrowheads="1" noTextEdit="1"/>
          </p:cNvSpPr>
          <p:nvPr>
            <p:ph type="sldImg"/>
          </p:nvPr>
        </p:nvSpPr>
        <p:spPr bwMode="auto">
          <a:xfrm>
            <a:off x="801688" y="762000"/>
            <a:ext cx="5268912" cy="3648075"/>
          </a:xfrm>
          <a:noFill/>
          <a:ln>
            <a:solidFill>
              <a:srgbClr val="000000"/>
            </a:solidFill>
            <a:miter lim="800000"/>
            <a:headEnd/>
            <a:tailEnd/>
          </a:ln>
        </p:spPr>
      </p:sp>
      <p:sp>
        <p:nvSpPr>
          <p:cNvPr id="165891" name="Rectangle 3"/>
          <p:cNvSpPr>
            <a:spLocks noGrp="1" noChangeArrowheads="1"/>
          </p:cNvSpPr>
          <p:nvPr>
            <p:ph type="body" idx="1"/>
          </p:nvPr>
        </p:nvSpPr>
        <p:spPr bwMode="auto">
          <a:xfrm>
            <a:off x="914400" y="4635500"/>
            <a:ext cx="5035550" cy="4410075"/>
          </a:xfrm>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79B739-3FED-41B6-B230-47623F4D5205}" type="slidenum">
              <a:rPr lang="es-ES_tradnl"/>
              <a:pPr fontAlgn="base">
                <a:spcBef>
                  <a:spcPct val="0"/>
                </a:spcBef>
                <a:spcAft>
                  <a:spcPct val="0"/>
                </a:spcAft>
              </a:pPr>
              <a:t>85</a:t>
            </a:fld>
            <a:endParaRPr lang="es-ES_tradnl"/>
          </a:p>
        </p:txBody>
      </p:sp>
      <p:sp>
        <p:nvSpPr>
          <p:cNvPr id="167938" name="Rectangle 2"/>
          <p:cNvSpPr>
            <a:spLocks noGrp="1" noRot="1" noChangeAspect="1" noChangeArrowheads="1" noTextEdit="1"/>
          </p:cNvSpPr>
          <p:nvPr>
            <p:ph type="sldImg"/>
          </p:nvPr>
        </p:nvSpPr>
        <p:spPr bwMode="auto">
          <a:xfrm>
            <a:off x="801688" y="762000"/>
            <a:ext cx="5268912" cy="3648075"/>
          </a:xfrm>
          <a:noFill/>
          <a:ln>
            <a:solidFill>
              <a:srgbClr val="000000"/>
            </a:solidFill>
            <a:miter lim="800000"/>
            <a:headEnd/>
            <a:tailEnd/>
          </a:ln>
        </p:spPr>
      </p:sp>
      <p:sp>
        <p:nvSpPr>
          <p:cNvPr id="167939" name="Rectangle 3"/>
          <p:cNvSpPr>
            <a:spLocks noGrp="1" noChangeArrowheads="1"/>
          </p:cNvSpPr>
          <p:nvPr>
            <p:ph type="body" idx="1"/>
          </p:nvPr>
        </p:nvSpPr>
        <p:spPr bwMode="auto">
          <a:xfrm>
            <a:off x="914400" y="4635500"/>
            <a:ext cx="5035550" cy="4410075"/>
          </a:xfrm>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F89C56-B519-46DB-A59B-1AF125AF287A}" type="slidenum">
              <a:rPr lang="es-ES_tradnl"/>
              <a:pPr fontAlgn="base">
                <a:spcBef>
                  <a:spcPct val="0"/>
                </a:spcBef>
                <a:spcAft>
                  <a:spcPct val="0"/>
                </a:spcAft>
              </a:pPr>
              <a:t>86</a:t>
            </a:fld>
            <a:endParaRPr lang="es-ES_tradnl"/>
          </a:p>
        </p:txBody>
      </p:sp>
      <p:sp>
        <p:nvSpPr>
          <p:cNvPr id="169986" name="Rectangle 2"/>
          <p:cNvSpPr>
            <a:spLocks noGrp="1" noRot="1" noChangeAspect="1" noChangeArrowheads="1" noTextEdit="1"/>
          </p:cNvSpPr>
          <p:nvPr>
            <p:ph type="sldImg"/>
          </p:nvPr>
        </p:nvSpPr>
        <p:spPr bwMode="auto">
          <a:xfrm>
            <a:off x="801688" y="762000"/>
            <a:ext cx="5268912" cy="3648075"/>
          </a:xfrm>
          <a:noFill/>
          <a:ln>
            <a:solidFill>
              <a:srgbClr val="000000"/>
            </a:solidFill>
            <a:miter lim="800000"/>
            <a:headEnd/>
            <a:tailEnd/>
          </a:ln>
        </p:spPr>
      </p:sp>
      <p:sp>
        <p:nvSpPr>
          <p:cNvPr id="169987" name="Rectangle 3"/>
          <p:cNvSpPr>
            <a:spLocks noGrp="1" noChangeArrowheads="1"/>
          </p:cNvSpPr>
          <p:nvPr>
            <p:ph type="body" idx="1"/>
          </p:nvPr>
        </p:nvSpPr>
        <p:spPr bwMode="auto">
          <a:xfrm>
            <a:off x="914400" y="4635500"/>
            <a:ext cx="5035550" cy="4410075"/>
          </a:xfrm>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C8FE6F-A5C2-4630-8937-993BFFA90647}" type="slidenum">
              <a:rPr lang="es-ES_tradnl"/>
              <a:pPr fontAlgn="base">
                <a:spcBef>
                  <a:spcPct val="0"/>
                </a:spcBef>
                <a:spcAft>
                  <a:spcPct val="0"/>
                </a:spcAft>
              </a:pPr>
              <a:t>87</a:t>
            </a:fld>
            <a:endParaRPr lang="es-ES_tradnl"/>
          </a:p>
        </p:txBody>
      </p:sp>
      <p:sp>
        <p:nvSpPr>
          <p:cNvPr id="172034" name="Rectangle 2"/>
          <p:cNvSpPr>
            <a:spLocks noGrp="1" noRot="1" noChangeAspect="1" noChangeArrowheads="1" noTextEdit="1"/>
          </p:cNvSpPr>
          <p:nvPr>
            <p:ph type="sldImg"/>
          </p:nvPr>
        </p:nvSpPr>
        <p:spPr bwMode="auto">
          <a:xfrm>
            <a:off x="801688" y="762000"/>
            <a:ext cx="5268912" cy="3648075"/>
          </a:xfrm>
          <a:noFill/>
          <a:ln>
            <a:solidFill>
              <a:srgbClr val="000000"/>
            </a:solidFill>
            <a:miter lim="800000"/>
            <a:headEnd/>
            <a:tailEnd/>
          </a:ln>
        </p:spPr>
      </p:sp>
      <p:sp>
        <p:nvSpPr>
          <p:cNvPr id="172035" name="Rectangle 3"/>
          <p:cNvSpPr>
            <a:spLocks noGrp="1" noChangeArrowheads="1"/>
          </p:cNvSpPr>
          <p:nvPr>
            <p:ph type="body" idx="1"/>
          </p:nvPr>
        </p:nvSpPr>
        <p:spPr bwMode="auto">
          <a:xfrm>
            <a:off x="914400" y="4635500"/>
            <a:ext cx="5035550" cy="4410075"/>
          </a:xfrm>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B3C01FB-3E9D-4D44-A2AE-29B7AE807DC9}" type="slidenum">
              <a:rPr lang="es-ES_tradnl"/>
              <a:pPr fontAlgn="base">
                <a:spcBef>
                  <a:spcPct val="0"/>
                </a:spcBef>
                <a:spcAft>
                  <a:spcPct val="0"/>
                </a:spcAft>
              </a:pPr>
              <a:t>14</a:t>
            </a:fld>
            <a:endParaRPr lang="es-ES_tradnl"/>
          </a:p>
        </p:txBody>
      </p:sp>
      <p:sp>
        <p:nvSpPr>
          <p:cNvPr id="34818" name="Rectangle 2"/>
          <p:cNvSpPr>
            <a:spLocks noGrp="1" noRot="1" noChangeAspect="1" noChangeArrowheads="1" noTextEdit="1"/>
          </p:cNvSpPr>
          <p:nvPr>
            <p:ph type="sldImg"/>
          </p:nvPr>
        </p:nvSpPr>
        <p:spPr bwMode="auto">
          <a:xfrm>
            <a:off x="801688" y="762000"/>
            <a:ext cx="5268912" cy="3648075"/>
          </a:xfrm>
          <a:noFill/>
          <a:ln>
            <a:solidFill>
              <a:srgbClr val="000000"/>
            </a:solidFill>
            <a:miter lim="800000"/>
            <a:headEnd/>
            <a:tailEnd/>
          </a:ln>
        </p:spPr>
      </p:sp>
      <p:sp>
        <p:nvSpPr>
          <p:cNvPr id="34819" name="Rectangle 3"/>
          <p:cNvSpPr>
            <a:spLocks noGrp="1" noChangeArrowheads="1"/>
          </p:cNvSpPr>
          <p:nvPr>
            <p:ph type="body" idx="1"/>
          </p:nvPr>
        </p:nvSpPr>
        <p:spPr bwMode="auto">
          <a:xfrm>
            <a:off x="914400" y="4635500"/>
            <a:ext cx="5035550" cy="4410075"/>
          </a:xfrm>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3A7F34-CD2F-457E-B6DE-7758A11A7F0B}" type="slidenum">
              <a:rPr lang="es-ES_tradnl"/>
              <a:pPr fontAlgn="base">
                <a:spcBef>
                  <a:spcPct val="0"/>
                </a:spcBef>
                <a:spcAft>
                  <a:spcPct val="0"/>
                </a:spcAft>
              </a:pPr>
              <a:t>15</a:t>
            </a:fld>
            <a:endParaRPr lang="es-ES_tradnl"/>
          </a:p>
        </p:txBody>
      </p:sp>
      <p:sp>
        <p:nvSpPr>
          <p:cNvPr id="36866" name="Rectangle 2"/>
          <p:cNvSpPr>
            <a:spLocks noGrp="1" noRot="1" noChangeAspect="1" noChangeArrowheads="1" noTextEdit="1"/>
          </p:cNvSpPr>
          <p:nvPr>
            <p:ph type="sldImg"/>
          </p:nvPr>
        </p:nvSpPr>
        <p:spPr bwMode="auto">
          <a:xfrm>
            <a:off x="801688" y="762000"/>
            <a:ext cx="5268912" cy="3648075"/>
          </a:xfrm>
          <a:noFill/>
          <a:ln>
            <a:solidFill>
              <a:srgbClr val="000000"/>
            </a:solidFill>
            <a:miter lim="800000"/>
            <a:headEnd/>
            <a:tailEnd/>
          </a:ln>
        </p:spPr>
      </p:sp>
      <p:sp>
        <p:nvSpPr>
          <p:cNvPr id="36867" name="Rectangle 3"/>
          <p:cNvSpPr>
            <a:spLocks noGrp="1" noChangeArrowheads="1"/>
          </p:cNvSpPr>
          <p:nvPr>
            <p:ph type="body" idx="1"/>
          </p:nvPr>
        </p:nvSpPr>
        <p:spPr bwMode="auto">
          <a:xfrm>
            <a:off x="914400" y="4635500"/>
            <a:ext cx="5035550" cy="4410075"/>
          </a:xfrm>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31B15A-F8F5-431F-8AB2-933F36A8E55A}" type="slidenum">
              <a:rPr lang="es-ES_tradnl"/>
              <a:pPr fontAlgn="base">
                <a:spcBef>
                  <a:spcPct val="0"/>
                </a:spcBef>
                <a:spcAft>
                  <a:spcPct val="0"/>
                </a:spcAft>
              </a:pPr>
              <a:t>18</a:t>
            </a:fld>
            <a:endParaRPr lang="es-ES_tradnl"/>
          </a:p>
        </p:txBody>
      </p:sp>
      <p:sp>
        <p:nvSpPr>
          <p:cNvPr id="40962" name="Rectangle 2"/>
          <p:cNvSpPr>
            <a:spLocks noGrp="1" noRot="1" noChangeAspect="1" noChangeArrowheads="1" noTextEdit="1"/>
          </p:cNvSpPr>
          <p:nvPr>
            <p:ph type="sldImg"/>
          </p:nvPr>
        </p:nvSpPr>
        <p:spPr bwMode="auto">
          <a:xfrm>
            <a:off x="801688" y="762000"/>
            <a:ext cx="5268912" cy="3648075"/>
          </a:xfrm>
          <a:noFill/>
          <a:ln>
            <a:solidFill>
              <a:srgbClr val="000000"/>
            </a:solidFill>
            <a:miter lim="800000"/>
            <a:headEnd/>
            <a:tailEnd/>
          </a:ln>
        </p:spPr>
      </p:sp>
      <p:sp>
        <p:nvSpPr>
          <p:cNvPr id="40963" name="Rectangle 3"/>
          <p:cNvSpPr>
            <a:spLocks noGrp="1" noChangeArrowheads="1"/>
          </p:cNvSpPr>
          <p:nvPr>
            <p:ph type="body" idx="1"/>
          </p:nvPr>
        </p:nvSpPr>
        <p:spPr bwMode="auto">
          <a:xfrm>
            <a:off x="914400" y="4635500"/>
            <a:ext cx="5035550" cy="4410075"/>
          </a:xfrm>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42950" y="2130426"/>
            <a:ext cx="84201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a:xfrm>
            <a:off x="495300" y="6356350"/>
            <a:ext cx="2311400" cy="365125"/>
          </a:xfrm>
          <a:prstGeom prst="rect">
            <a:avLst/>
          </a:prstGeom>
        </p:spPr>
        <p:txBody>
          <a:bodyPr/>
          <a:lstStyle>
            <a:lvl1pPr fontAlgn="auto">
              <a:spcBef>
                <a:spcPts val="0"/>
              </a:spcBef>
              <a:spcAft>
                <a:spcPts val="0"/>
              </a:spcAft>
              <a:defRPr>
                <a:latin typeface="+mn-lt"/>
              </a:defRPr>
            </a:lvl1pPr>
          </a:lstStyle>
          <a:p>
            <a:pPr>
              <a:defRPr/>
            </a:pPr>
            <a:fld id="{70ABE5EB-BEB5-4F69-BD8A-EE93FCA214B8}" type="datetime1">
              <a:rPr lang="es-ES"/>
              <a:pPr>
                <a:defRPr/>
              </a:pPr>
              <a:t>01/10/2014</a:t>
            </a:fld>
            <a:endParaRPr lang="es-ES"/>
          </a:p>
        </p:txBody>
      </p:sp>
      <p:sp>
        <p:nvSpPr>
          <p:cNvPr id="5" name="4 Marcador de pie de página"/>
          <p:cNvSpPr>
            <a:spLocks noGrp="1"/>
          </p:cNvSpPr>
          <p:nvPr>
            <p:ph type="ftr" sz="quarter" idx="11"/>
          </p:nvPr>
        </p:nvSpPr>
        <p:spPr>
          <a:xfrm>
            <a:off x="3384550" y="6356350"/>
            <a:ext cx="3136900" cy="365125"/>
          </a:xfrm>
          <a:prstGeom prst="rect">
            <a:avLst/>
          </a:prstGeom>
        </p:spPr>
        <p:txBody>
          <a:bodyPr/>
          <a:lstStyle>
            <a:lvl1pPr fontAlgn="auto">
              <a:spcBef>
                <a:spcPts val="0"/>
              </a:spcBef>
              <a:spcAft>
                <a:spcPts val="0"/>
              </a:spcAft>
              <a:defRPr>
                <a:latin typeface="+mn-lt"/>
              </a:defRPr>
            </a:lvl1pPr>
          </a:lstStyle>
          <a:p>
            <a:pPr>
              <a:defRPr/>
            </a:pPr>
            <a:endParaRPr lang="es-ES"/>
          </a:p>
        </p:txBody>
      </p:sp>
      <p:sp>
        <p:nvSpPr>
          <p:cNvPr id="6" name="5 Marcador de número de diapositiva"/>
          <p:cNvSpPr>
            <a:spLocks noGrp="1"/>
          </p:cNvSpPr>
          <p:nvPr>
            <p:ph type="sldNum" sz="quarter" idx="12"/>
          </p:nvPr>
        </p:nvSpPr>
        <p:spPr>
          <a:xfrm>
            <a:off x="7580313" y="6580188"/>
            <a:ext cx="2311400" cy="365125"/>
          </a:xfrm>
          <a:prstGeom prst="rect">
            <a:avLst/>
          </a:prstGeom>
        </p:spPr>
        <p:txBody>
          <a:bodyPr vert="horz" lIns="91440" tIns="45720" rIns="91440" bIns="45720" rtlCol="0" anchor="ctr"/>
          <a:lstStyle>
            <a:lvl1pPr algn="r" fontAlgn="auto">
              <a:spcBef>
                <a:spcPts val="0"/>
              </a:spcBef>
              <a:spcAft>
                <a:spcPts val="0"/>
              </a:spcAft>
              <a:defRPr sz="1100" smtClean="0">
                <a:solidFill>
                  <a:schemeClr val="bg1"/>
                </a:solidFill>
                <a:latin typeface="+mn-lt"/>
              </a:defRPr>
            </a:lvl1pPr>
          </a:lstStyle>
          <a:p>
            <a:pPr>
              <a:defRPr/>
            </a:pPr>
            <a:r>
              <a:rPr lang="es-ES"/>
              <a:t>ANÁLISIS E INVESTIGACIÓN | </a:t>
            </a:r>
            <a:fld id="{0C0C7925-79FF-49E1-8F83-D45145F4C4B0}" type="slidenum">
              <a:rPr lang="es-ES"/>
              <a:pPr>
                <a:defRPr/>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95300" y="6356350"/>
            <a:ext cx="2311400" cy="365125"/>
          </a:xfrm>
          <a:prstGeom prst="rect">
            <a:avLst/>
          </a:prstGeom>
        </p:spPr>
        <p:txBody>
          <a:bodyPr/>
          <a:lstStyle>
            <a:lvl1pPr fontAlgn="auto">
              <a:spcBef>
                <a:spcPts val="0"/>
              </a:spcBef>
              <a:spcAft>
                <a:spcPts val="0"/>
              </a:spcAft>
              <a:defRPr>
                <a:latin typeface="+mn-lt"/>
              </a:defRPr>
            </a:lvl1pPr>
          </a:lstStyle>
          <a:p>
            <a:pPr>
              <a:defRPr/>
            </a:pPr>
            <a:fld id="{A44C34A1-B9CD-4841-8A40-7CBD0FDDBF71}" type="datetime1">
              <a:rPr lang="es-ES"/>
              <a:pPr>
                <a:defRPr/>
              </a:pPr>
              <a:t>01/10/2014</a:t>
            </a:fld>
            <a:endParaRPr lang="es-ES"/>
          </a:p>
        </p:txBody>
      </p:sp>
      <p:sp>
        <p:nvSpPr>
          <p:cNvPr id="3" name="2 Marcador de pie de página"/>
          <p:cNvSpPr>
            <a:spLocks noGrp="1"/>
          </p:cNvSpPr>
          <p:nvPr>
            <p:ph type="ftr" sz="quarter" idx="11"/>
          </p:nvPr>
        </p:nvSpPr>
        <p:spPr>
          <a:xfrm>
            <a:off x="3384550" y="6356350"/>
            <a:ext cx="3136900" cy="365125"/>
          </a:xfrm>
          <a:prstGeom prst="rect">
            <a:avLst/>
          </a:prstGeom>
        </p:spPr>
        <p:txBody>
          <a:bodyPr/>
          <a:lstStyle>
            <a:lvl1pPr fontAlgn="auto">
              <a:spcBef>
                <a:spcPts val="0"/>
              </a:spcBef>
              <a:spcAft>
                <a:spcPts val="0"/>
              </a:spcAft>
              <a:defRPr>
                <a:latin typeface="+mn-lt"/>
              </a:defRPr>
            </a:lvl1pPr>
          </a:lstStyle>
          <a:p>
            <a:pPr>
              <a:defRPr/>
            </a:pPr>
            <a:endParaRPr lang="es-ES"/>
          </a:p>
        </p:txBody>
      </p:sp>
      <p:sp>
        <p:nvSpPr>
          <p:cNvPr id="4" name="5 Marcador de número de diapositiva"/>
          <p:cNvSpPr>
            <a:spLocks noGrp="1"/>
          </p:cNvSpPr>
          <p:nvPr>
            <p:ph type="sldNum" sz="quarter" idx="12"/>
          </p:nvPr>
        </p:nvSpPr>
        <p:spPr>
          <a:xfrm>
            <a:off x="7580313" y="6580188"/>
            <a:ext cx="2311400" cy="365125"/>
          </a:xfrm>
          <a:prstGeom prst="rect">
            <a:avLst/>
          </a:prstGeom>
        </p:spPr>
        <p:txBody>
          <a:bodyPr vert="horz" lIns="91440" tIns="45720" rIns="91440" bIns="45720" rtlCol="0" anchor="ctr"/>
          <a:lstStyle>
            <a:lvl1pPr algn="r" fontAlgn="auto">
              <a:spcBef>
                <a:spcPts val="0"/>
              </a:spcBef>
              <a:spcAft>
                <a:spcPts val="0"/>
              </a:spcAft>
              <a:defRPr sz="1100" smtClean="0">
                <a:solidFill>
                  <a:schemeClr val="bg1"/>
                </a:solidFill>
                <a:latin typeface="+mn-lt"/>
              </a:defRPr>
            </a:lvl1pPr>
          </a:lstStyle>
          <a:p>
            <a:pPr>
              <a:defRPr/>
            </a:pPr>
            <a:r>
              <a:rPr lang="es-ES"/>
              <a:t>ANÁLISIS E INVESTIGACIÓN | </a:t>
            </a:r>
            <a:fld id="{36ABDC3E-EC29-46AD-AF78-74C7238C39F8}" type="slidenum">
              <a:rPr lang="es-ES"/>
              <a:pPr>
                <a:defRPr/>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95300" y="1600200"/>
            <a:ext cx="89154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42950" y="2130426"/>
            <a:ext cx="84201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a:xfrm>
            <a:off x="495300" y="6356350"/>
            <a:ext cx="2311400" cy="365125"/>
          </a:xfrm>
          <a:prstGeom prst="rect">
            <a:avLst/>
          </a:prstGeom>
        </p:spPr>
        <p:txBody>
          <a:bodyPr/>
          <a:lstStyle>
            <a:lvl1pPr fontAlgn="auto">
              <a:spcBef>
                <a:spcPts val="0"/>
              </a:spcBef>
              <a:spcAft>
                <a:spcPts val="0"/>
              </a:spcAft>
              <a:defRPr>
                <a:latin typeface="+mn-lt"/>
              </a:defRPr>
            </a:lvl1pPr>
          </a:lstStyle>
          <a:p>
            <a:pPr>
              <a:defRPr/>
            </a:pPr>
            <a:fld id="{7C02A36C-B254-45BC-9646-C870020049BD}" type="datetime1">
              <a:rPr lang="es-ES"/>
              <a:pPr>
                <a:defRPr/>
              </a:pPr>
              <a:t>01/10/2014</a:t>
            </a:fld>
            <a:endParaRPr lang="es-ES"/>
          </a:p>
        </p:txBody>
      </p:sp>
      <p:sp>
        <p:nvSpPr>
          <p:cNvPr id="5" name="4 Marcador de pie de página"/>
          <p:cNvSpPr>
            <a:spLocks noGrp="1"/>
          </p:cNvSpPr>
          <p:nvPr>
            <p:ph type="ftr" sz="quarter" idx="11"/>
          </p:nvPr>
        </p:nvSpPr>
        <p:spPr>
          <a:xfrm>
            <a:off x="3384550" y="6356350"/>
            <a:ext cx="3136900" cy="365125"/>
          </a:xfrm>
          <a:prstGeom prst="rect">
            <a:avLst/>
          </a:prstGeom>
        </p:spPr>
        <p:txBody>
          <a:bodyPr/>
          <a:lstStyle>
            <a:lvl1pPr fontAlgn="auto">
              <a:spcBef>
                <a:spcPts val="0"/>
              </a:spcBef>
              <a:spcAft>
                <a:spcPts val="0"/>
              </a:spcAft>
              <a:defRPr>
                <a:latin typeface="+mn-lt"/>
              </a:defRPr>
            </a:lvl1pPr>
          </a:lstStyle>
          <a:p>
            <a:pPr>
              <a:defRPr/>
            </a:pPr>
            <a:endParaRPr lang="es-ES"/>
          </a:p>
        </p:txBody>
      </p:sp>
      <p:sp>
        <p:nvSpPr>
          <p:cNvPr id="6" name="5 Marcador de número de diapositiva"/>
          <p:cNvSpPr>
            <a:spLocks noGrp="1"/>
          </p:cNvSpPr>
          <p:nvPr>
            <p:ph type="sldNum" sz="quarter" idx="12"/>
          </p:nvPr>
        </p:nvSpPr>
        <p:spPr>
          <a:xfrm>
            <a:off x="7580313" y="6580188"/>
            <a:ext cx="2311400" cy="365125"/>
          </a:xfrm>
          <a:prstGeom prst="rect">
            <a:avLst/>
          </a:prstGeom>
        </p:spPr>
        <p:txBody>
          <a:bodyPr vert="horz" lIns="91440" tIns="45720" rIns="91440" bIns="45720" rtlCol="0" anchor="ctr"/>
          <a:lstStyle>
            <a:lvl1pPr algn="r" fontAlgn="auto">
              <a:spcBef>
                <a:spcPts val="0"/>
              </a:spcBef>
              <a:spcAft>
                <a:spcPts val="0"/>
              </a:spcAft>
              <a:defRPr sz="1100" smtClean="0">
                <a:solidFill>
                  <a:schemeClr val="bg1"/>
                </a:solidFill>
                <a:latin typeface="+mn-lt"/>
              </a:defRPr>
            </a:lvl1pPr>
          </a:lstStyle>
          <a:p>
            <a:pPr>
              <a:defRPr/>
            </a:pPr>
            <a:r>
              <a:rPr lang="es-ES"/>
              <a:t>ANÁLISIS E INVESTIGACIÓN | </a:t>
            </a:r>
            <a:fld id="{01B77725-F689-4837-8F3D-F53808AC9908}" type="slidenum">
              <a:rPr lang="es-ES"/>
              <a:pPr>
                <a:defRPr/>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95300" y="6356350"/>
            <a:ext cx="2311400" cy="365125"/>
          </a:xfrm>
          <a:prstGeom prst="rect">
            <a:avLst/>
          </a:prstGeom>
        </p:spPr>
        <p:txBody>
          <a:bodyPr/>
          <a:lstStyle>
            <a:lvl1pPr fontAlgn="auto">
              <a:spcBef>
                <a:spcPts val="0"/>
              </a:spcBef>
              <a:spcAft>
                <a:spcPts val="0"/>
              </a:spcAft>
              <a:defRPr>
                <a:latin typeface="+mn-lt"/>
              </a:defRPr>
            </a:lvl1pPr>
          </a:lstStyle>
          <a:p>
            <a:pPr>
              <a:defRPr/>
            </a:pPr>
            <a:fld id="{5873B918-9635-4ED5-9E66-8FEDBB1139E4}" type="datetime1">
              <a:rPr lang="es-ES"/>
              <a:pPr>
                <a:defRPr/>
              </a:pPr>
              <a:t>01/10/2014</a:t>
            </a:fld>
            <a:endParaRPr lang="es-ES"/>
          </a:p>
        </p:txBody>
      </p:sp>
      <p:sp>
        <p:nvSpPr>
          <p:cNvPr id="3" name="2 Marcador de pie de página"/>
          <p:cNvSpPr>
            <a:spLocks noGrp="1"/>
          </p:cNvSpPr>
          <p:nvPr>
            <p:ph type="ftr" sz="quarter" idx="11"/>
          </p:nvPr>
        </p:nvSpPr>
        <p:spPr>
          <a:xfrm>
            <a:off x="3384550" y="6356350"/>
            <a:ext cx="3136900" cy="365125"/>
          </a:xfrm>
          <a:prstGeom prst="rect">
            <a:avLst/>
          </a:prstGeom>
        </p:spPr>
        <p:txBody>
          <a:bodyPr/>
          <a:lstStyle>
            <a:lvl1pPr fontAlgn="auto">
              <a:spcBef>
                <a:spcPts val="0"/>
              </a:spcBef>
              <a:spcAft>
                <a:spcPts val="0"/>
              </a:spcAft>
              <a:defRPr>
                <a:latin typeface="+mn-lt"/>
              </a:defRPr>
            </a:lvl1pPr>
          </a:lstStyle>
          <a:p>
            <a:pPr>
              <a:defRPr/>
            </a:pPr>
            <a:endParaRPr lang="es-ES"/>
          </a:p>
        </p:txBody>
      </p:sp>
      <p:sp>
        <p:nvSpPr>
          <p:cNvPr id="4" name="5 Marcador de número de diapositiva"/>
          <p:cNvSpPr>
            <a:spLocks noGrp="1"/>
          </p:cNvSpPr>
          <p:nvPr>
            <p:ph type="sldNum" sz="quarter" idx="12"/>
          </p:nvPr>
        </p:nvSpPr>
        <p:spPr>
          <a:xfrm>
            <a:off x="7580313" y="6580188"/>
            <a:ext cx="2311400" cy="365125"/>
          </a:xfrm>
          <a:prstGeom prst="rect">
            <a:avLst/>
          </a:prstGeom>
        </p:spPr>
        <p:txBody>
          <a:bodyPr vert="horz" lIns="91440" tIns="45720" rIns="91440" bIns="45720" rtlCol="0" anchor="ctr"/>
          <a:lstStyle>
            <a:lvl1pPr algn="r" fontAlgn="auto">
              <a:spcBef>
                <a:spcPts val="0"/>
              </a:spcBef>
              <a:spcAft>
                <a:spcPts val="0"/>
              </a:spcAft>
              <a:defRPr sz="1100" smtClean="0">
                <a:solidFill>
                  <a:schemeClr val="bg1"/>
                </a:solidFill>
                <a:latin typeface="+mn-lt"/>
              </a:defRPr>
            </a:lvl1pPr>
          </a:lstStyle>
          <a:p>
            <a:pPr>
              <a:defRPr/>
            </a:pPr>
            <a:r>
              <a:rPr lang="es-ES"/>
              <a:t>ANÁLISIS E INVESTIGACIÓN | </a:t>
            </a:r>
            <a:fld id="{217F7475-CE0F-4DED-88FF-090A045E328C}" type="slidenum">
              <a:rPr lang="es-ES"/>
              <a:pPr>
                <a:defRPr/>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95300" y="1600200"/>
            <a:ext cx="89154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42950" y="2130426"/>
            <a:ext cx="84201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a:xfrm>
            <a:off x="495300" y="6356350"/>
            <a:ext cx="2311400" cy="365125"/>
          </a:xfrm>
          <a:prstGeom prst="rect">
            <a:avLst/>
          </a:prstGeom>
        </p:spPr>
        <p:txBody>
          <a:bodyPr/>
          <a:lstStyle>
            <a:lvl1pPr fontAlgn="auto">
              <a:spcBef>
                <a:spcPts val="0"/>
              </a:spcBef>
              <a:spcAft>
                <a:spcPts val="0"/>
              </a:spcAft>
              <a:defRPr>
                <a:latin typeface="+mn-lt"/>
              </a:defRPr>
            </a:lvl1pPr>
          </a:lstStyle>
          <a:p>
            <a:pPr>
              <a:defRPr/>
            </a:pPr>
            <a:fld id="{3F5F9D21-9030-4245-B93F-782089E3D2E2}" type="datetime1">
              <a:rPr lang="es-ES"/>
              <a:pPr>
                <a:defRPr/>
              </a:pPr>
              <a:t>01/10/2014</a:t>
            </a:fld>
            <a:endParaRPr lang="es-ES"/>
          </a:p>
        </p:txBody>
      </p:sp>
      <p:sp>
        <p:nvSpPr>
          <p:cNvPr id="5" name="4 Marcador de pie de página"/>
          <p:cNvSpPr>
            <a:spLocks noGrp="1"/>
          </p:cNvSpPr>
          <p:nvPr>
            <p:ph type="ftr" sz="quarter" idx="11"/>
          </p:nvPr>
        </p:nvSpPr>
        <p:spPr>
          <a:xfrm>
            <a:off x="3384550" y="6356350"/>
            <a:ext cx="3136900" cy="365125"/>
          </a:xfrm>
          <a:prstGeom prst="rect">
            <a:avLst/>
          </a:prstGeom>
        </p:spPr>
        <p:txBody>
          <a:bodyPr/>
          <a:lstStyle>
            <a:lvl1pPr fontAlgn="auto">
              <a:spcBef>
                <a:spcPts val="0"/>
              </a:spcBef>
              <a:spcAft>
                <a:spcPts val="0"/>
              </a:spcAft>
              <a:defRPr>
                <a:latin typeface="+mn-lt"/>
              </a:defRPr>
            </a:lvl1pPr>
          </a:lstStyle>
          <a:p>
            <a:pPr>
              <a:defRPr/>
            </a:pPr>
            <a:endParaRPr lang="es-ES"/>
          </a:p>
        </p:txBody>
      </p:sp>
      <p:sp>
        <p:nvSpPr>
          <p:cNvPr id="6" name="5 Marcador de número de diapositiva"/>
          <p:cNvSpPr>
            <a:spLocks noGrp="1"/>
          </p:cNvSpPr>
          <p:nvPr>
            <p:ph type="sldNum" sz="quarter" idx="12"/>
          </p:nvPr>
        </p:nvSpPr>
        <p:spPr>
          <a:xfrm>
            <a:off x="7580313" y="6580188"/>
            <a:ext cx="2311400" cy="365125"/>
          </a:xfrm>
          <a:prstGeom prst="rect">
            <a:avLst/>
          </a:prstGeom>
        </p:spPr>
        <p:txBody>
          <a:bodyPr vert="horz" lIns="91440" tIns="45720" rIns="91440" bIns="45720" rtlCol="0" anchor="ctr"/>
          <a:lstStyle>
            <a:lvl1pPr algn="r" fontAlgn="auto">
              <a:spcBef>
                <a:spcPts val="0"/>
              </a:spcBef>
              <a:spcAft>
                <a:spcPts val="0"/>
              </a:spcAft>
              <a:defRPr sz="1100" smtClean="0">
                <a:solidFill>
                  <a:schemeClr val="bg1"/>
                </a:solidFill>
                <a:latin typeface="+mn-lt"/>
              </a:defRPr>
            </a:lvl1pPr>
          </a:lstStyle>
          <a:p>
            <a:pPr>
              <a:defRPr/>
            </a:pPr>
            <a:r>
              <a:rPr lang="es-ES"/>
              <a:t>ANÁLISIS E INVESTIGACIÓN | </a:t>
            </a:r>
            <a:fld id="{1613605A-273F-4DA5-9774-7B15243C7154}" type="slidenum">
              <a:rPr lang="es-ES"/>
              <a:pPr>
                <a:defRPr/>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95300" y="6356350"/>
            <a:ext cx="2311400" cy="365125"/>
          </a:xfrm>
          <a:prstGeom prst="rect">
            <a:avLst/>
          </a:prstGeom>
        </p:spPr>
        <p:txBody>
          <a:bodyPr/>
          <a:lstStyle>
            <a:lvl1pPr fontAlgn="auto">
              <a:spcBef>
                <a:spcPts val="0"/>
              </a:spcBef>
              <a:spcAft>
                <a:spcPts val="0"/>
              </a:spcAft>
              <a:defRPr>
                <a:latin typeface="+mn-lt"/>
              </a:defRPr>
            </a:lvl1pPr>
          </a:lstStyle>
          <a:p>
            <a:pPr>
              <a:defRPr/>
            </a:pPr>
            <a:fld id="{AFF95DA8-5B5C-4C1E-B51B-23392CC85C8E}" type="datetime1">
              <a:rPr lang="es-ES"/>
              <a:pPr>
                <a:defRPr/>
              </a:pPr>
              <a:t>01/10/2014</a:t>
            </a:fld>
            <a:endParaRPr lang="es-ES"/>
          </a:p>
        </p:txBody>
      </p:sp>
      <p:sp>
        <p:nvSpPr>
          <p:cNvPr id="3" name="2 Marcador de pie de página"/>
          <p:cNvSpPr>
            <a:spLocks noGrp="1"/>
          </p:cNvSpPr>
          <p:nvPr>
            <p:ph type="ftr" sz="quarter" idx="11"/>
          </p:nvPr>
        </p:nvSpPr>
        <p:spPr>
          <a:xfrm>
            <a:off x="3384550" y="6356350"/>
            <a:ext cx="3136900" cy="365125"/>
          </a:xfrm>
          <a:prstGeom prst="rect">
            <a:avLst/>
          </a:prstGeom>
        </p:spPr>
        <p:txBody>
          <a:bodyPr/>
          <a:lstStyle>
            <a:lvl1pPr fontAlgn="auto">
              <a:spcBef>
                <a:spcPts val="0"/>
              </a:spcBef>
              <a:spcAft>
                <a:spcPts val="0"/>
              </a:spcAft>
              <a:defRPr>
                <a:latin typeface="+mn-lt"/>
              </a:defRPr>
            </a:lvl1pPr>
          </a:lstStyle>
          <a:p>
            <a:pPr>
              <a:defRPr/>
            </a:pPr>
            <a:endParaRPr lang="es-ES"/>
          </a:p>
        </p:txBody>
      </p:sp>
      <p:sp>
        <p:nvSpPr>
          <p:cNvPr id="4" name="5 Marcador de número de diapositiva"/>
          <p:cNvSpPr>
            <a:spLocks noGrp="1"/>
          </p:cNvSpPr>
          <p:nvPr>
            <p:ph type="sldNum" sz="quarter" idx="12"/>
          </p:nvPr>
        </p:nvSpPr>
        <p:spPr>
          <a:xfrm>
            <a:off x="7580313" y="6580188"/>
            <a:ext cx="2311400" cy="365125"/>
          </a:xfrm>
          <a:prstGeom prst="rect">
            <a:avLst/>
          </a:prstGeom>
        </p:spPr>
        <p:txBody>
          <a:bodyPr vert="horz" lIns="91440" tIns="45720" rIns="91440" bIns="45720" rtlCol="0" anchor="ctr"/>
          <a:lstStyle>
            <a:lvl1pPr algn="r" fontAlgn="auto">
              <a:spcBef>
                <a:spcPts val="0"/>
              </a:spcBef>
              <a:spcAft>
                <a:spcPts val="0"/>
              </a:spcAft>
              <a:defRPr sz="1100" smtClean="0">
                <a:solidFill>
                  <a:schemeClr val="bg1"/>
                </a:solidFill>
                <a:latin typeface="+mn-lt"/>
              </a:defRPr>
            </a:lvl1pPr>
          </a:lstStyle>
          <a:p>
            <a:pPr>
              <a:defRPr/>
            </a:pPr>
            <a:r>
              <a:rPr lang="es-ES"/>
              <a:t>ANÁLISIS E INVESTIGACIÓN | </a:t>
            </a:r>
            <a:fld id="{1AFE36D0-1881-4F5C-9AFF-0EE93F1BEF49}" type="slidenum">
              <a:rPr lang="es-ES"/>
              <a:pPr>
                <a:defRPr/>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95300" y="1600200"/>
            <a:ext cx="89154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9" r:id="rId1"/>
    <p:sldLayoutId id="2147483680" r:id="rId2"/>
    <p:sldLayoutId id="2147483676" r:id="rId3"/>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Rectángulo"/>
          <p:cNvSpPr/>
          <p:nvPr/>
        </p:nvSpPr>
        <p:spPr>
          <a:xfrm>
            <a:off x="0" y="0"/>
            <a:ext cx="9906000" cy="895350"/>
          </a:xfrm>
          <a:prstGeom prst="rect">
            <a:avLst/>
          </a:prstGeom>
          <a:solidFill>
            <a:srgbClr val="2493CB"/>
          </a:solidFill>
          <a:ln>
            <a:noFill/>
          </a:ln>
          <a:effectLst>
            <a:outerShdw blurRad="635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cxnSp>
        <p:nvCxnSpPr>
          <p:cNvPr id="4" name="3 Conector recto"/>
          <p:cNvCxnSpPr/>
          <p:nvPr/>
        </p:nvCxnSpPr>
        <p:spPr>
          <a:xfrm>
            <a:off x="144463" y="6440488"/>
            <a:ext cx="9617075" cy="0"/>
          </a:xfrm>
          <a:prstGeom prst="line">
            <a:avLst/>
          </a:prstGeom>
          <a:ln w="19050">
            <a:solidFill>
              <a:srgbClr val="2493CB"/>
            </a:solidFill>
            <a:prstDash val="sysDot"/>
          </a:ln>
        </p:spPr>
        <p:style>
          <a:lnRef idx="1">
            <a:schemeClr val="accent1"/>
          </a:lnRef>
          <a:fillRef idx="0">
            <a:schemeClr val="accent1"/>
          </a:fillRef>
          <a:effectRef idx="0">
            <a:schemeClr val="accent1"/>
          </a:effectRef>
          <a:fontRef idx="minor">
            <a:schemeClr val="tx1"/>
          </a:fontRef>
        </p:style>
      </p:cxnSp>
      <p:sp>
        <p:nvSpPr>
          <p:cNvPr id="12" name="5 Marcador de número de diapositiva"/>
          <p:cNvSpPr txBox="1">
            <a:spLocks/>
          </p:cNvSpPr>
          <p:nvPr/>
        </p:nvSpPr>
        <p:spPr>
          <a:xfrm>
            <a:off x="7537450" y="6473825"/>
            <a:ext cx="2311400" cy="365125"/>
          </a:xfrm>
          <a:prstGeom prst="rect">
            <a:avLst/>
          </a:prstGeom>
        </p:spPr>
        <p:txBody>
          <a:bodyPr anchor="ctr"/>
          <a:lstStyle>
            <a:defPPr>
              <a:defRPr lang="es-E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s-ES" b="1" dirty="0" smtClean="0">
                <a:solidFill>
                  <a:srgbClr val="2493CB"/>
                </a:solidFill>
              </a:rPr>
              <a:t>ANÁLISIS E INVESTIGACIÓN </a:t>
            </a:r>
            <a:r>
              <a:rPr lang="es-ES" dirty="0" smtClean="0">
                <a:solidFill>
                  <a:srgbClr val="2493CB"/>
                </a:solidFill>
              </a:rPr>
              <a:t>| </a:t>
            </a:r>
            <a:fld id="{206C43B7-BD94-4026-B3F8-B06DAD170726}" type="slidenum">
              <a:rPr lang="es-ES" smtClean="0">
                <a:solidFill>
                  <a:srgbClr val="2493CB"/>
                </a:solidFill>
              </a:rPr>
              <a:pPr fontAlgn="auto">
                <a:spcBef>
                  <a:spcPts val="0"/>
                </a:spcBef>
                <a:spcAft>
                  <a:spcPts val="0"/>
                </a:spcAft>
                <a:defRPr/>
              </a:pPr>
              <a:t>‹Nº›</a:t>
            </a:fld>
            <a:endParaRPr lang="es-ES" dirty="0">
              <a:solidFill>
                <a:srgbClr val="2493CB"/>
              </a:solidFill>
            </a:endParaRPr>
          </a:p>
        </p:txBody>
      </p:sp>
      <p:cxnSp>
        <p:nvCxnSpPr>
          <p:cNvPr id="8" name="7 Conector recto"/>
          <p:cNvCxnSpPr/>
          <p:nvPr/>
        </p:nvCxnSpPr>
        <p:spPr>
          <a:xfrm>
            <a:off x="144463" y="765175"/>
            <a:ext cx="9617075"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0" name="9 Elipse"/>
          <p:cNvSpPr/>
          <p:nvPr/>
        </p:nvSpPr>
        <p:spPr>
          <a:xfrm>
            <a:off x="8667750" y="96838"/>
            <a:ext cx="1100138" cy="1100137"/>
          </a:xfrm>
          <a:prstGeom prst="ellipse">
            <a:avLst/>
          </a:prstGeom>
          <a:solidFill>
            <a:schemeClr val="bg1"/>
          </a:solidFill>
          <a:ln>
            <a:solidFill>
              <a:srgbClr val="2493C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5127" name="Picture 2"/>
          <p:cNvPicPr>
            <a:picLocks noChangeAspect="1" noChangeArrowheads="1"/>
          </p:cNvPicPr>
          <p:nvPr/>
        </p:nvPicPr>
        <p:blipFill>
          <a:blip r:embed="rId5"/>
          <a:srcRect/>
          <a:stretch>
            <a:fillRect/>
          </a:stretch>
        </p:blipFill>
        <p:spPr bwMode="auto">
          <a:xfrm>
            <a:off x="8755063" y="447675"/>
            <a:ext cx="925512" cy="3984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1" r:id="rId1"/>
    <p:sldLayoutId id="2147483682" r:id="rId2"/>
    <p:sldLayoutId id="2147483677" r:id="rId3"/>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5 Rectángulo"/>
          <p:cNvSpPr/>
          <p:nvPr/>
        </p:nvSpPr>
        <p:spPr>
          <a:xfrm>
            <a:off x="0" y="0"/>
            <a:ext cx="9906000" cy="895350"/>
          </a:xfrm>
          <a:prstGeom prst="rect">
            <a:avLst/>
          </a:prstGeom>
          <a:solidFill>
            <a:srgbClr val="2493CB"/>
          </a:solidFill>
          <a:ln>
            <a:noFill/>
          </a:ln>
          <a:effectLst>
            <a:outerShdw blurRad="635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8" name="5 Marcador de número de diapositiva"/>
          <p:cNvSpPr txBox="1">
            <a:spLocks/>
          </p:cNvSpPr>
          <p:nvPr/>
        </p:nvSpPr>
        <p:spPr>
          <a:xfrm>
            <a:off x="7537450" y="6473825"/>
            <a:ext cx="2311400" cy="365125"/>
          </a:xfrm>
          <a:prstGeom prst="rect">
            <a:avLst/>
          </a:prstGeom>
        </p:spPr>
        <p:txBody>
          <a:bodyPr anchor="ctr"/>
          <a:lstStyle>
            <a:defPPr>
              <a:defRPr lang="es-E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s-ES" b="1" dirty="0" smtClean="0">
                <a:solidFill>
                  <a:srgbClr val="2493CB"/>
                </a:solidFill>
              </a:rPr>
              <a:t>ANÁLISIS E INVESTIGACIÓN </a:t>
            </a:r>
            <a:r>
              <a:rPr lang="es-ES" dirty="0" smtClean="0">
                <a:solidFill>
                  <a:srgbClr val="2493CB"/>
                </a:solidFill>
              </a:rPr>
              <a:t>| </a:t>
            </a:r>
            <a:fld id="{EE890AC8-0B90-4C61-87B4-8C1E02DAB9C7}" type="slidenum">
              <a:rPr lang="es-ES" smtClean="0">
                <a:solidFill>
                  <a:srgbClr val="2493CB"/>
                </a:solidFill>
              </a:rPr>
              <a:pPr fontAlgn="auto">
                <a:spcBef>
                  <a:spcPts val="0"/>
                </a:spcBef>
                <a:spcAft>
                  <a:spcPts val="0"/>
                </a:spcAft>
                <a:defRPr/>
              </a:pPr>
              <a:t>‹Nº›</a:t>
            </a:fld>
            <a:endParaRPr lang="es-ES" dirty="0">
              <a:solidFill>
                <a:srgbClr val="2493CB"/>
              </a:solidFill>
            </a:endParaRPr>
          </a:p>
        </p:txBody>
      </p:sp>
      <p:cxnSp>
        <p:nvCxnSpPr>
          <p:cNvPr id="9" name="8 Conector recto"/>
          <p:cNvCxnSpPr/>
          <p:nvPr/>
        </p:nvCxnSpPr>
        <p:spPr>
          <a:xfrm>
            <a:off x="144463" y="765175"/>
            <a:ext cx="9617075"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 name="1 Elipse"/>
          <p:cNvSpPr/>
          <p:nvPr/>
        </p:nvSpPr>
        <p:spPr>
          <a:xfrm>
            <a:off x="8667750" y="96838"/>
            <a:ext cx="1100138" cy="1100137"/>
          </a:xfrm>
          <a:prstGeom prst="ellipse">
            <a:avLst/>
          </a:prstGeom>
          <a:solidFill>
            <a:schemeClr val="bg1"/>
          </a:solidFill>
          <a:ln>
            <a:solidFill>
              <a:srgbClr val="2493C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9222" name="Picture 2"/>
          <p:cNvPicPr>
            <a:picLocks noChangeAspect="1" noChangeArrowheads="1"/>
          </p:cNvPicPr>
          <p:nvPr/>
        </p:nvPicPr>
        <p:blipFill>
          <a:blip r:embed="rId5"/>
          <a:srcRect/>
          <a:stretch>
            <a:fillRect/>
          </a:stretch>
        </p:blipFill>
        <p:spPr bwMode="auto">
          <a:xfrm>
            <a:off x="8755063" y="447675"/>
            <a:ext cx="925512" cy="3984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3" r:id="rId1"/>
    <p:sldLayoutId id="2147483684" r:id="rId2"/>
    <p:sldLayoutId id="2147483678" r:id="rId3"/>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vmlDrawing" Target="../drawings/vmlDrawing4.vml"/><Relationship Id="rId4"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vmlDrawing" Target="../drawings/vmlDrawing5.vml"/><Relationship Id="rId4" Type="http://schemas.openxmlformats.org/officeDocument/2006/relationships/oleObject" Target="../embeddings/oleObject8.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vmlDrawing" Target="../drawings/vmlDrawing6.vml"/><Relationship Id="rId4" Type="http://schemas.openxmlformats.org/officeDocument/2006/relationships/oleObject" Target="../embeddings/oleObject9.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5.xml"/><Relationship Id="rId1" Type="http://schemas.openxmlformats.org/officeDocument/2006/relationships/vmlDrawing" Target="../drawings/vmlDrawing7.vml"/><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5.xml"/><Relationship Id="rId1" Type="http://schemas.openxmlformats.org/officeDocument/2006/relationships/vmlDrawing" Target="../drawings/vmlDrawing8.v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vmlDrawing" Target="../drawings/vmlDrawing9.vml"/><Relationship Id="rId6" Type="http://schemas.openxmlformats.org/officeDocument/2006/relationships/oleObject" Target="../embeddings/oleObject14.bin"/><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vmlDrawing" Target="../drawings/vmlDrawing10.vml"/><Relationship Id="rId6" Type="http://schemas.openxmlformats.org/officeDocument/2006/relationships/oleObject" Target="../embeddings/oleObject17.bin"/><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vmlDrawing" Target="../drawings/vmlDrawing11.vml"/><Relationship Id="rId6" Type="http://schemas.openxmlformats.org/officeDocument/2006/relationships/oleObject" Target="../embeddings/oleObject20.bin"/><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5.xml"/><Relationship Id="rId1" Type="http://schemas.openxmlformats.org/officeDocument/2006/relationships/vmlDrawing" Target="../drawings/vmlDrawing12.v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5.xml"/><Relationship Id="rId1" Type="http://schemas.openxmlformats.org/officeDocument/2006/relationships/vmlDrawing" Target="../drawings/vmlDrawing13.v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5.png"/><Relationship Id="rId3" Type="http://schemas.openxmlformats.org/officeDocument/2006/relationships/image" Target="../media/image16.jpe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22.png"/><Relationship Id="rId5" Type="http://schemas.openxmlformats.org/officeDocument/2006/relationships/oleObject" Target="../embeddings/oleObject1.bin"/><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20.png"/><Relationship Id="rId14" Type="http://schemas.openxmlformats.org/officeDocument/2006/relationships/image" Target="../media/image24.png"/></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notesSlide" Target="../notesSlides/notesSlide19.xml"/><Relationship Id="rId7" Type="http://schemas.openxmlformats.org/officeDocument/2006/relationships/oleObject" Target="../embeddings/oleObject26.bin"/><Relationship Id="rId2" Type="http://schemas.openxmlformats.org/officeDocument/2006/relationships/slideLayout" Target="../slideLayouts/slideLayout5.xml"/><Relationship Id="rId1" Type="http://schemas.openxmlformats.org/officeDocument/2006/relationships/vmlDrawing" Target="../drawings/vmlDrawing14.vml"/><Relationship Id="rId6" Type="http://schemas.openxmlformats.org/officeDocument/2006/relationships/oleObject" Target="../embeddings/oleObject25.bin"/><Relationship Id="rId5" Type="http://schemas.openxmlformats.org/officeDocument/2006/relationships/oleObject" Target="../embeddings/oleObject24.bin"/><Relationship Id="rId10" Type="http://schemas.openxmlformats.org/officeDocument/2006/relationships/image" Target="../media/image47.jpeg"/><Relationship Id="rId4" Type="http://schemas.openxmlformats.org/officeDocument/2006/relationships/oleObject" Target="../embeddings/oleObject23.bin"/><Relationship Id="rId9" Type="http://schemas.openxmlformats.org/officeDocument/2006/relationships/oleObject" Target="../embeddings/oleObject28.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notesSlide" Target="../notesSlides/notesSlide21.xml"/><Relationship Id="rId7" Type="http://schemas.openxmlformats.org/officeDocument/2006/relationships/oleObject" Target="../embeddings/oleObject32.bin"/><Relationship Id="rId2" Type="http://schemas.openxmlformats.org/officeDocument/2006/relationships/slideLayout" Target="../slideLayouts/slideLayout5.xml"/><Relationship Id="rId1" Type="http://schemas.openxmlformats.org/officeDocument/2006/relationships/vmlDrawing" Target="../drawings/vmlDrawing15.vml"/><Relationship Id="rId6" Type="http://schemas.openxmlformats.org/officeDocument/2006/relationships/oleObject" Target="../embeddings/oleObject31.bin"/><Relationship Id="rId5" Type="http://schemas.openxmlformats.org/officeDocument/2006/relationships/oleObject" Target="../embeddings/oleObject30.bin"/><Relationship Id="rId10" Type="http://schemas.openxmlformats.org/officeDocument/2006/relationships/image" Target="../media/image60.jpeg"/><Relationship Id="rId4" Type="http://schemas.openxmlformats.org/officeDocument/2006/relationships/oleObject" Target="../embeddings/oleObject29.bin"/><Relationship Id="rId9" Type="http://schemas.openxmlformats.org/officeDocument/2006/relationships/oleObject" Target="../embeddings/oleObject34.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vmlDrawing" Target="../drawings/vmlDrawing16.vml"/><Relationship Id="rId4" Type="http://schemas.openxmlformats.org/officeDocument/2006/relationships/oleObject" Target="../embeddings/oleObject35.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vmlDrawing" Target="../drawings/vmlDrawing17.vml"/><Relationship Id="rId5" Type="http://schemas.openxmlformats.org/officeDocument/2006/relationships/oleObject" Target="../embeddings/oleObject37.bin"/><Relationship Id="rId4" Type="http://schemas.openxmlformats.org/officeDocument/2006/relationships/oleObject" Target="../embeddings/oleObject36.bin"/></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vmlDrawing" Target="../drawings/vmlDrawing18.vml"/><Relationship Id="rId5" Type="http://schemas.openxmlformats.org/officeDocument/2006/relationships/oleObject" Target="../embeddings/oleObject39.bin"/><Relationship Id="rId4" Type="http://schemas.openxmlformats.org/officeDocument/2006/relationships/oleObject" Target="../embeddings/oleObject38.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vmlDrawing" Target="../drawings/vmlDrawing19.vml"/><Relationship Id="rId4" Type="http://schemas.openxmlformats.org/officeDocument/2006/relationships/oleObject" Target="../embeddings/oleObject40.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vmlDrawing" Target="../drawings/vmlDrawing20.vml"/><Relationship Id="rId4" Type="http://schemas.openxmlformats.org/officeDocument/2006/relationships/oleObject" Target="../embeddings/oleObject41.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vmlDrawing" Target="../drawings/vmlDrawing21.vml"/><Relationship Id="rId4" Type="http://schemas.openxmlformats.org/officeDocument/2006/relationships/oleObject" Target="../embeddings/oleObject42.bin"/></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vmlDrawing" Target="../drawings/vmlDrawing22.vml"/><Relationship Id="rId5" Type="http://schemas.openxmlformats.org/officeDocument/2006/relationships/oleObject" Target="../embeddings/oleObject44.bin"/><Relationship Id="rId4" Type="http://schemas.openxmlformats.org/officeDocument/2006/relationships/oleObject" Target="../embeddings/oleObject43.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5.xml"/><Relationship Id="rId1" Type="http://schemas.openxmlformats.org/officeDocument/2006/relationships/vmlDrawing" Target="../drawings/vmlDrawing23.v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5.xml"/><Relationship Id="rId1" Type="http://schemas.openxmlformats.org/officeDocument/2006/relationships/vmlDrawing" Target="../drawings/vmlDrawing24.vml"/><Relationship Id="rId4" Type="http://schemas.openxmlformats.org/officeDocument/2006/relationships/oleObject" Target="../embeddings/oleObject47.bin"/></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53.bin"/><Relationship Id="rId3" Type="http://schemas.openxmlformats.org/officeDocument/2006/relationships/oleObject" Target="../embeddings/oleObject48.bin"/><Relationship Id="rId7" Type="http://schemas.openxmlformats.org/officeDocument/2006/relationships/oleObject" Target="../embeddings/oleObject52.bin"/><Relationship Id="rId2" Type="http://schemas.openxmlformats.org/officeDocument/2006/relationships/slideLayout" Target="../slideLayouts/slideLayout5.xml"/><Relationship Id="rId1" Type="http://schemas.openxmlformats.org/officeDocument/2006/relationships/vmlDrawing" Target="../drawings/vmlDrawing25.vml"/><Relationship Id="rId6" Type="http://schemas.openxmlformats.org/officeDocument/2006/relationships/oleObject" Target="../embeddings/oleObject51.bin"/><Relationship Id="rId5" Type="http://schemas.openxmlformats.org/officeDocument/2006/relationships/oleObject" Target="../embeddings/oleObject50.bin"/><Relationship Id="rId4" Type="http://schemas.openxmlformats.org/officeDocument/2006/relationships/oleObject" Target="../embeddings/oleObject49.bin"/></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vmlDrawing" Target="../drawings/vmlDrawing26.vml"/><Relationship Id="rId6" Type="http://schemas.openxmlformats.org/officeDocument/2006/relationships/oleObject" Target="../embeddings/oleObject56.bin"/><Relationship Id="rId5" Type="http://schemas.openxmlformats.org/officeDocument/2006/relationships/oleObject" Target="../embeddings/oleObject55.bin"/><Relationship Id="rId4" Type="http://schemas.openxmlformats.org/officeDocument/2006/relationships/oleObject" Target="../embeddings/oleObject54.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xml"/><Relationship Id="rId1" Type="http://schemas.openxmlformats.org/officeDocument/2006/relationships/vmlDrawing" Target="../drawings/vmlDrawing27.vml"/><Relationship Id="rId5" Type="http://schemas.openxmlformats.org/officeDocument/2006/relationships/oleObject" Target="../embeddings/oleObject58.bin"/><Relationship Id="rId4" Type="http://schemas.openxmlformats.org/officeDocument/2006/relationships/oleObject" Target="../embeddings/oleObject57.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5.xml"/><Relationship Id="rId1" Type="http://schemas.openxmlformats.org/officeDocument/2006/relationships/vmlDrawing" Target="../drawings/vmlDrawing28.vml"/><Relationship Id="rId4" Type="http://schemas.openxmlformats.org/officeDocument/2006/relationships/oleObject" Target="../embeddings/oleObject59.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5.xml"/><Relationship Id="rId1" Type="http://schemas.openxmlformats.org/officeDocument/2006/relationships/vmlDrawing" Target="../drawings/vmlDrawing29.vml"/><Relationship Id="rId4" Type="http://schemas.openxmlformats.org/officeDocument/2006/relationships/oleObject" Target="../embeddings/oleObject60.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5.xml"/><Relationship Id="rId1" Type="http://schemas.openxmlformats.org/officeDocument/2006/relationships/vmlDrawing" Target="../drawings/vmlDrawing30.vml"/><Relationship Id="rId6" Type="http://schemas.openxmlformats.org/officeDocument/2006/relationships/oleObject" Target="../embeddings/oleObject63.bin"/><Relationship Id="rId5" Type="http://schemas.openxmlformats.org/officeDocument/2006/relationships/oleObject" Target="../embeddings/oleObject62.bin"/><Relationship Id="rId4" Type="http://schemas.openxmlformats.org/officeDocument/2006/relationships/oleObject" Target="../embeddings/oleObject61.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5.xml"/><Relationship Id="rId1" Type="http://schemas.openxmlformats.org/officeDocument/2006/relationships/vmlDrawing" Target="../drawings/vmlDrawing31.vml"/><Relationship Id="rId6" Type="http://schemas.openxmlformats.org/officeDocument/2006/relationships/oleObject" Target="../embeddings/oleObject66.bin"/><Relationship Id="rId5" Type="http://schemas.openxmlformats.org/officeDocument/2006/relationships/oleObject" Target="../embeddings/oleObject65.bin"/><Relationship Id="rId4" Type="http://schemas.openxmlformats.org/officeDocument/2006/relationships/oleObject" Target="../embeddings/oleObject64.bin"/></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5.xml"/><Relationship Id="rId1" Type="http://schemas.openxmlformats.org/officeDocument/2006/relationships/vmlDrawing" Target="../drawings/vmlDrawing32.v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5.xml"/><Relationship Id="rId1" Type="http://schemas.openxmlformats.org/officeDocument/2006/relationships/vmlDrawing" Target="../drawings/vmlDrawing33.vml"/><Relationship Id="rId5" Type="http://schemas.openxmlformats.org/officeDocument/2006/relationships/oleObject" Target="../embeddings/oleObject69.bin"/><Relationship Id="rId4" Type="http://schemas.openxmlformats.org/officeDocument/2006/relationships/oleObject" Target="../embeddings/oleObject68.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5.xml"/><Relationship Id="rId1" Type="http://schemas.openxmlformats.org/officeDocument/2006/relationships/vmlDrawing" Target="../drawings/vmlDrawing34.vml"/><Relationship Id="rId4" Type="http://schemas.openxmlformats.org/officeDocument/2006/relationships/oleObject" Target="../embeddings/oleObject70.bin"/></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5.xml"/><Relationship Id="rId1" Type="http://schemas.openxmlformats.org/officeDocument/2006/relationships/vmlDrawing" Target="../drawings/vmlDrawing35.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77.bin"/><Relationship Id="rId3" Type="http://schemas.openxmlformats.org/officeDocument/2006/relationships/oleObject" Target="../embeddings/oleObject72.bin"/><Relationship Id="rId7" Type="http://schemas.openxmlformats.org/officeDocument/2006/relationships/oleObject" Target="../embeddings/oleObject76.bin"/><Relationship Id="rId2" Type="http://schemas.openxmlformats.org/officeDocument/2006/relationships/slideLayout" Target="../slideLayouts/slideLayout5.xml"/><Relationship Id="rId1" Type="http://schemas.openxmlformats.org/officeDocument/2006/relationships/vmlDrawing" Target="../drawings/vmlDrawing36.vml"/><Relationship Id="rId6" Type="http://schemas.openxmlformats.org/officeDocument/2006/relationships/oleObject" Target="../embeddings/oleObject75.bin"/><Relationship Id="rId5" Type="http://schemas.openxmlformats.org/officeDocument/2006/relationships/oleObject" Target="../embeddings/oleObject74.bin"/><Relationship Id="rId4" Type="http://schemas.openxmlformats.org/officeDocument/2006/relationships/oleObject" Target="../embeddings/oleObject73.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5.xml"/><Relationship Id="rId1" Type="http://schemas.openxmlformats.org/officeDocument/2006/relationships/vmlDrawing" Target="../drawings/vmlDrawing37.vml"/><Relationship Id="rId5" Type="http://schemas.openxmlformats.org/officeDocument/2006/relationships/oleObject" Target="../embeddings/oleObject79.bin"/><Relationship Id="rId4" Type="http://schemas.openxmlformats.org/officeDocument/2006/relationships/oleObject" Target="../embeddings/oleObject78.bin"/></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84.bin"/><Relationship Id="rId3" Type="http://schemas.openxmlformats.org/officeDocument/2006/relationships/notesSlide" Target="../notesSlides/notesSlide43.xml"/><Relationship Id="rId7" Type="http://schemas.openxmlformats.org/officeDocument/2006/relationships/oleObject" Target="../embeddings/oleObject83.bin"/><Relationship Id="rId2" Type="http://schemas.openxmlformats.org/officeDocument/2006/relationships/slideLayout" Target="../slideLayouts/slideLayout5.xml"/><Relationship Id="rId1" Type="http://schemas.openxmlformats.org/officeDocument/2006/relationships/vmlDrawing" Target="../drawings/vmlDrawing38.vml"/><Relationship Id="rId6" Type="http://schemas.openxmlformats.org/officeDocument/2006/relationships/oleObject" Target="../embeddings/oleObject82.bin"/><Relationship Id="rId5" Type="http://schemas.openxmlformats.org/officeDocument/2006/relationships/oleObject" Target="../embeddings/oleObject81.bin"/><Relationship Id="rId4" Type="http://schemas.openxmlformats.org/officeDocument/2006/relationships/oleObject" Target="../embeddings/oleObject80.bin"/><Relationship Id="rId9" Type="http://schemas.openxmlformats.org/officeDocument/2006/relationships/oleObject" Target="../embeddings/oleObject85.bin"/></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5.xml"/><Relationship Id="rId1" Type="http://schemas.openxmlformats.org/officeDocument/2006/relationships/vmlDrawing" Target="../drawings/vmlDrawing39.vml"/><Relationship Id="rId4" Type="http://schemas.openxmlformats.org/officeDocument/2006/relationships/oleObject" Target="../embeddings/oleObject86.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5.xml"/><Relationship Id="rId1" Type="http://schemas.openxmlformats.org/officeDocument/2006/relationships/vmlDrawing" Target="../drawings/vmlDrawing40.vml"/><Relationship Id="rId6" Type="http://schemas.openxmlformats.org/officeDocument/2006/relationships/oleObject" Target="../embeddings/oleObject89.bin"/><Relationship Id="rId5" Type="http://schemas.openxmlformats.org/officeDocument/2006/relationships/oleObject" Target="../embeddings/oleObject88.bin"/><Relationship Id="rId4" Type="http://schemas.openxmlformats.org/officeDocument/2006/relationships/oleObject" Target="../embeddings/oleObject87.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5.xml"/><Relationship Id="rId1" Type="http://schemas.openxmlformats.org/officeDocument/2006/relationships/vmlDrawing" Target="../drawings/vmlDrawing41.vml"/><Relationship Id="rId5" Type="http://schemas.openxmlformats.org/officeDocument/2006/relationships/oleObject" Target="../embeddings/oleObject91.bin"/><Relationship Id="rId4" Type="http://schemas.openxmlformats.org/officeDocument/2006/relationships/oleObject" Target="../embeddings/oleObject90.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5.xml"/><Relationship Id="rId1" Type="http://schemas.openxmlformats.org/officeDocument/2006/relationships/vmlDrawing" Target="../drawings/vmlDrawing42.vml"/><Relationship Id="rId4" Type="http://schemas.openxmlformats.org/officeDocument/2006/relationships/oleObject" Target="../embeddings/oleObject92.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5.xml"/><Relationship Id="rId1" Type="http://schemas.openxmlformats.org/officeDocument/2006/relationships/vmlDrawing" Target="../drawings/vmlDrawing43.vml"/><Relationship Id="rId4" Type="http://schemas.openxmlformats.org/officeDocument/2006/relationships/oleObject" Target="../embeddings/oleObject93.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62.xml"/><Relationship Id="rId1" Type="http://schemas.openxmlformats.org/officeDocument/2006/relationships/slideLayout" Target="../slideLayouts/slideLayout8.xml"/><Relationship Id="rId4" Type="http://schemas.openxmlformats.org/officeDocument/2006/relationships/image" Target="../media/image120.png"/></Relationships>
</file>

<file path=ppt/slides/_rels/slide83.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63.xml"/><Relationship Id="rId1" Type="http://schemas.openxmlformats.org/officeDocument/2006/relationships/slideLayout" Target="../slideLayouts/slideLayout8.xml"/><Relationship Id="rId4" Type="http://schemas.openxmlformats.org/officeDocument/2006/relationships/image" Target="../media/image122.png"/></Relationships>
</file>

<file path=ppt/slides/_rels/slide84.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64.xml"/><Relationship Id="rId1" Type="http://schemas.openxmlformats.org/officeDocument/2006/relationships/slideLayout" Target="../slideLayouts/slideLayout8.xml"/><Relationship Id="rId4" Type="http://schemas.openxmlformats.org/officeDocument/2006/relationships/image" Target="../media/image124.png"/></Relationships>
</file>

<file path=ppt/slides/_rels/slide85.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65.xml"/><Relationship Id="rId1" Type="http://schemas.openxmlformats.org/officeDocument/2006/relationships/slideLayout" Target="../slideLayouts/slideLayout8.xml"/><Relationship Id="rId4" Type="http://schemas.openxmlformats.org/officeDocument/2006/relationships/image" Target="../media/image126.png"/></Relationships>
</file>

<file path=ppt/slides/_rels/slide86.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66.xml"/><Relationship Id="rId1" Type="http://schemas.openxmlformats.org/officeDocument/2006/relationships/slideLayout" Target="../slideLayouts/slideLayout8.xml"/><Relationship Id="rId4" Type="http://schemas.openxmlformats.org/officeDocument/2006/relationships/image" Target="../media/image128.png"/></Relationships>
</file>

<file path=ppt/slides/_rels/slide87.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67.xml"/><Relationship Id="rId1" Type="http://schemas.openxmlformats.org/officeDocument/2006/relationships/slideLayout" Target="../slideLayouts/slideLayout8.xml"/><Relationship Id="rId4" Type="http://schemas.openxmlformats.org/officeDocument/2006/relationships/image" Target="../media/image130.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5.xml"/><Relationship Id="rId1" Type="http://schemas.openxmlformats.org/officeDocument/2006/relationships/vmlDrawing" Target="../drawings/vmlDrawing2.v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7" name="3 Imagen"/>
          <p:cNvPicPr>
            <a:picLocks noChangeAspect="1"/>
          </p:cNvPicPr>
          <p:nvPr/>
        </p:nvPicPr>
        <p:blipFill>
          <a:blip r:embed="rId3"/>
          <a:srcRect/>
          <a:stretch>
            <a:fillRect/>
          </a:stretch>
        </p:blipFill>
        <p:spPr bwMode="auto">
          <a:xfrm>
            <a:off x="0" y="1865313"/>
            <a:ext cx="7473950" cy="4992687"/>
          </a:xfrm>
          <a:prstGeom prst="rect">
            <a:avLst/>
          </a:prstGeom>
          <a:noFill/>
          <a:ln w="9525">
            <a:noFill/>
            <a:miter lim="800000"/>
            <a:headEnd/>
            <a:tailEnd/>
          </a:ln>
        </p:spPr>
      </p:pic>
      <p:pic>
        <p:nvPicPr>
          <p:cNvPr id="1046" name="Picture 22" descr="C:\Users\beatriz.calvo\Desktop\PORTADA2.png"/>
          <p:cNvPicPr>
            <a:picLocks noChangeAspect="1" noChangeArrowheads="1"/>
          </p:cNvPicPr>
          <p:nvPr/>
        </p:nvPicPr>
        <p:blipFill rotWithShape="1">
          <a:blip r:embed="rId4"/>
          <a:srcRect l="666" b="2750"/>
          <a:stretch/>
        </p:blipFill>
        <p:spPr bwMode="auto">
          <a:xfrm>
            <a:off x="0" y="188913"/>
            <a:ext cx="9848850" cy="6669087"/>
          </a:xfrm>
          <a:prstGeom prst="rect">
            <a:avLst/>
          </a:prstGeom>
          <a:noFill/>
          <a:effectLst>
            <a:outerShdw blurRad="50800" dist="38100" dir="8100000" algn="tr" rotWithShape="0">
              <a:prstClr val="black">
                <a:alpha val="40000"/>
              </a:prstClr>
            </a:outerShdw>
          </a:effectLst>
          <a:extLst>
            <a:ext uri="{909E8E84-426E-40DD-AFC4-6F175D3DCCD1}"/>
          </a:extLst>
        </p:spPr>
      </p:pic>
      <p:pic>
        <p:nvPicPr>
          <p:cNvPr id="1044" name="Picture 20" descr="C:\Users\beatriz.calvo\Desktop\PORTADA.png"/>
          <p:cNvPicPr>
            <a:picLocks noChangeAspect="1" noChangeArrowheads="1"/>
          </p:cNvPicPr>
          <p:nvPr/>
        </p:nvPicPr>
        <p:blipFill>
          <a:blip r:embed="rId5">
            <a:grayscl/>
          </a:blip>
          <a:srcRect/>
          <a:stretch>
            <a:fillRect/>
          </a:stretch>
        </p:blipFill>
        <p:spPr bwMode="auto">
          <a:xfrm>
            <a:off x="0" y="0"/>
            <a:ext cx="9910763" cy="6858000"/>
          </a:xfrm>
          <a:prstGeom prst="rect">
            <a:avLst/>
          </a:prstGeom>
          <a:noFill/>
          <a:effectLst>
            <a:outerShdw blurRad="50800" dist="38100" dir="8100000" algn="tr" rotWithShape="0">
              <a:prstClr val="black">
                <a:alpha val="40000"/>
              </a:prstClr>
            </a:outerShdw>
          </a:effectLst>
          <a:extLst>
            <a:ext uri="{909E8E84-426E-40DD-AFC4-6F175D3DCCD1}"/>
          </a:extLst>
        </p:spPr>
      </p:pic>
      <p:sp>
        <p:nvSpPr>
          <p:cNvPr id="14340" name="10 Rectángulo"/>
          <p:cNvSpPr>
            <a:spLocks noChangeArrowheads="1"/>
          </p:cNvSpPr>
          <p:nvPr/>
        </p:nvSpPr>
        <p:spPr bwMode="auto">
          <a:xfrm>
            <a:off x="7315200" y="2751138"/>
            <a:ext cx="2058988" cy="339725"/>
          </a:xfrm>
          <a:prstGeom prst="rect">
            <a:avLst/>
          </a:prstGeom>
          <a:noFill/>
          <a:ln w="9525">
            <a:noFill/>
            <a:miter lim="800000"/>
            <a:headEnd/>
            <a:tailEnd/>
          </a:ln>
        </p:spPr>
        <p:txBody>
          <a:bodyPr>
            <a:spAutoFit/>
          </a:bodyPr>
          <a:lstStyle/>
          <a:p>
            <a:pPr algn="r">
              <a:buClr>
                <a:srgbClr val="CC9900"/>
              </a:buClr>
            </a:pPr>
            <a:r>
              <a:rPr lang="es-ES_tradnl" sz="1600" b="1">
                <a:latin typeface="Calibri" pitchFamily="34" charset="0"/>
                <a:ea typeface="Calibri" pitchFamily="34" charset="0"/>
                <a:cs typeface="Calibri" pitchFamily="34" charset="0"/>
              </a:rPr>
              <a:t>Septiembre de 2014</a:t>
            </a:r>
          </a:p>
        </p:txBody>
      </p:sp>
      <p:sp>
        <p:nvSpPr>
          <p:cNvPr id="13" name="12 Rectángulo"/>
          <p:cNvSpPr/>
          <p:nvPr/>
        </p:nvSpPr>
        <p:spPr>
          <a:xfrm>
            <a:off x="4981575" y="2546350"/>
            <a:ext cx="4392613" cy="292100"/>
          </a:xfrm>
          <a:prstGeom prst="rect">
            <a:avLst/>
          </a:prstGeom>
          <a:noFill/>
        </p:spPr>
        <p:txBody>
          <a:bodyPr>
            <a:spAutoFit/>
          </a:bodyPr>
          <a:lstStyle/>
          <a:p>
            <a:pPr algn="r" fontAlgn="auto">
              <a:spcBef>
                <a:spcPts val="0"/>
              </a:spcBef>
              <a:spcAft>
                <a:spcPts val="0"/>
              </a:spcAft>
              <a:buClr>
                <a:srgbClr val="CC9900"/>
              </a:buClr>
              <a:defRPr/>
            </a:pPr>
            <a:r>
              <a:rPr lang="es-ES_tradnl" sz="1300" b="1" kern="0" dirty="0">
                <a:solidFill>
                  <a:schemeClr val="tx1">
                    <a:lumMod val="65000"/>
                    <a:lumOff val="35000"/>
                  </a:schemeClr>
                </a:solidFill>
                <a:latin typeface="Calibri" pitchFamily="34" charset="0"/>
                <a:cs typeface="Calibri" pitchFamily="34" charset="0"/>
              </a:rPr>
              <a:t>Informe de Resultados - </a:t>
            </a:r>
            <a:r>
              <a:rPr lang="es-ES_tradnl" sz="1300" kern="0" dirty="0">
                <a:solidFill>
                  <a:schemeClr val="tx1">
                    <a:lumMod val="65000"/>
                    <a:lumOff val="35000"/>
                  </a:schemeClr>
                </a:solidFill>
                <a:latin typeface="Calibri" pitchFamily="34" charset="0"/>
                <a:cs typeface="Calibri" pitchFamily="34" charset="0"/>
              </a:rPr>
              <a:t> Rev1</a:t>
            </a:r>
          </a:p>
        </p:txBody>
      </p:sp>
      <p:pic>
        <p:nvPicPr>
          <p:cNvPr id="14342" name="15 Imagen"/>
          <p:cNvPicPr>
            <a:picLocks noChangeAspect="1"/>
          </p:cNvPicPr>
          <p:nvPr/>
        </p:nvPicPr>
        <p:blipFill>
          <a:blip r:embed="rId6"/>
          <a:srcRect/>
          <a:stretch>
            <a:fillRect/>
          </a:stretch>
        </p:blipFill>
        <p:spPr bwMode="auto">
          <a:xfrm>
            <a:off x="7315200" y="6107113"/>
            <a:ext cx="2346325" cy="517525"/>
          </a:xfrm>
          <a:prstGeom prst="rect">
            <a:avLst/>
          </a:prstGeom>
          <a:noFill/>
          <a:ln w="9525">
            <a:noFill/>
            <a:miter lim="800000"/>
            <a:headEnd/>
            <a:tailEnd/>
          </a:ln>
        </p:spPr>
      </p:pic>
      <p:sp>
        <p:nvSpPr>
          <p:cNvPr id="2" name="1 Rectángulo"/>
          <p:cNvSpPr/>
          <p:nvPr/>
        </p:nvSpPr>
        <p:spPr>
          <a:xfrm>
            <a:off x="4736976" y="548680"/>
            <a:ext cx="4752528" cy="1669688"/>
          </a:xfrm>
          <a:prstGeom prst="rect">
            <a:avLst/>
          </a:prstGeom>
        </p:spPr>
        <p:txBody>
          <a:bodyPr>
            <a:spAutoFit/>
          </a:bodyPr>
          <a:lstStyle/>
          <a:p>
            <a:pPr algn="r" fontAlgn="auto">
              <a:lnSpc>
                <a:spcPts val="4100"/>
              </a:lnSpc>
              <a:spcBef>
                <a:spcPts val="0"/>
              </a:spcBef>
              <a:spcAft>
                <a:spcPts val="300"/>
              </a:spcAft>
              <a:buClr>
                <a:srgbClr val="CC9900"/>
              </a:buClr>
              <a:defRPr/>
            </a:pPr>
            <a:r>
              <a:rPr lang="es-ES" sz="3600" b="1" dirty="0">
                <a:ln>
                  <a:solidFill>
                    <a:srgbClr val="2493CB"/>
                  </a:solidFill>
                </a:ln>
                <a:solidFill>
                  <a:srgbClr val="2493CB"/>
                </a:solidFill>
                <a:latin typeface="Calibri" pitchFamily="34" charset="0"/>
                <a:cs typeface="Calibri" pitchFamily="34" charset="0"/>
              </a:rPr>
              <a:t>Estudio sobre </a:t>
            </a:r>
            <a:r>
              <a:rPr lang="es-ES" sz="3600" b="1" dirty="0">
                <a:ln>
                  <a:solidFill>
                    <a:srgbClr val="2493CB"/>
                  </a:solidFill>
                </a:ln>
                <a:solidFill>
                  <a:srgbClr val="2493CB"/>
                </a:solidFill>
                <a:latin typeface="Calibri" pitchFamily="34" charset="0"/>
                <a:cs typeface="Calibri" pitchFamily="34" charset="0"/>
              </a:rPr>
              <a:t/>
            </a:r>
            <a:br>
              <a:rPr lang="es-ES" sz="3600" b="1" dirty="0">
                <a:ln>
                  <a:solidFill>
                    <a:srgbClr val="2493CB"/>
                  </a:solidFill>
                </a:ln>
                <a:solidFill>
                  <a:srgbClr val="2493CB"/>
                </a:solidFill>
                <a:latin typeface="Calibri" pitchFamily="34" charset="0"/>
                <a:cs typeface="Calibri" pitchFamily="34" charset="0"/>
              </a:rPr>
            </a:br>
            <a:r>
              <a:rPr lang="es-ES" sz="3600" b="1" dirty="0">
                <a:ln>
                  <a:solidFill>
                    <a:srgbClr val="2493CB"/>
                  </a:solidFill>
                </a:ln>
                <a:solidFill>
                  <a:srgbClr val="2493CB"/>
                </a:solidFill>
                <a:latin typeface="Calibri" pitchFamily="34" charset="0"/>
                <a:cs typeface="Calibri" pitchFamily="34" charset="0"/>
              </a:rPr>
              <a:t>la </a:t>
            </a:r>
            <a:r>
              <a:rPr lang="es-ES" sz="3600" b="1" dirty="0">
                <a:ln>
                  <a:solidFill>
                    <a:srgbClr val="2493CB"/>
                  </a:solidFill>
                </a:ln>
                <a:solidFill>
                  <a:srgbClr val="2493CB"/>
                </a:solidFill>
                <a:latin typeface="Calibri" pitchFamily="34" charset="0"/>
                <a:cs typeface="Calibri" pitchFamily="34" charset="0"/>
              </a:rPr>
              <a:t>situación laboral de los médicos de España</a:t>
            </a:r>
          </a:p>
        </p:txBody>
      </p:sp>
      <p:cxnSp>
        <p:nvCxnSpPr>
          <p:cNvPr id="6" name="5 Conector recto"/>
          <p:cNvCxnSpPr/>
          <p:nvPr/>
        </p:nvCxnSpPr>
        <p:spPr>
          <a:xfrm>
            <a:off x="5673725" y="2349500"/>
            <a:ext cx="3700463" cy="0"/>
          </a:xfrm>
          <a:prstGeom prst="line">
            <a:avLst/>
          </a:prstGeom>
          <a:ln>
            <a:solidFill>
              <a:srgbClr val="2493CB"/>
            </a:solidFill>
          </a:ln>
        </p:spPr>
        <p:style>
          <a:lnRef idx="1">
            <a:schemeClr val="accent1"/>
          </a:lnRef>
          <a:fillRef idx="0">
            <a:schemeClr val="accent1"/>
          </a:fillRef>
          <a:effectRef idx="0">
            <a:schemeClr val="accent1"/>
          </a:effectRef>
          <a:fontRef idx="minor">
            <a:schemeClr val="tx1"/>
          </a:fontRef>
        </p:style>
      </p:cxnSp>
      <p:sp>
        <p:nvSpPr>
          <p:cNvPr id="14" name="13 Forma libre"/>
          <p:cNvSpPr/>
          <p:nvPr/>
        </p:nvSpPr>
        <p:spPr>
          <a:xfrm>
            <a:off x="-7938" y="1558925"/>
            <a:ext cx="7112001" cy="5265738"/>
          </a:xfrm>
          <a:custGeom>
            <a:avLst/>
            <a:gdLst>
              <a:gd name="connsiteX0" fmla="*/ 0 w 7427209"/>
              <a:gd name="connsiteY0" fmla="*/ 413673 h 5457487"/>
              <a:gd name="connsiteX1" fmla="*/ 1785257 w 7427209"/>
              <a:gd name="connsiteY1" fmla="*/ 7273 h 5457487"/>
              <a:gd name="connsiteX2" fmla="*/ 3657600 w 7427209"/>
              <a:gd name="connsiteY2" fmla="*/ 224987 h 5457487"/>
              <a:gd name="connsiteX3" fmla="*/ 5225143 w 7427209"/>
              <a:gd name="connsiteY3" fmla="*/ 1081330 h 5457487"/>
              <a:gd name="connsiteX4" fmla="*/ 6328228 w 7427209"/>
              <a:gd name="connsiteY4" fmla="*/ 2315044 h 5457487"/>
              <a:gd name="connsiteX5" fmla="*/ 7097485 w 7427209"/>
              <a:gd name="connsiteY5" fmla="*/ 3780987 h 5457487"/>
              <a:gd name="connsiteX6" fmla="*/ 7387771 w 7427209"/>
              <a:gd name="connsiteY6" fmla="*/ 5275958 h 5457487"/>
              <a:gd name="connsiteX7" fmla="*/ 7416800 w 7427209"/>
              <a:gd name="connsiteY7" fmla="*/ 5377558 h 5457487"/>
              <a:gd name="connsiteX0" fmla="*/ 0 w 7202923"/>
              <a:gd name="connsiteY0" fmla="*/ 359194 h 5454766"/>
              <a:gd name="connsiteX1" fmla="*/ 1560971 w 7202923"/>
              <a:gd name="connsiteY1" fmla="*/ 4552 h 5454766"/>
              <a:gd name="connsiteX2" fmla="*/ 3433314 w 7202923"/>
              <a:gd name="connsiteY2" fmla="*/ 222266 h 5454766"/>
              <a:gd name="connsiteX3" fmla="*/ 5000857 w 7202923"/>
              <a:gd name="connsiteY3" fmla="*/ 1078609 h 5454766"/>
              <a:gd name="connsiteX4" fmla="*/ 6103942 w 7202923"/>
              <a:gd name="connsiteY4" fmla="*/ 2312323 h 5454766"/>
              <a:gd name="connsiteX5" fmla="*/ 6873199 w 7202923"/>
              <a:gd name="connsiteY5" fmla="*/ 3778266 h 5454766"/>
              <a:gd name="connsiteX6" fmla="*/ 7163485 w 7202923"/>
              <a:gd name="connsiteY6" fmla="*/ 5273237 h 5454766"/>
              <a:gd name="connsiteX7" fmla="*/ 7192514 w 7202923"/>
              <a:gd name="connsiteY7" fmla="*/ 5374837 h 5454766"/>
              <a:gd name="connsiteX0" fmla="*/ 0 w 7202923"/>
              <a:gd name="connsiteY0" fmla="*/ 359194 h 5454766"/>
              <a:gd name="connsiteX1" fmla="*/ 1560971 w 7202923"/>
              <a:gd name="connsiteY1" fmla="*/ 4552 h 5454766"/>
              <a:gd name="connsiteX2" fmla="*/ 3433314 w 7202923"/>
              <a:gd name="connsiteY2" fmla="*/ 222266 h 5454766"/>
              <a:gd name="connsiteX3" fmla="*/ 5000857 w 7202923"/>
              <a:gd name="connsiteY3" fmla="*/ 1078609 h 5454766"/>
              <a:gd name="connsiteX4" fmla="*/ 6103942 w 7202923"/>
              <a:gd name="connsiteY4" fmla="*/ 2312323 h 5454766"/>
              <a:gd name="connsiteX5" fmla="*/ 6873199 w 7202923"/>
              <a:gd name="connsiteY5" fmla="*/ 3778266 h 5454766"/>
              <a:gd name="connsiteX6" fmla="*/ 7163485 w 7202923"/>
              <a:gd name="connsiteY6" fmla="*/ 5273237 h 5454766"/>
              <a:gd name="connsiteX7" fmla="*/ 7192514 w 7202923"/>
              <a:gd name="connsiteY7" fmla="*/ 5374837 h 5454766"/>
              <a:gd name="connsiteX0" fmla="*/ 0 w 7202923"/>
              <a:gd name="connsiteY0" fmla="*/ 359194 h 5454766"/>
              <a:gd name="connsiteX1" fmla="*/ 1560971 w 7202923"/>
              <a:gd name="connsiteY1" fmla="*/ 4552 h 5454766"/>
              <a:gd name="connsiteX2" fmla="*/ 3433314 w 7202923"/>
              <a:gd name="connsiteY2" fmla="*/ 222266 h 5454766"/>
              <a:gd name="connsiteX3" fmla="*/ 5000857 w 7202923"/>
              <a:gd name="connsiteY3" fmla="*/ 1078609 h 5454766"/>
              <a:gd name="connsiteX4" fmla="*/ 6164327 w 7202923"/>
              <a:gd name="connsiteY4" fmla="*/ 2286444 h 5454766"/>
              <a:gd name="connsiteX5" fmla="*/ 6873199 w 7202923"/>
              <a:gd name="connsiteY5" fmla="*/ 3778266 h 5454766"/>
              <a:gd name="connsiteX6" fmla="*/ 7163485 w 7202923"/>
              <a:gd name="connsiteY6" fmla="*/ 5273237 h 5454766"/>
              <a:gd name="connsiteX7" fmla="*/ 7192514 w 7202923"/>
              <a:gd name="connsiteY7" fmla="*/ 5374837 h 5454766"/>
              <a:gd name="connsiteX0" fmla="*/ 0 w 7194699"/>
              <a:gd name="connsiteY0" fmla="*/ 359194 h 5450719"/>
              <a:gd name="connsiteX1" fmla="*/ 1560971 w 7194699"/>
              <a:gd name="connsiteY1" fmla="*/ 4552 h 5450719"/>
              <a:gd name="connsiteX2" fmla="*/ 3433314 w 7194699"/>
              <a:gd name="connsiteY2" fmla="*/ 222266 h 5450719"/>
              <a:gd name="connsiteX3" fmla="*/ 5000857 w 7194699"/>
              <a:gd name="connsiteY3" fmla="*/ 1078609 h 5450719"/>
              <a:gd name="connsiteX4" fmla="*/ 6164327 w 7194699"/>
              <a:gd name="connsiteY4" fmla="*/ 2286444 h 5450719"/>
              <a:gd name="connsiteX5" fmla="*/ 6873199 w 7194699"/>
              <a:gd name="connsiteY5" fmla="*/ 3778266 h 5450719"/>
              <a:gd name="connsiteX6" fmla="*/ 7111726 w 7194699"/>
              <a:gd name="connsiteY6" fmla="*/ 5264611 h 5450719"/>
              <a:gd name="connsiteX7" fmla="*/ 7192514 w 7194699"/>
              <a:gd name="connsiteY7" fmla="*/ 5374837 h 5450719"/>
              <a:gd name="connsiteX0" fmla="*/ 0 w 7193839"/>
              <a:gd name="connsiteY0" fmla="*/ 359194 h 5469814"/>
              <a:gd name="connsiteX1" fmla="*/ 1560971 w 7193839"/>
              <a:gd name="connsiteY1" fmla="*/ 4552 h 5469814"/>
              <a:gd name="connsiteX2" fmla="*/ 3433314 w 7193839"/>
              <a:gd name="connsiteY2" fmla="*/ 222266 h 5469814"/>
              <a:gd name="connsiteX3" fmla="*/ 5000857 w 7193839"/>
              <a:gd name="connsiteY3" fmla="*/ 1078609 h 5469814"/>
              <a:gd name="connsiteX4" fmla="*/ 6164327 w 7193839"/>
              <a:gd name="connsiteY4" fmla="*/ 2286444 h 5469814"/>
              <a:gd name="connsiteX5" fmla="*/ 6873199 w 7193839"/>
              <a:gd name="connsiteY5" fmla="*/ 3778266 h 5469814"/>
              <a:gd name="connsiteX6" fmla="*/ 7111726 w 7193839"/>
              <a:gd name="connsiteY6" fmla="*/ 5264611 h 5469814"/>
              <a:gd name="connsiteX7" fmla="*/ 7192514 w 7193839"/>
              <a:gd name="connsiteY7" fmla="*/ 5374837 h 5469814"/>
              <a:gd name="connsiteX0" fmla="*/ 0 w 7111726"/>
              <a:gd name="connsiteY0" fmla="*/ 359194 h 5264611"/>
              <a:gd name="connsiteX1" fmla="*/ 1560971 w 7111726"/>
              <a:gd name="connsiteY1" fmla="*/ 4552 h 5264611"/>
              <a:gd name="connsiteX2" fmla="*/ 3433314 w 7111726"/>
              <a:gd name="connsiteY2" fmla="*/ 222266 h 5264611"/>
              <a:gd name="connsiteX3" fmla="*/ 5000857 w 7111726"/>
              <a:gd name="connsiteY3" fmla="*/ 1078609 h 5264611"/>
              <a:gd name="connsiteX4" fmla="*/ 6164327 w 7111726"/>
              <a:gd name="connsiteY4" fmla="*/ 2286444 h 5264611"/>
              <a:gd name="connsiteX5" fmla="*/ 6873199 w 7111726"/>
              <a:gd name="connsiteY5" fmla="*/ 3778266 h 5264611"/>
              <a:gd name="connsiteX6" fmla="*/ 7111726 w 7111726"/>
              <a:gd name="connsiteY6" fmla="*/ 5264611 h 526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726" h="5264611">
                <a:moveTo>
                  <a:pt x="0" y="359194"/>
                </a:moveTo>
                <a:cubicBezTo>
                  <a:pt x="484311" y="145838"/>
                  <a:pt x="988752" y="27373"/>
                  <a:pt x="1560971" y="4552"/>
                </a:cubicBezTo>
                <a:cubicBezTo>
                  <a:pt x="2133190" y="-18269"/>
                  <a:pt x="2860000" y="43257"/>
                  <a:pt x="3433314" y="222266"/>
                </a:cubicBezTo>
                <a:cubicBezTo>
                  <a:pt x="4006628" y="401275"/>
                  <a:pt x="4545688" y="734579"/>
                  <a:pt x="5000857" y="1078609"/>
                </a:cubicBezTo>
                <a:cubicBezTo>
                  <a:pt x="5456026" y="1422639"/>
                  <a:pt x="5852270" y="1836501"/>
                  <a:pt x="6164327" y="2286444"/>
                </a:cubicBezTo>
                <a:cubicBezTo>
                  <a:pt x="6476384" y="2736387"/>
                  <a:pt x="6715299" y="3281905"/>
                  <a:pt x="6873199" y="3778266"/>
                </a:cubicBezTo>
                <a:cubicBezTo>
                  <a:pt x="7031099" y="4274627"/>
                  <a:pt x="7093013" y="4946758"/>
                  <a:pt x="7111726" y="5264611"/>
                </a:cubicBezTo>
              </a:path>
            </a:pathLst>
          </a:custGeom>
          <a:ln w="19050">
            <a:solidFill>
              <a:srgbClr val="2493CB"/>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a:p>
        </p:txBody>
      </p:sp>
      <p:sp>
        <p:nvSpPr>
          <p:cNvPr id="14346" name="AutoShape 2" descr="data:image/jpeg;base64,/9j/4AAQSkZJRgABAQAAAQABAAD/2wCEAAkGBxMREhMSExQUEhUTFxIXFhcYFRoYFxcXFhgYFhgXGBUcHCogGBomGxgYIjEjJikrLy4uGB8zODMtNygtLisBCgoKDg0OGxAQGywlICQvNSwsLDcyLywtLC8wLiwrMCwyLCwvLCw0LCwuLCwsLTQtNCwsLCwsLCwsLCwsLCwsLP/AABEIAJMBVwMBEQACEQEDEQH/xAAcAAEAAQUBAQAAAAAAAAAAAAAABwIDBAUIBgH/xABIEAABAwIDBQUDCAcHAgcAAAABAAIDBBEFEiEGBzFBURMiYXGBCDKRFBVCcoKhsdEjUmKSwcLwJCVTdKKz4UOTNDVEc6Syw//EABoBAQADAQEBAAAAAAAAAAAAAAACAwQBBQb/xAA0EQEAAgIABAMGBgEEAwEAAAAAAQIDEQQSITFBUWEFE3GBkaEiMrHB0fBSFELh8SMzohX/2gAMAwEAAhEDEQA/AJxQEBAQEBAQEBAQEBAQEBAQEBAQEBAQEBAQEEc4/vlw+kqXUxbNKY3Fsj42tLGuBs4DM4FxB42Ful0HvMMxCOpijnhcHxytDmOHMHwOoPgdQgykBAQEBAQEBAQEBAQEBAQEBAQEBAQEBAQEBAQEBAQEBAQEBAQEBAQEBBxzt1hTqTEKuB30JXkHqx5zsJ8S1zSgm72dca7WhlpSe9TSXaOkct3D/WJPiEEsICAgICAgICAgICAgICAgICAgICAgICAgICAgICAgICAgICAgICAg+EpM6GpqMRLr5SGgcOp/JfP5/ad7793PLEdvOf4baYIjXNG0Cb+cOIqYKnU9tGWOP7UR4k+LXAfZWv2Vntkpatp3MT+qriKRWYmGv3IY06mxEMBsKiN8ZHLMP0jSfHukfaWrjcl8WKb08P0V4qxa2pdL0dcH6cHdOvkq+E4+mf8ADPS3l/CWTDNOvgy1vUiAgICAgICAgICAgICAgICAgICAgICAgICAgICAgICAgICAgICC3MToAOPPkEnqME4SL6ONvLX4rxp9jV5ulunlr92qOKnXZ4PfngDX4U6RoOankjkvxJaT2bh5d+/2Vv4fg8WD8kdfNTfLa/dz1s/iJpqqnqBf9DLFJpzDHAkeoBHqtSt1vXsDXNczg4Bwt+I+5fNe0sMYM0Wx9N9fhLfgvN66ltKKfOwHnwPmvb4PiPf4otPftPxZMtOS2mQtSsQEBAQEBAQEBAQEBAQUTzNY0ve4Ma0Euc4gAAakknQBBGuK74ITL8nw6nlxGbh3AWx6GxINi5wHWwHigt/Om1EgLm0dFCOTXOBd6ntSL/BB57Fd5eO4c4fLqGEMJtmDHBp8GzNe5l9OGp8EHrdjd79FXObFJekmdYBshBjcTybLpr9YNvcWugkVB57bKvr4I2PoaaOqIJ7Rjn5XZbaFmoBPG/pYHkESV2/isY4sNFFE9pIc15fcEcQW6EHzQSfu02zGLUnbFrY5Y3FkrAbgHi1wvrlIPxBHJB61AQEHjd5+24wimZI1rZJpX5Y2OOlhq95tqWgWGnNzUHhtnd7WJ4g/saXD4ZJAAXOzuDGi9ruJIDR9r4oJdwR1QYWGqbEyY3ztiLnRjU2sXa+7a/jdBnIPB7bb1KLDXOi1qZxxjjIs09JJDo0+AuR0QaSg2m2irbSQUNPSxO90z5g4jrq4OI8cgQVVuO7S0vfko6WqjGruxzF1v2QH5r/ZKC/s3vqop3dnVNfRSXsc/ejvwtnABafrNAHVB67AtsaWtqZ6aneJewZG50jSDG7PfRrge9bS54a25IPQICAgsy1Aag0m0obVUlTT/wCNDKweBc0hp9DY+ipycRix/ntEJVpa3aEA4VugrZLGZ0VO08buzvH2W6H94LDk9rYa/l3P2XV4a09050cRZFFEXF/ZRxx5jxdkaG5j4m1yvD4niL5781mvHSKRqG+whlmE9Sbfgvc9k0muCZnxn/hk4md30zl6jOICAgICAgICAgICAgIOa96u3UuK1QoaQk04kbGwNP8A4iQuADieBbm90cOfPQJv2C2OhwumbFGA6VwBmlt3pH+fHILkNHIeJJIelQWaylZMx0crGyMeCHNcAWuB5EHig5e3tbCfNVQDFc00+YxE6lhHvRE87XBBPEdSCUEhbitv3z/3dUvzSMaTTvce89rdXRknUlo1H7IPRBMqDnb2jMMZHXQTtABni79vpOjOXMfHKWjyaEGm3J7T/IsRZG82iq7RP6B5P6J3o45fAPJQdRICAg5T3v7UfOGISFjrwwXhi10Iae+8cu86+vQN6IJJ9muNvyasdYZjNGCeZAZdoJ6Al3xKCY0EW77dvnUMQo6d2WonaS54OsUR0uDye7UA8gCdDYoNBuL2BY9oxOqaJCXH5O1wuAWnWYg8XZgQ3pYnjYgJxQEEfb0N20WJRumha2OraLteNBLb6EnXoHcRpyQRv7PJdFidRC8Frvk8gc0ixa5ksYII5EahB0SgINfW4gG6N1P3D815fFe06Yp5cfWftDRj4ebdZ6NVJIXaleLl43Pl/Nb5R0hrripXtClZU2BieNU9MLzzRRdMzwCfJvE+gVmPDkyfkrMuWtWveVvZnaKlrmySQvLmRPyElpbc2DrgHW2vGw4Ferw/sm0zvL0jy8We/Ex/tb52MtGg4Be9WsVjUdmKZ2v0uKBxsujZtN0FSAgICAgICAgICAg8dvbxs0eF1L2mz5AIWG9iDKcpIPIhmYjyQQPuUoO2xemuLiLtZD9ljsp/fLUHVKAgIPFb48HFVhVToM0De3Yehi1d8WZx6oOZNmsVNJV09S0kdjIx5txLQe831bceqDs8FBBe/ij+U4nhtNmy9sGR3tfL2s2TNbn/AMIIgxvDJKOolp5NHwvcwnhfKdHDwIsR4EIOq92m0oxHD4ZybyNHZzf+4wAE/aFnfaQepQeI3v7UfN+HvyG01ReGK3EFw77x9Vt9epag5w2v2Zkw6WKGU3e+GKVwtbIX3vGddSCLXQS97NMt4a1vSSE/vNeP5UEzucACToBqUHGu1mMur62epNz20hLRzDB3Y2+jQ0eiDr/BsPbTQQwMFmwxxxjyY0N/ggzEBAQeNGxOTGRicTmNY+J7J2a5jIQA17dLagC/DVt9bmweyQYWKT5W2HF34c15vtPiJxYuWve36eK/h6c1tz4NM1pJsNSvm6Um0xWsblvmYiNypq2OZyXsYfY8zG8ttekfyy24n/GFmnrwOIBK9LFwHD4+1d/HqotmvbxQDvjj/vOV/wDisif/AKQz+RbFTb7lak3qogeIieB5FzSfvCCVGQOKDc4Vh7gblB6WNtggrQEBAQEBAQEBAQEER+0jKRQ0zeRqAT9mN/5oI/3AyhuLMB4vhmaPOwd+DSg6cQEBBr9oow6kqWng6GYHyLHAoOLEHb1K0hjAeIa0HzAQQvvRdm2jwllj3TSO/wDkvP8AKgwvaK2YySRYgwaSWimsPptH6Nx82gtv+w1Bp9wW03yatNK91o6sAC/ATNuWeWYZm+JLOiDpJBDUf9+bQ396kwrh+q6RrtP3pBfoWw+KDyvtGx2xKE/rUsfxEsw/CyDe+zM7/wAxH+UNv+/f+CCWNtpzHh9a9vFtNUkeYjdZBxzBIWOa4cWkEeYN0HbsUgc0OGocAR5EXCCtAQEBAQajGfeb5fxXz3tiZ95X4fu28L+WV3CYgGl/M6DyC0+yMMRSck956fJDib9eVg4vUjgvYZWFR4aXm5QRD7QmFiKopJB/1IXs/wC2+/8A+iDX7hLHE3MP04JR6hzH/wApQdHxUDRyQZLIwEFaAgICAgICAgICAgIIy9oPDjLhYkH/AKeaJ5+q4Oi/F7UEGbu8WFJiVJO42a2UNcejZAY3H0a4n0QdgICAg0O3lcIMOrZSQMsEwF/1nNLWj94hByxsJhBrMQpacC4fKwv+ozvv/wBLSg7FQQttyM21OGjoyn+6SZyCUdrsCbX0c9K6w7VhDSfovHeY70cAUHHrmyU0xBvHLA/7TJI3fiHD7kHRu0W8howJtdGQ2epb2LAOLJyC2Qjpks5wJ493qg3O6TZf5uw+Nrhaab9LN1DnAZWH6rbC3XN1QRj7ScVqukdbUwuF/qvJ/m+9Bk+zQ79LXD9in+4yfmgm7F6IVEE0B4TRyRnye0t/ig4rqIHRvcx4LXMc5rgeIc02IPqEHVG53aEVuGQ3N5KcCCQc7xgBjjfjdmU3636IPboCAgXQEGBi0GZocOLfw5ryvavDzkxxevev6NHD31bU+Kzh8/cLeYuR5FQ9kZ4mk4p7x1+SXE0nfM1EgzSar2GV6SkiAaEEPe0tTXioZP1Xzsv9ZrD/ACII93Kz5MZpOju2afG8Mlvvsg6rQEBAQEBAQEBAQEBAQEGJiuHx1MMsEozRyscxw52cLGx5HoUHIW2GzM2G1L6aYcNWPtZsjD7r2+fMcjcckHQu53blmIUrYJHf2qnaGvB4yMGjZR10sHdD5hBIaAghH2gdsmFgw2Fwc4ua+oINw0N1ZGfEmzj0yt6oNpuK2FfSRurqhuWaZuWJh4siNiXOHJziBpyAHUgBLSCC9rq5g2spLkdw00bvBzw7KD++34oJ0Qc4+0Dsz8nrG1jBaOrHetwEzAA7yzNynxIcg0+53Zx2IV8bX3NPSnt3g3y5u6Gttwu5zW36tYeiDqZBA/tLtHaUB5llQD5Ax2/EoMH2bqkCtqYydXwZgOuR7b//AG/FB0Mg50377FOp6g18TSYKg3lsNI5jxJ6B/G/62bqEHkt3O2kmE1PagF8UlmzR395o4Ecs7bkjzI5oOo9ndoqaviE1NK2VulwD3mH9V7eLT5oNqg8/tbtlSYbGX1EgDrEsibYyv+qzp4mw8UHh9gBWYxWtxaqBhpoM4o4QTlJcCwv/AGrNJBdbU8LBtkEsICDVVtCWnOz4Dl5eC8Li+Aviv73B9PL4enp+zXjzRaOW7UzA3zDir+G9q47xrL0n7f8ACOTh5jrXq2dHiItY6L1K3raN1nbPMTHdGntDVIkoYLfRqW/fFJ+S7uN6cRHu3qDHilE4f4zB+93f4qGbJ7vHN9b1G0qxuYh1L85O6BeJPtm/hSPq1f6WPNehxLkdF6HBcdHETNdamFOXDydWxjfcLepVoCAgICAgICAgICAg0u1Wy1NiUPY1LMwFyxw0fGTzY7l5cDbUFBDWI7la+klE+H1DZCwlzCXGGZvQX906aE3F+mqD0WG47tREAyWghqLD3i6Nrj4kslyn0CCuqi2ormlhFNhrDoS14zlp6Oa6RwPllOiDZbF7oaWieJ6hxrKgHMHPFo2uvfMGXOZ3i4nqACgkhB57bSfEWxNGHRRSSucQ50jgBG23vBpIzH106FBB9ZuixqaV08hidK9xe55m7xde97gaeFuCCVtip8cbIyHEIYHxBpvUNkHaXANrsB75JsODeN/MNrvG2YGJUEtOLdpo+EnlKz3deVwS0no4oNful2PdhdEGSgComd2k1iDlPBjMw0Ia3z1c5B63EZJGxSOhY2SUNcWMc7KHOtoC7kLoIG2r2Dx7FZ/lFTHCwgBrGCVoaxvGzQC7mSSSbnysAGHhG6vG6GZlTT9kJY9Wlsrdb6FpDgAQQSLFBN+xtTiEkJOIwxQSg2aIn5g5vUi5yn1Pog3NXSslY6ORrZGPBa5rhdrgeIIPFBC+1u4gOcZMPlDAf+jMSQPqyi5t4OB80Himbr8bppM0UL2uF7SRVEYPoQ8OHrZBv6PZXamYCN09RCz9aSst8Sx7nn4IPVbK7k4Y3ievlNZJfMWaiPNxu8nvS69bA8wUEsRsDQGtAaAAAALAAaAAcggqQfCUGFVVwag01TOXm7Qs2bhMOXrevXz8U65LV7S+NY7gRqvn+L4euHNFMMzM/wA+HRux3m1d2R7v3hLcPiuLf2mP/bmXrcHwWXFknJktvca8d+DNly1tXUQiDYs2xCi/zNP/ALjVuzUm+O1I8YmFNZ1aJdOOe/k34ryMfsb/ADv9I/lpnivKFVPSSOcC7/herg4bHgjVI/lnvktfu9LSssFegvICAgICAgICAgICAgICAgICAgpe8DUkDzUbWiveXYjakTNtfMLdb6KPvacvNuNeZyzvWn1krXcCD5G67XJS35ZiSazHd8dO0GxcAelwuTlpE6mYOWVZcLX5Kc2iI3PZzXg+PkAFyQB4lcvetI3adOxEz2fHyAcSBfqUtete8kRM9nzt2694acdeCj72nXrHTv6HLPkMnadA4E+BCVy0tOomNuzWY66V5tbc1Pcb0ipkla3iQPM2UbXrXvLsRM9nwzNH0hrw1C5OWka6x17epyz5LdXVCMX4nkLi5UcuaKR4b+Ovr6O1rMrvajQXFzwF1OclImI3HXt6ucshkF7XF+l9V3nrzcu+vkanW1RKk41eJV2XQINbTQOkNyg3VNQhqDEo7ds6/wC1bzv+V18/wkxPHW5+/XXx3/G23L/6Y16PA+0aP7th/wA3F/szr6BiQlu/bfE6Acf7VTfdI0lB16KZvRBW2MBBWgICAgICAgICAgICAgICAgICAg11Zbto89stja/DMsd7cnERa35daifCJ3+8LYjdNR32sTub2jwy2XsyX24A8vC//Kz54iZy3r25NfGev7fwnT/bE99/Zao9HRE5WjKbW+keADj/AFyTFMxkpNv8dVnw303E+vl8/Et1idefVdpXMbG8uyl93F2Yi/8AVlLDl5OH5Z/NG9xPeZ/fbl67vvw83wzF0ccbAbv1tmF8gN+J6qdvx1rh1HbrG9dPLtM/9OR0mbfdV2wML2OsHM04i/hr1VePLE4Jx5JjdZ5Z9evf5pTWeeJr49VNQCxuR3fYS3I7pqNPgpct8MxSOtJmNT/j1idfDyn5Obi3XtP6rjgztpc1rZNfuuu1yUrnyzbtqv2iXJiZpXXqs0D2F5kdlbxbG3oBxdb0t8eq5w+SszOW8/it/wDNY8P59ejt6z+WO0feRlQ4PExBDXG3Ee7wGnHxVc3tS9eInWp6T130nt01/t8dTPilERMTTy/v3X4nM7aQvIuQMt+GXXh93wV2PLGPLeMk63O4nwmNdt+iFqzascq3UiPK3JaxlHlyvbwUc80icWukc+/16/V2m/xb8lylDM0ufLmzfSt7vLjyU+HvFOeuTpPNM9fGPCfhrp8kbxvU18mLG0PDRewMjgw88tuXUXVFMNJpXHk6bmZjwmI66+CybTubV8o2yonHtY2vAzNza9RbQq/DOWMsUyddROp843H381duWa7r9Pqyq6bK0rcqebaTK9B6SjgDQgykGuxCiJOdnHmPLmF4/H8De9ve4u/jH7w04c0RHLZ4neXgMuK0rKcSNjdHKJLuBIdZrmWNuHvcbKjD7WvT8OWu/XtP0/6Ttw0T1rLyGx+6p9HUwVUlS1xheH9myM2cRwGcuFtbfRVl/bMf7afdyOF85TAMWP6o+Kr/AP2b/wCEfV3/AEsebIp8Ta42Iyk+o+K18P7Ux5LRW0amforvw9qxuOrOXqM4gICAgICAgICAgICAgICAgICCl8YcLEAjoRdB87FtsuUWPKwt8EHzsG2AytsNQLCwPggOgaTctaT1sL/FB9MTb5rC4521+KCk0zNe43Xj3Rr59UFeQWtYW6W0QYtW5jCC5gObQmw+/qqM/ERh5Zt2mdb8k6U5t6U1Do4y0BjSXaAAAaHT4apkzxS9aeNitNxM+TGnkucgjs2MgubZpBvwAuq4zWtadR+Wdd+/2/jqlyRER6r0srS7J2ObKLj3dBpwv5qcZ7TktSI7a8e+/kjyRqJ33fZqphZmyBwabEEC7T5FVzxke754jx5Zjxid6SjF+LXzVTTNLg0R53AAnQd0dLlXe9mbTWsdu/l8EOXpuVyN7HglzbZD9IDu6X0Uq5PwzNo1omvXorpZ2yAOHj5hRwZoy05o+GvKYL15Z01eOy2CuRa3BD3kHq2cEFSDV4tUEHINBa58fBeH7V4m9bRirOo1ufX0a+GxxMc0on30bRVFC2jbTSmIzCZ7yAL2YWBguRoLl11PgOAxWxRkvG5n6Q5mzWi2oYO6bbWtr6xtJO5j2ZJHufkAkGUae6Q3iQOCtyeycNvy7j++qNeJvHfqmR2Eu5OB9CFjt7Hv4Wj+/VbHFR4wrhwrW7nX8B+atw+yNW3ktv0j+UbcT06Q2a9tkEBAQEBAQEBAQEBAQEBAQEBAQEBAQEBAQEGFiMRfkGUkZrki2mhF9fNZ8+L3mqzHTrv6TCdLcvVhOpZBlcWlzg4DQjRjTpxPPis8cNlj3czMTNZ6z6a15f2d+afvK9fV9mp3GR7uyc7VuXvADTnx/guxw9ove/LE7mJjr21r0OeNRG5Xx2glLuzJu0DQi19PG/LorK48lc179NTrx8vkjNqzWI8lmWkk7N5IzOkcDlaR3R5m11Xfhbe7mtdbm3NPh4/Py0lGSObc+Wl4h7Hl4YXh4FwCAQR5lWRiyUy2vTUxbvG9an6SjzVmsRPg+1XavZlyWzuF7EEhvjfS6nkpkvEROtb69fD0+fwcrMR1KaF0chADnMcNXHLof68FDFhvjy2mPyz69d+fz+Ltrxasb7ww8ej0WtW0FDPkcg9hRVQcAgywUGNWUYk8COf5rFxfBU4jr2mPFbiyzRzfv6mPziyHNcQwRi3IOe5zzp1ILfuXeC4a3D45pad9TLeLzuG19m6hzVtTNyjgDPWV7SPujd8VsVOhUBAQEBAQEBAQEHxzgOJso2tWveXYiZAVKJ32cfUBAQEBAQEBAQEBAQEBBZq5sjHOGpA0VHE5ZxYrXjwTx15rRDGjjlytdnu42JFhl15Dou+7t01afX18/wCw5zR5Kad0koc4Py6kNAA5deqpwWtnxc/NMTO9enXXz9dp3iKW1paZVucYje2Zxa4cu7bh8VRi4i+S2GZnXNFtx4dE7UisW9NfdexSVzMhDi0EgGwvzHAdVfxNrVyY4iZ6zO9fDaFIiaytCpeQxrXHvuPeI1DRxFuvFR95abUp1jm3PXv08P74fU5Y1M+S9nIfk7S9weIGYG1xbTVW80e85ItPbt++9Oa/DvSmkqyIXSPN7F35AKvBmmOGjJadz++3b0/8k1hVQ1JkY4E94cxY+oXeGyzkpatp/FXpM/pPzMldTEx2lcwuVzmXcbm7vuNlPg72vgra07mYcyxEXmIfMQgzNK0q3jq2nLXIKqOvLEG8psaHNBltxZqDlLeHinyrEqyYcHSua3xbH+jafVrQUEvezxA2GjqJnCxmmDQerImi3pme8ehQSt84N6oKXYk3qgsyYs3qgwoq6RxdZ50tbQai19Vgw+8vjtPNO4mYjt4Lrai0dPCF81rjkOZwDswIAvq240HmFXXPe9sc9fxVmZiPPolNIiJjylsqYl0YOY3IJBtr4adVurEzSOs/upnuwKGqc4i73E3doW92w5XtxWThMl70rNt71M78J8P338luWsRMxD7TVLnOyl5DtcwIA62LUw5LzaKZNxbXXyn1iXLVjW66mP0UU1Y+7dS8ucQW5dAOt7aKPDXy3rjtEzO/zeWuv3+HzdyRWJtH0ZLcQvKW3GX3ePMc/jopxxM+/iN/hnpHxj+ev0hz3f4PVbrXEPIcM8YDSQfo3uNPgmW2Sl5t+avjHjHrH8FYrMa7T5r1HIAX2ddjQ0jwFiSrsWWvLa8W3X9tRKNqzuI11fMNrS8kG2urfLp+Cr4bPa17UvPXvHwnw+U9HclIiImGwW1UICAgICAgICAgICAgpljDgWngVG1YtE1t2l2J1O4YkdARYGR5aODdB6EjkqqcPWkRETOo7Rv+/dKbzL78hIzZXuaHcRYaeR5LsYKxvl3ET3j+9vlo55nuodho7ga4tyXtoDcnUkk81y3D0mazHTl6RrwIvOpjzH4cTb9I64dmuQDrpbTlwXJ4aszE7ncde/mc89VRw+41e4uvcO008ALWsuzw9J773E73vr/fTsc8qmUXezue5zrEA6AC/O3VSjDWJ5vHWt+n6Oc060tNw2zWtzkhrs2rRr5qFOGrSKxEzqvZ2bzMzM+K6aLvl4cW3FrACyl7ivPOTc7mNOc860ogw8tyjtHFrTe1gLnjrZcx8PWkRETOo7Rv+/d215nqzSFeg1tfhweg8/VYS4cEGE6lcEFOVw6oIZxfdnWCdwiDXxucS15eBlBN7PB1uPAFBKezWGmjpoqdpv2YNz1c4lzj5XJQbTtH+KCtrXnqgzaXDnu4oNtSYORe7zrxsADbha6z14atYmu51PWY+Kc5Jmds12HAZMjiwMFgAAfXXnqpWwVm8X3MTEaj4EXmI0vwQZWluYkm+p46+CnWkVrywjM7nbHhw4tsO0cWg3tYC/mVVj4etIisTOo7R/f3Sm8zO1baHUXe45b5dBppbjzsp1wxGus9O3p/fXbk2mVVLSFjC3MTe9jYXF1zHhrjpyV3otabTuVo4aOzDM1iDfMGi65bh62pGOd6jX27OxeYna9FTEOLi4uuACCBy/oqdcerTbc9UZncaWn4aMr2tJaHkX4HQcvJQ/01IiYjpud9PP8AsJc895+CuSiu5rg7KW9GjXzUrYa2vF53uHItMRMMtWoiAgICAgICAgICAgICAgICAgICAgICAgIKHRgoLD6Jp5ILLsMb0QW3YS1BR8ztQVNwhvRBkR4e0ckGSyIBBcQEBAQEBAQEBAQEBAQEBAQEBAQEBAQEBAQEBAQEBAQEBAQEBAQEBAQEBAQEBAQEBAQEBAQEBB//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a:latin typeface="Calibri" pitchFamily="34" charset="0"/>
            </a:endParaRPr>
          </a:p>
        </p:txBody>
      </p:sp>
      <p:pic>
        <p:nvPicPr>
          <p:cNvPr id="1027" name="Picture 3"/>
          <p:cNvPicPr>
            <a:picLocks noChangeAspect="1" noChangeArrowheads="1"/>
          </p:cNvPicPr>
          <p:nvPr/>
        </p:nvPicPr>
        <p:blipFill>
          <a:blip r:embed="rId7"/>
          <a:srcRect/>
          <a:stretch>
            <a:fillRect/>
          </a:stretch>
        </p:blipFill>
        <p:spPr bwMode="auto">
          <a:xfrm>
            <a:off x="7315200" y="4583113"/>
            <a:ext cx="2346325" cy="1006475"/>
          </a:xfrm>
          <a:prstGeom prst="rect">
            <a:avLst/>
          </a:prstGeom>
          <a:noFill/>
          <a:ln w="9525">
            <a:solidFill>
              <a:schemeClr val="bg1">
                <a:lumMod val="85000"/>
              </a:schemeClr>
            </a:solidFill>
            <a:miter lim="800000"/>
            <a:headEnd/>
            <a:tailEnd/>
          </a:ln>
          <a:effectLst/>
          <a:extLst>
            <a:ext uri="{909E8E84-426E-40DD-AFC4-6F175D3DCCD1}"/>
            <a:ext uri="{AF507438-7753-43E0-B8FC-AC1667EBCBE1}"/>
          </a:extLst>
        </p:spPr>
      </p:pic>
      <p:pic>
        <p:nvPicPr>
          <p:cNvPr id="5" name="4 Imagen"/>
          <p:cNvPicPr>
            <a:picLocks noChangeAspect="1"/>
          </p:cNvPicPr>
          <p:nvPr/>
        </p:nvPicPr>
        <p:blipFill>
          <a:blip r:embed="rId8"/>
          <a:stretch>
            <a:fillRect/>
          </a:stretch>
        </p:blipFill>
        <p:spPr>
          <a:xfrm>
            <a:off x="2865438" y="2752725"/>
            <a:ext cx="3024187" cy="2332038"/>
          </a:xfrm>
          <a:prstGeom prst="rect">
            <a:avLst/>
          </a:prstGeom>
          <a:effectLst>
            <a:outerShdw blurRad="63500" sx="102000" sy="102000" algn="ctr" rotWithShape="0">
              <a:prstClr val="black">
                <a:alpha val="40000"/>
              </a:prstClr>
            </a:outerShdw>
          </a:effectLst>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2" descr="C:\Users\beatriz.calvo\Desktop\PORTADA2.png"/>
          <p:cNvPicPr>
            <a:picLocks noChangeAspect="1" noChangeArrowheads="1"/>
          </p:cNvPicPr>
          <p:nvPr/>
        </p:nvPicPr>
        <p:blipFill rotWithShape="1">
          <a:blip r:embed="rId3"/>
          <a:srcRect l="95" t="-3" r="700" b="1"/>
          <a:stretch/>
        </p:blipFill>
        <p:spPr bwMode="auto">
          <a:xfrm>
            <a:off x="-4763" y="0"/>
            <a:ext cx="9915526" cy="6858000"/>
          </a:xfrm>
          <a:prstGeom prst="rect">
            <a:avLst/>
          </a:prstGeom>
          <a:noFill/>
          <a:effectLst>
            <a:outerShdw blurRad="50800" dist="38100" dir="8100000" algn="tr" rotWithShape="0">
              <a:prstClr val="black">
                <a:alpha val="40000"/>
              </a:prstClr>
            </a:outerShdw>
          </a:effectLst>
          <a:extLst>
            <a:ext uri="{909E8E84-426E-40DD-AFC4-6F175D3DCCD1}"/>
          </a:extLst>
        </p:spPr>
      </p:pic>
      <p:sp>
        <p:nvSpPr>
          <p:cNvPr id="16" name="15 Forma libre"/>
          <p:cNvSpPr/>
          <p:nvPr/>
        </p:nvSpPr>
        <p:spPr>
          <a:xfrm>
            <a:off x="-7938" y="1558925"/>
            <a:ext cx="7112001" cy="5265738"/>
          </a:xfrm>
          <a:custGeom>
            <a:avLst/>
            <a:gdLst>
              <a:gd name="connsiteX0" fmla="*/ 0 w 7427209"/>
              <a:gd name="connsiteY0" fmla="*/ 413673 h 5457487"/>
              <a:gd name="connsiteX1" fmla="*/ 1785257 w 7427209"/>
              <a:gd name="connsiteY1" fmla="*/ 7273 h 5457487"/>
              <a:gd name="connsiteX2" fmla="*/ 3657600 w 7427209"/>
              <a:gd name="connsiteY2" fmla="*/ 224987 h 5457487"/>
              <a:gd name="connsiteX3" fmla="*/ 5225143 w 7427209"/>
              <a:gd name="connsiteY3" fmla="*/ 1081330 h 5457487"/>
              <a:gd name="connsiteX4" fmla="*/ 6328228 w 7427209"/>
              <a:gd name="connsiteY4" fmla="*/ 2315044 h 5457487"/>
              <a:gd name="connsiteX5" fmla="*/ 7097485 w 7427209"/>
              <a:gd name="connsiteY5" fmla="*/ 3780987 h 5457487"/>
              <a:gd name="connsiteX6" fmla="*/ 7387771 w 7427209"/>
              <a:gd name="connsiteY6" fmla="*/ 5275958 h 5457487"/>
              <a:gd name="connsiteX7" fmla="*/ 7416800 w 7427209"/>
              <a:gd name="connsiteY7" fmla="*/ 5377558 h 5457487"/>
              <a:gd name="connsiteX0" fmla="*/ 0 w 7202923"/>
              <a:gd name="connsiteY0" fmla="*/ 359194 h 5454766"/>
              <a:gd name="connsiteX1" fmla="*/ 1560971 w 7202923"/>
              <a:gd name="connsiteY1" fmla="*/ 4552 h 5454766"/>
              <a:gd name="connsiteX2" fmla="*/ 3433314 w 7202923"/>
              <a:gd name="connsiteY2" fmla="*/ 222266 h 5454766"/>
              <a:gd name="connsiteX3" fmla="*/ 5000857 w 7202923"/>
              <a:gd name="connsiteY3" fmla="*/ 1078609 h 5454766"/>
              <a:gd name="connsiteX4" fmla="*/ 6103942 w 7202923"/>
              <a:gd name="connsiteY4" fmla="*/ 2312323 h 5454766"/>
              <a:gd name="connsiteX5" fmla="*/ 6873199 w 7202923"/>
              <a:gd name="connsiteY5" fmla="*/ 3778266 h 5454766"/>
              <a:gd name="connsiteX6" fmla="*/ 7163485 w 7202923"/>
              <a:gd name="connsiteY6" fmla="*/ 5273237 h 5454766"/>
              <a:gd name="connsiteX7" fmla="*/ 7192514 w 7202923"/>
              <a:gd name="connsiteY7" fmla="*/ 5374837 h 5454766"/>
              <a:gd name="connsiteX0" fmla="*/ 0 w 7202923"/>
              <a:gd name="connsiteY0" fmla="*/ 359194 h 5454766"/>
              <a:gd name="connsiteX1" fmla="*/ 1560971 w 7202923"/>
              <a:gd name="connsiteY1" fmla="*/ 4552 h 5454766"/>
              <a:gd name="connsiteX2" fmla="*/ 3433314 w 7202923"/>
              <a:gd name="connsiteY2" fmla="*/ 222266 h 5454766"/>
              <a:gd name="connsiteX3" fmla="*/ 5000857 w 7202923"/>
              <a:gd name="connsiteY3" fmla="*/ 1078609 h 5454766"/>
              <a:gd name="connsiteX4" fmla="*/ 6103942 w 7202923"/>
              <a:gd name="connsiteY4" fmla="*/ 2312323 h 5454766"/>
              <a:gd name="connsiteX5" fmla="*/ 6873199 w 7202923"/>
              <a:gd name="connsiteY5" fmla="*/ 3778266 h 5454766"/>
              <a:gd name="connsiteX6" fmla="*/ 7163485 w 7202923"/>
              <a:gd name="connsiteY6" fmla="*/ 5273237 h 5454766"/>
              <a:gd name="connsiteX7" fmla="*/ 7192514 w 7202923"/>
              <a:gd name="connsiteY7" fmla="*/ 5374837 h 5454766"/>
              <a:gd name="connsiteX0" fmla="*/ 0 w 7202923"/>
              <a:gd name="connsiteY0" fmla="*/ 359194 h 5454766"/>
              <a:gd name="connsiteX1" fmla="*/ 1560971 w 7202923"/>
              <a:gd name="connsiteY1" fmla="*/ 4552 h 5454766"/>
              <a:gd name="connsiteX2" fmla="*/ 3433314 w 7202923"/>
              <a:gd name="connsiteY2" fmla="*/ 222266 h 5454766"/>
              <a:gd name="connsiteX3" fmla="*/ 5000857 w 7202923"/>
              <a:gd name="connsiteY3" fmla="*/ 1078609 h 5454766"/>
              <a:gd name="connsiteX4" fmla="*/ 6164327 w 7202923"/>
              <a:gd name="connsiteY4" fmla="*/ 2286444 h 5454766"/>
              <a:gd name="connsiteX5" fmla="*/ 6873199 w 7202923"/>
              <a:gd name="connsiteY5" fmla="*/ 3778266 h 5454766"/>
              <a:gd name="connsiteX6" fmla="*/ 7163485 w 7202923"/>
              <a:gd name="connsiteY6" fmla="*/ 5273237 h 5454766"/>
              <a:gd name="connsiteX7" fmla="*/ 7192514 w 7202923"/>
              <a:gd name="connsiteY7" fmla="*/ 5374837 h 5454766"/>
              <a:gd name="connsiteX0" fmla="*/ 0 w 7194699"/>
              <a:gd name="connsiteY0" fmla="*/ 359194 h 5450719"/>
              <a:gd name="connsiteX1" fmla="*/ 1560971 w 7194699"/>
              <a:gd name="connsiteY1" fmla="*/ 4552 h 5450719"/>
              <a:gd name="connsiteX2" fmla="*/ 3433314 w 7194699"/>
              <a:gd name="connsiteY2" fmla="*/ 222266 h 5450719"/>
              <a:gd name="connsiteX3" fmla="*/ 5000857 w 7194699"/>
              <a:gd name="connsiteY3" fmla="*/ 1078609 h 5450719"/>
              <a:gd name="connsiteX4" fmla="*/ 6164327 w 7194699"/>
              <a:gd name="connsiteY4" fmla="*/ 2286444 h 5450719"/>
              <a:gd name="connsiteX5" fmla="*/ 6873199 w 7194699"/>
              <a:gd name="connsiteY5" fmla="*/ 3778266 h 5450719"/>
              <a:gd name="connsiteX6" fmla="*/ 7111726 w 7194699"/>
              <a:gd name="connsiteY6" fmla="*/ 5264611 h 5450719"/>
              <a:gd name="connsiteX7" fmla="*/ 7192514 w 7194699"/>
              <a:gd name="connsiteY7" fmla="*/ 5374837 h 5450719"/>
              <a:gd name="connsiteX0" fmla="*/ 0 w 7193839"/>
              <a:gd name="connsiteY0" fmla="*/ 359194 h 5469814"/>
              <a:gd name="connsiteX1" fmla="*/ 1560971 w 7193839"/>
              <a:gd name="connsiteY1" fmla="*/ 4552 h 5469814"/>
              <a:gd name="connsiteX2" fmla="*/ 3433314 w 7193839"/>
              <a:gd name="connsiteY2" fmla="*/ 222266 h 5469814"/>
              <a:gd name="connsiteX3" fmla="*/ 5000857 w 7193839"/>
              <a:gd name="connsiteY3" fmla="*/ 1078609 h 5469814"/>
              <a:gd name="connsiteX4" fmla="*/ 6164327 w 7193839"/>
              <a:gd name="connsiteY4" fmla="*/ 2286444 h 5469814"/>
              <a:gd name="connsiteX5" fmla="*/ 6873199 w 7193839"/>
              <a:gd name="connsiteY5" fmla="*/ 3778266 h 5469814"/>
              <a:gd name="connsiteX6" fmla="*/ 7111726 w 7193839"/>
              <a:gd name="connsiteY6" fmla="*/ 5264611 h 5469814"/>
              <a:gd name="connsiteX7" fmla="*/ 7192514 w 7193839"/>
              <a:gd name="connsiteY7" fmla="*/ 5374837 h 5469814"/>
              <a:gd name="connsiteX0" fmla="*/ 0 w 7111726"/>
              <a:gd name="connsiteY0" fmla="*/ 359194 h 5264611"/>
              <a:gd name="connsiteX1" fmla="*/ 1560971 w 7111726"/>
              <a:gd name="connsiteY1" fmla="*/ 4552 h 5264611"/>
              <a:gd name="connsiteX2" fmla="*/ 3433314 w 7111726"/>
              <a:gd name="connsiteY2" fmla="*/ 222266 h 5264611"/>
              <a:gd name="connsiteX3" fmla="*/ 5000857 w 7111726"/>
              <a:gd name="connsiteY3" fmla="*/ 1078609 h 5264611"/>
              <a:gd name="connsiteX4" fmla="*/ 6164327 w 7111726"/>
              <a:gd name="connsiteY4" fmla="*/ 2286444 h 5264611"/>
              <a:gd name="connsiteX5" fmla="*/ 6873199 w 7111726"/>
              <a:gd name="connsiteY5" fmla="*/ 3778266 h 5264611"/>
              <a:gd name="connsiteX6" fmla="*/ 7111726 w 7111726"/>
              <a:gd name="connsiteY6" fmla="*/ 5264611 h 526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726" h="5264611">
                <a:moveTo>
                  <a:pt x="0" y="359194"/>
                </a:moveTo>
                <a:cubicBezTo>
                  <a:pt x="484311" y="145838"/>
                  <a:pt x="988752" y="27373"/>
                  <a:pt x="1560971" y="4552"/>
                </a:cubicBezTo>
                <a:cubicBezTo>
                  <a:pt x="2133190" y="-18269"/>
                  <a:pt x="2860000" y="43257"/>
                  <a:pt x="3433314" y="222266"/>
                </a:cubicBezTo>
                <a:cubicBezTo>
                  <a:pt x="4006628" y="401275"/>
                  <a:pt x="4545688" y="734579"/>
                  <a:pt x="5000857" y="1078609"/>
                </a:cubicBezTo>
                <a:cubicBezTo>
                  <a:pt x="5456026" y="1422639"/>
                  <a:pt x="5852270" y="1836501"/>
                  <a:pt x="6164327" y="2286444"/>
                </a:cubicBezTo>
                <a:cubicBezTo>
                  <a:pt x="6476384" y="2736387"/>
                  <a:pt x="6715299" y="3281905"/>
                  <a:pt x="6873199" y="3778266"/>
                </a:cubicBezTo>
                <a:cubicBezTo>
                  <a:pt x="7031099" y="4274627"/>
                  <a:pt x="7093013" y="4946758"/>
                  <a:pt x="7111726" y="5264611"/>
                </a:cubicBezTo>
              </a:path>
            </a:pathLst>
          </a:cu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a:p>
        </p:txBody>
      </p:sp>
      <p:sp>
        <p:nvSpPr>
          <p:cNvPr id="17" name="Text Box 4"/>
          <p:cNvSpPr txBox="1">
            <a:spLocks noChangeArrowheads="1"/>
          </p:cNvSpPr>
          <p:nvPr/>
        </p:nvSpPr>
        <p:spPr bwMode="auto">
          <a:xfrm>
            <a:off x="8481392" y="1377764"/>
            <a:ext cx="864096" cy="816744"/>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algn="r" eaLnBrk="1" fontAlgn="auto" hangingPunct="1">
              <a:lnSpc>
                <a:spcPts val="1700"/>
              </a:lnSpc>
              <a:spcBef>
                <a:spcPts val="0"/>
              </a:spcBef>
              <a:spcAft>
                <a:spcPts val="0"/>
              </a:spcAft>
              <a:defRPr/>
            </a:pPr>
            <a:r>
              <a:rPr lang="es-ES" sz="15000" b="1" dirty="0">
                <a:ln>
                  <a:solidFill>
                    <a:schemeClr val="bg1"/>
                  </a:solidFill>
                </a:ln>
                <a:solidFill>
                  <a:schemeClr val="bg1"/>
                </a:solidFill>
                <a:latin typeface="Calibri" pitchFamily="34" charset="0"/>
                <a:cs typeface="Calibri" pitchFamily="34" charset="0"/>
              </a:rPr>
              <a:t>1</a:t>
            </a:r>
          </a:p>
        </p:txBody>
      </p:sp>
      <p:sp>
        <p:nvSpPr>
          <p:cNvPr id="19" name="Text Box 4"/>
          <p:cNvSpPr txBox="1">
            <a:spLocks noChangeArrowheads="1"/>
          </p:cNvSpPr>
          <p:nvPr/>
        </p:nvSpPr>
        <p:spPr bwMode="auto">
          <a:xfrm>
            <a:off x="632520" y="4286954"/>
            <a:ext cx="4680520" cy="444334"/>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eaLnBrk="1" fontAlgn="auto" hangingPunct="1">
              <a:lnSpc>
                <a:spcPts val="1700"/>
              </a:lnSpc>
              <a:spcBef>
                <a:spcPts val="0"/>
              </a:spcBef>
              <a:spcAft>
                <a:spcPts val="0"/>
              </a:spcAft>
              <a:defRPr/>
            </a:pPr>
            <a:r>
              <a:rPr lang="es-ES" sz="4000" b="1" dirty="0" smtClean="0">
                <a:ln>
                  <a:solidFill>
                    <a:schemeClr val="bg1">
                      <a:lumMod val="50000"/>
                    </a:schemeClr>
                  </a:solidFill>
                </a:ln>
                <a:solidFill>
                  <a:schemeClr val="bg1">
                    <a:lumMod val="50000"/>
                  </a:schemeClr>
                </a:solidFill>
                <a:latin typeface="Calibri" pitchFamily="34" charset="0"/>
                <a:cs typeface="Calibri" pitchFamily="34" charset="0"/>
              </a:rPr>
              <a:t>Datos de clasificación</a:t>
            </a:r>
            <a:endParaRPr lang="es-ES" sz="4000" b="1" dirty="0">
              <a:ln>
                <a:solidFill>
                  <a:schemeClr val="bg1">
                    <a:lumMod val="50000"/>
                  </a:schemeClr>
                </a:solidFill>
              </a:ln>
              <a:solidFill>
                <a:schemeClr val="bg1">
                  <a:lumMod val="50000"/>
                </a:schemeClr>
              </a:solidFill>
              <a:latin typeface="Calibri" pitchFamily="34" charset="0"/>
              <a:cs typeface="Calibri" pitchFamily="34" charset="0"/>
            </a:endParaRP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oup 3"/>
          <p:cNvGraphicFramePr>
            <a:graphicFrameLocks noGrp="1"/>
          </p:cNvGraphicFramePr>
          <p:nvPr/>
        </p:nvGraphicFramePr>
        <p:xfrm>
          <a:off x="6628876" y="1196752"/>
          <a:ext cx="3155296" cy="5199912"/>
        </p:xfrm>
        <a:graphic>
          <a:graphicData uri="http://schemas.openxmlformats.org/drawingml/2006/table">
            <a:tbl>
              <a:tblPr>
                <a:effectLst>
                  <a:outerShdw blurRad="50800" dist="38100" dir="2700000" algn="tl" rotWithShape="0">
                    <a:prstClr val="black">
                      <a:alpha val="40000"/>
                    </a:prstClr>
                  </a:outerShdw>
                </a:effectLst>
              </a:tblPr>
              <a:tblGrid>
                <a:gridCol w="1499494"/>
                <a:gridCol w="683885"/>
                <a:gridCol w="971917"/>
              </a:tblGrid>
              <a:tr h="361122">
                <a:tc>
                  <a:txBody>
                    <a:bodyPr/>
                    <a:lstStyle/>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200" b="0" i="0" u="none" strike="noStrike" cap="none" normalizeH="0" baseline="0" dirty="0" smtClean="0">
                          <a:ln>
                            <a:solidFill>
                              <a:schemeClr val="accent5"/>
                            </a:solidFill>
                          </a:ln>
                          <a:solidFill>
                            <a:schemeClr val="accent5"/>
                          </a:solidFill>
                          <a:effectLst/>
                          <a:latin typeface="Calibri" pitchFamily="32" charset="0"/>
                          <a:cs typeface="Calibri" pitchFamily="32" charset="0"/>
                        </a:rPr>
                        <a:t>Colegio Profesional</a:t>
                      </a:r>
                    </a:p>
                  </a:txBody>
                  <a:tcPr marL="107981"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200" b="0" i="0" u="none" strike="noStrike" cap="none" normalizeH="0" baseline="0" dirty="0" smtClean="0">
                          <a:ln>
                            <a:solidFill>
                              <a:schemeClr val="accent5"/>
                            </a:solidFill>
                          </a:ln>
                          <a:solidFill>
                            <a:schemeClr val="accent5"/>
                          </a:solidFill>
                          <a:effectLst/>
                          <a:latin typeface="Calibri" pitchFamily="32" charset="0"/>
                          <a:cs typeface="Calibri" pitchFamily="32" charset="0"/>
                        </a:rPr>
                        <a:t>%</a:t>
                      </a:r>
                    </a:p>
                  </a:txBody>
                  <a:tcPr marL="84225"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s-ES" sz="1200" b="0" i="0" u="none" strike="noStrike" cap="none" normalizeH="0" baseline="0" dirty="0" smtClean="0">
                          <a:ln>
                            <a:solidFill>
                              <a:schemeClr val="accent5"/>
                            </a:solidFill>
                          </a:ln>
                          <a:solidFill>
                            <a:schemeClr val="accent5"/>
                          </a:solidFill>
                          <a:effectLst/>
                          <a:latin typeface="Calibri" pitchFamily="32" charset="0"/>
                          <a:cs typeface="Calibri" pitchFamily="32" charset="0"/>
                        </a:rPr>
                        <a:t>Absoluto</a:t>
                      </a:r>
                    </a:p>
                  </a:txBody>
                  <a:tcPr marL="84225"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a:noFill/>
                    </a:lnTlToBr>
                    <a:lnBlToTr>
                      <a:noFill/>
                    </a:lnBlToTr>
                    <a:solidFill>
                      <a:schemeClr val="accent1">
                        <a:lumMod val="20000"/>
                        <a:lumOff val="80000"/>
                      </a:schemeClr>
                    </a:solidFill>
                  </a:tcPr>
                </a:tc>
              </a:tr>
              <a:tr h="2863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200" b="0" i="0" u="none" strike="noStrike" kern="1200" dirty="0" smtClean="0">
                          <a:solidFill>
                            <a:srgbClr val="000000"/>
                          </a:solidFill>
                          <a:effectLst/>
                          <a:latin typeface="Calibri"/>
                          <a:ea typeface="+mn-ea"/>
                          <a:cs typeface="+mn-cs"/>
                        </a:rPr>
                        <a:t>Zamora</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smtClean="0">
                          <a:solidFill>
                            <a:srgbClr val="000000"/>
                          </a:solidFill>
                          <a:effectLst/>
                          <a:latin typeface="Calibri"/>
                          <a:ea typeface="+mn-ea"/>
                          <a:cs typeface="+mn-cs"/>
                        </a:rPr>
                        <a:t>0,63</a:t>
                      </a:r>
                      <a:endParaRPr lang="es-ES" sz="1200" b="0" i="0" u="none" strike="noStrike" kern="1200" dirty="0">
                        <a:solidFill>
                          <a:srgbClr val="000000"/>
                        </a:solidFill>
                        <a:effectLst/>
                        <a:latin typeface="Calibri"/>
                        <a:ea typeface="+mn-ea"/>
                        <a:cs typeface="+mn-cs"/>
                      </a:endParaRP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a:solidFill>
                            <a:srgbClr val="000000"/>
                          </a:solidFill>
                          <a:effectLst/>
                          <a:latin typeface="Calibri"/>
                          <a:ea typeface="+mn-ea"/>
                          <a:cs typeface="+mn-cs"/>
                        </a:rPr>
                        <a:t>61</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r>
              <a:tr h="360597">
                <a:tc>
                  <a:txBody>
                    <a:bodyPr/>
                    <a:lstStyle/>
                    <a:p>
                      <a:pPr marL="0" algn="ctr" defTabSz="914400" rtl="0" eaLnBrk="1" fontAlgn="b" latinLnBrk="0" hangingPunct="1">
                        <a:lnSpc>
                          <a:spcPct val="150000"/>
                        </a:lnSpc>
                      </a:pPr>
                      <a:r>
                        <a:rPr lang="es-ES" sz="1200" b="0" i="0" u="none" strike="noStrike" kern="1200" dirty="0">
                          <a:solidFill>
                            <a:srgbClr val="000000"/>
                          </a:solidFill>
                          <a:effectLst/>
                          <a:latin typeface="Calibri"/>
                          <a:ea typeface="+mn-ea"/>
                          <a:cs typeface="+mn-cs"/>
                        </a:rPr>
                        <a:t>Segovia</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smtClean="0">
                          <a:solidFill>
                            <a:srgbClr val="000000"/>
                          </a:solidFill>
                          <a:effectLst/>
                          <a:latin typeface="Calibri"/>
                          <a:ea typeface="+mn-ea"/>
                          <a:cs typeface="+mn-cs"/>
                        </a:rPr>
                        <a:t>0,44</a:t>
                      </a:r>
                      <a:endParaRPr lang="es-ES" sz="1200" b="0" i="0" u="none" strike="noStrike" kern="1200" dirty="0">
                        <a:solidFill>
                          <a:srgbClr val="000000"/>
                        </a:solidFill>
                        <a:effectLst/>
                        <a:latin typeface="Calibri"/>
                        <a:ea typeface="+mn-ea"/>
                        <a:cs typeface="+mn-cs"/>
                      </a:endParaRP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a:solidFill>
                            <a:srgbClr val="000000"/>
                          </a:solidFill>
                          <a:effectLst/>
                          <a:latin typeface="Calibri"/>
                          <a:ea typeface="+mn-ea"/>
                          <a:cs typeface="+mn-cs"/>
                        </a:rPr>
                        <a:t>43</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r>
              <a:tr h="286393">
                <a:tc>
                  <a:txBody>
                    <a:bodyPr/>
                    <a:lstStyle/>
                    <a:p>
                      <a:pPr marL="0" algn="ctr" defTabSz="914400" rtl="0" eaLnBrk="1" fontAlgn="b" latinLnBrk="0" hangingPunct="1">
                        <a:lnSpc>
                          <a:spcPct val="150000"/>
                        </a:lnSpc>
                      </a:pPr>
                      <a:r>
                        <a:rPr lang="es-ES" sz="1200" b="0" i="0" u="none" strike="noStrike" kern="1200" dirty="0">
                          <a:solidFill>
                            <a:srgbClr val="000000"/>
                          </a:solidFill>
                          <a:effectLst/>
                          <a:latin typeface="Calibri"/>
                          <a:ea typeface="+mn-ea"/>
                          <a:cs typeface="+mn-cs"/>
                        </a:rPr>
                        <a:t>Ceuta</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smtClean="0">
                          <a:solidFill>
                            <a:srgbClr val="000000"/>
                          </a:solidFill>
                          <a:effectLst/>
                          <a:latin typeface="Calibri"/>
                          <a:ea typeface="+mn-ea"/>
                          <a:cs typeface="+mn-cs"/>
                        </a:rPr>
                        <a:t>0,38</a:t>
                      </a:r>
                      <a:endParaRPr lang="es-ES" sz="1200" b="0" i="0" u="none" strike="noStrike" kern="1200" dirty="0">
                        <a:solidFill>
                          <a:srgbClr val="000000"/>
                        </a:solidFill>
                        <a:effectLst/>
                        <a:latin typeface="Calibri"/>
                        <a:ea typeface="+mn-ea"/>
                        <a:cs typeface="+mn-cs"/>
                      </a:endParaRP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a:solidFill>
                            <a:srgbClr val="000000"/>
                          </a:solidFill>
                          <a:effectLst/>
                          <a:latin typeface="Calibri"/>
                          <a:ea typeface="+mn-ea"/>
                          <a:cs typeface="+mn-cs"/>
                        </a:rPr>
                        <a:t>37</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r>
              <a:tr h="286393">
                <a:tc>
                  <a:txBody>
                    <a:bodyPr/>
                    <a:lstStyle/>
                    <a:p>
                      <a:pPr marL="0" algn="ctr" defTabSz="914400" rtl="0" eaLnBrk="1" fontAlgn="b" latinLnBrk="0" hangingPunct="1">
                        <a:lnSpc>
                          <a:spcPct val="150000"/>
                        </a:lnSpc>
                      </a:pPr>
                      <a:r>
                        <a:rPr lang="es-ES" sz="1200" b="0" i="0" u="none" strike="noStrike" kern="1200" dirty="0">
                          <a:solidFill>
                            <a:srgbClr val="000000"/>
                          </a:solidFill>
                          <a:effectLst/>
                          <a:latin typeface="Calibri"/>
                          <a:ea typeface="+mn-ea"/>
                          <a:cs typeface="+mn-cs"/>
                        </a:rPr>
                        <a:t>Madrid</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smtClean="0">
                          <a:solidFill>
                            <a:srgbClr val="000000"/>
                          </a:solidFill>
                          <a:effectLst/>
                          <a:latin typeface="Calibri"/>
                          <a:ea typeface="+mn-ea"/>
                          <a:cs typeface="+mn-cs"/>
                        </a:rPr>
                        <a:t>0,28</a:t>
                      </a:r>
                      <a:endParaRPr lang="es-ES" sz="1200" b="0" i="0" u="none" strike="noStrike" kern="1200" dirty="0">
                        <a:solidFill>
                          <a:srgbClr val="000000"/>
                        </a:solidFill>
                        <a:effectLst/>
                        <a:latin typeface="Calibri"/>
                        <a:ea typeface="+mn-ea"/>
                        <a:cs typeface="+mn-cs"/>
                      </a:endParaRP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a:solidFill>
                            <a:srgbClr val="000000"/>
                          </a:solidFill>
                          <a:effectLst/>
                          <a:latin typeface="Calibri"/>
                          <a:ea typeface="+mn-ea"/>
                          <a:cs typeface="+mn-cs"/>
                        </a:rPr>
                        <a:t>27</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r>
              <a:tr h="286393">
                <a:tc>
                  <a:txBody>
                    <a:bodyPr/>
                    <a:lstStyle/>
                    <a:p>
                      <a:pPr marL="0" algn="ctr" defTabSz="914400" rtl="0" eaLnBrk="1" fontAlgn="b" latinLnBrk="0" hangingPunct="1">
                        <a:lnSpc>
                          <a:spcPct val="150000"/>
                        </a:lnSpc>
                      </a:pPr>
                      <a:r>
                        <a:rPr lang="es-ES" sz="1200" b="0" i="0" u="none" strike="noStrike" kern="1200" dirty="0" smtClean="0">
                          <a:solidFill>
                            <a:srgbClr val="000000"/>
                          </a:solidFill>
                          <a:effectLst/>
                          <a:latin typeface="Calibri"/>
                          <a:ea typeface="+mn-ea"/>
                          <a:cs typeface="+mn-cs"/>
                        </a:rPr>
                        <a:t>Vizcaya</a:t>
                      </a:r>
                      <a:endParaRPr lang="es-ES" sz="1200" b="0" i="0" u="none" strike="noStrike" kern="1200" dirty="0">
                        <a:solidFill>
                          <a:srgbClr val="000000"/>
                        </a:solidFill>
                        <a:effectLst/>
                        <a:latin typeface="Calibri"/>
                        <a:ea typeface="+mn-ea"/>
                        <a:cs typeface="+mn-cs"/>
                      </a:endParaRP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smtClean="0">
                          <a:solidFill>
                            <a:srgbClr val="000000"/>
                          </a:solidFill>
                          <a:effectLst/>
                          <a:latin typeface="Calibri"/>
                          <a:ea typeface="+mn-ea"/>
                          <a:cs typeface="+mn-cs"/>
                        </a:rPr>
                        <a:t>0,10</a:t>
                      </a:r>
                      <a:endParaRPr lang="es-ES" sz="1200" b="0" i="0" u="none" strike="noStrike" kern="1200" dirty="0">
                        <a:solidFill>
                          <a:srgbClr val="000000"/>
                        </a:solidFill>
                        <a:effectLst/>
                        <a:latin typeface="Calibri"/>
                        <a:ea typeface="+mn-ea"/>
                        <a:cs typeface="+mn-cs"/>
                      </a:endParaRP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a:solidFill>
                            <a:srgbClr val="000000"/>
                          </a:solidFill>
                          <a:effectLst/>
                          <a:latin typeface="Calibri"/>
                          <a:ea typeface="+mn-ea"/>
                          <a:cs typeface="+mn-cs"/>
                        </a:rPr>
                        <a:t>10</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r>
              <a:tr h="286393">
                <a:tc>
                  <a:txBody>
                    <a:bodyPr/>
                    <a:lstStyle/>
                    <a:p>
                      <a:pPr marL="0" algn="ctr" defTabSz="914400" rtl="0" eaLnBrk="1" fontAlgn="b" latinLnBrk="0" hangingPunct="1">
                        <a:lnSpc>
                          <a:spcPct val="150000"/>
                        </a:lnSpc>
                      </a:pPr>
                      <a:r>
                        <a:rPr lang="es-ES" sz="1200" b="0" i="0" u="none" strike="noStrike" kern="1200" dirty="0">
                          <a:solidFill>
                            <a:srgbClr val="000000"/>
                          </a:solidFill>
                          <a:effectLst/>
                          <a:latin typeface="Calibri"/>
                          <a:ea typeface="+mn-ea"/>
                          <a:cs typeface="+mn-cs"/>
                        </a:rPr>
                        <a:t>Barcelona</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smtClean="0">
                          <a:solidFill>
                            <a:srgbClr val="000000"/>
                          </a:solidFill>
                          <a:effectLst/>
                          <a:latin typeface="Calibri"/>
                          <a:ea typeface="+mn-ea"/>
                          <a:cs typeface="+mn-cs"/>
                        </a:rPr>
                        <a:t>0,09</a:t>
                      </a:r>
                      <a:endParaRPr lang="es-ES" sz="1200" b="0" i="0" u="none" strike="noStrike" kern="1200" dirty="0">
                        <a:solidFill>
                          <a:srgbClr val="000000"/>
                        </a:solidFill>
                        <a:effectLst/>
                        <a:latin typeface="Calibri"/>
                        <a:ea typeface="+mn-ea"/>
                        <a:cs typeface="+mn-cs"/>
                      </a:endParaRP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a:solidFill>
                            <a:srgbClr val="000000"/>
                          </a:solidFill>
                          <a:effectLst/>
                          <a:latin typeface="Calibri"/>
                          <a:ea typeface="+mn-ea"/>
                          <a:cs typeface="+mn-cs"/>
                        </a:rPr>
                        <a:t>9</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r>
              <a:tr h="286393">
                <a:tc>
                  <a:txBody>
                    <a:bodyPr/>
                    <a:lstStyle/>
                    <a:p>
                      <a:pPr marL="0" algn="ctr" defTabSz="914400" rtl="0" eaLnBrk="1" fontAlgn="b" latinLnBrk="0" hangingPunct="1">
                        <a:lnSpc>
                          <a:spcPct val="150000"/>
                        </a:lnSpc>
                      </a:pPr>
                      <a:r>
                        <a:rPr lang="es-ES" sz="1200" b="0" i="0" u="none" strike="noStrike" kern="1200" dirty="0">
                          <a:solidFill>
                            <a:srgbClr val="000000"/>
                          </a:solidFill>
                          <a:effectLst/>
                          <a:latin typeface="Calibri"/>
                          <a:ea typeface="+mn-ea"/>
                          <a:cs typeface="+mn-cs"/>
                        </a:rPr>
                        <a:t>Teruel</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smtClean="0">
                          <a:solidFill>
                            <a:srgbClr val="000000"/>
                          </a:solidFill>
                          <a:effectLst/>
                          <a:latin typeface="Calibri"/>
                          <a:ea typeface="+mn-ea"/>
                          <a:cs typeface="+mn-cs"/>
                        </a:rPr>
                        <a:t>0,07</a:t>
                      </a:r>
                      <a:endParaRPr lang="es-ES" sz="1200" b="0" i="0" u="none" strike="noStrike" kern="1200" dirty="0">
                        <a:solidFill>
                          <a:srgbClr val="000000"/>
                        </a:solidFill>
                        <a:effectLst/>
                        <a:latin typeface="Calibri"/>
                        <a:ea typeface="+mn-ea"/>
                        <a:cs typeface="+mn-cs"/>
                      </a:endParaRP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a:solidFill>
                            <a:srgbClr val="000000"/>
                          </a:solidFill>
                          <a:effectLst/>
                          <a:latin typeface="Calibri"/>
                          <a:ea typeface="+mn-ea"/>
                          <a:cs typeface="+mn-cs"/>
                        </a:rPr>
                        <a:t>7</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r>
              <a:tr h="286393">
                <a:tc>
                  <a:txBody>
                    <a:bodyPr/>
                    <a:lstStyle/>
                    <a:p>
                      <a:pPr marL="0" algn="ctr" defTabSz="914400" rtl="0" eaLnBrk="1" fontAlgn="b" latinLnBrk="0" hangingPunct="1">
                        <a:lnSpc>
                          <a:spcPct val="150000"/>
                        </a:lnSpc>
                      </a:pPr>
                      <a:r>
                        <a:rPr lang="es-ES" sz="1200" b="0" i="0" u="none" strike="noStrike" kern="1200" dirty="0">
                          <a:solidFill>
                            <a:srgbClr val="000000"/>
                          </a:solidFill>
                          <a:effectLst/>
                          <a:latin typeface="Calibri"/>
                          <a:ea typeface="+mn-ea"/>
                          <a:cs typeface="+mn-cs"/>
                        </a:rPr>
                        <a:t>Ávila</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smtClean="0">
                          <a:solidFill>
                            <a:srgbClr val="000000"/>
                          </a:solidFill>
                          <a:effectLst/>
                          <a:latin typeface="Calibri"/>
                          <a:ea typeface="+mn-ea"/>
                          <a:cs typeface="+mn-cs"/>
                        </a:rPr>
                        <a:t>0,05</a:t>
                      </a:r>
                      <a:endParaRPr lang="es-ES" sz="1200" b="0" i="0" u="none" strike="noStrike" kern="1200" dirty="0">
                        <a:solidFill>
                          <a:srgbClr val="000000"/>
                        </a:solidFill>
                        <a:effectLst/>
                        <a:latin typeface="Calibri"/>
                        <a:ea typeface="+mn-ea"/>
                        <a:cs typeface="+mn-cs"/>
                      </a:endParaRP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a:solidFill>
                            <a:srgbClr val="000000"/>
                          </a:solidFill>
                          <a:effectLst/>
                          <a:latin typeface="Calibri"/>
                          <a:ea typeface="+mn-ea"/>
                          <a:cs typeface="+mn-cs"/>
                        </a:rPr>
                        <a:t>5</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r>
              <a:tr h="286393">
                <a:tc>
                  <a:txBody>
                    <a:bodyPr/>
                    <a:lstStyle/>
                    <a:p>
                      <a:pPr marL="0" algn="ctr" defTabSz="914400" rtl="0" eaLnBrk="1" fontAlgn="b" latinLnBrk="0" hangingPunct="1">
                        <a:lnSpc>
                          <a:spcPct val="150000"/>
                        </a:lnSpc>
                      </a:pPr>
                      <a:r>
                        <a:rPr lang="es-ES" sz="1200" b="0" i="0" u="none" strike="noStrike" kern="1200" dirty="0">
                          <a:solidFill>
                            <a:srgbClr val="000000"/>
                          </a:solidFill>
                          <a:effectLst/>
                          <a:latin typeface="Calibri"/>
                          <a:ea typeface="+mn-ea"/>
                          <a:cs typeface="+mn-cs"/>
                        </a:rPr>
                        <a:t>Badajoz</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smtClean="0">
                          <a:solidFill>
                            <a:srgbClr val="000000"/>
                          </a:solidFill>
                          <a:effectLst/>
                          <a:latin typeface="Calibri"/>
                          <a:ea typeface="+mn-ea"/>
                          <a:cs typeface="+mn-cs"/>
                        </a:rPr>
                        <a:t>0,05</a:t>
                      </a:r>
                      <a:endParaRPr lang="es-ES" sz="1200" b="0" i="0" u="none" strike="noStrike" kern="1200" dirty="0">
                        <a:solidFill>
                          <a:srgbClr val="000000"/>
                        </a:solidFill>
                        <a:effectLst/>
                        <a:latin typeface="Calibri"/>
                        <a:ea typeface="+mn-ea"/>
                        <a:cs typeface="+mn-cs"/>
                      </a:endParaRP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a:solidFill>
                            <a:srgbClr val="000000"/>
                          </a:solidFill>
                          <a:effectLst/>
                          <a:latin typeface="Calibri"/>
                          <a:ea typeface="+mn-ea"/>
                          <a:cs typeface="+mn-cs"/>
                        </a:rPr>
                        <a:t>5</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r>
              <a:tr h="290585">
                <a:tc>
                  <a:txBody>
                    <a:bodyPr/>
                    <a:lstStyle/>
                    <a:p>
                      <a:pPr marL="0" algn="ctr" defTabSz="914400" rtl="0" eaLnBrk="1" fontAlgn="b" latinLnBrk="0" hangingPunct="1">
                        <a:lnSpc>
                          <a:spcPct val="150000"/>
                        </a:lnSpc>
                      </a:pPr>
                      <a:r>
                        <a:rPr lang="es-ES" sz="1200" b="0" i="0" u="none" strike="noStrike" kern="1200" dirty="0">
                          <a:solidFill>
                            <a:srgbClr val="000000"/>
                          </a:solidFill>
                          <a:effectLst/>
                          <a:latin typeface="Calibri"/>
                          <a:ea typeface="+mn-ea"/>
                          <a:cs typeface="+mn-cs"/>
                        </a:rPr>
                        <a:t>Granada</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smtClean="0">
                          <a:solidFill>
                            <a:srgbClr val="000000"/>
                          </a:solidFill>
                          <a:effectLst/>
                          <a:latin typeface="Calibri"/>
                          <a:ea typeface="+mn-ea"/>
                          <a:cs typeface="+mn-cs"/>
                        </a:rPr>
                        <a:t>0,05</a:t>
                      </a:r>
                      <a:endParaRPr lang="es-ES" sz="1200" b="0" i="0" u="none" strike="noStrike" kern="1200" dirty="0">
                        <a:solidFill>
                          <a:srgbClr val="000000"/>
                        </a:solidFill>
                        <a:effectLst/>
                        <a:latin typeface="Calibri"/>
                        <a:ea typeface="+mn-ea"/>
                        <a:cs typeface="+mn-cs"/>
                      </a:endParaRP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a:solidFill>
                            <a:srgbClr val="000000"/>
                          </a:solidFill>
                          <a:effectLst/>
                          <a:latin typeface="Calibri"/>
                          <a:ea typeface="+mn-ea"/>
                          <a:cs typeface="+mn-cs"/>
                        </a:rPr>
                        <a:t>5</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r>
              <a:tr h="286393">
                <a:tc>
                  <a:txBody>
                    <a:bodyPr/>
                    <a:lstStyle/>
                    <a:p>
                      <a:pPr marL="0" algn="ctr" defTabSz="914400" rtl="0" eaLnBrk="1" fontAlgn="b" latinLnBrk="0" hangingPunct="1">
                        <a:lnSpc>
                          <a:spcPct val="150000"/>
                        </a:lnSpc>
                      </a:pPr>
                      <a:r>
                        <a:rPr lang="es-ES" sz="1200" b="0" i="0" u="none" strike="noStrike" kern="1200" dirty="0">
                          <a:solidFill>
                            <a:srgbClr val="000000"/>
                          </a:solidFill>
                          <a:effectLst/>
                          <a:latin typeface="Calibri"/>
                          <a:ea typeface="+mn-ea"/>
                          <a:cs typeface="+mn-cs"/>
                        </a:rPr>
                        <a:t>Lleida</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smtClean="0">
                          <a:solidFill>
                            <a:srgbClr val="000000"/>
                          </a:solidFill>
                          <a:effectLst/>
                          <a:latin typeface="Calibri"/>
                          <a:ea typeface="+mn-ea"/>
                          <a:cs typeface="+mn-cs"/>
                        </a:rPr>
                        <a:t>0,04</a:t>
                      </a:r>
                      <a:endParaRPr lang="es-ES" sz="1200" b="0" i="0" u="none" strike="noStrike" kern="1200" dirty="0">
                        <a:solidFill>
                          <a:srgbClr val="000000"/>
                        </a:solidFill>
                        <a:effectLst/>
                        <a:latin typeface="Calibri"/>
                        <a:ea typeface="+mn-ea"/>
                        <a:cs typeface="+mn-cs"/>
                      </a:endParaRP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a:solidFill>
                            <a:srgbClr val="000000"/>
                          </a:solidFill>
                          <a:effectLst/>
                          <a:latin typeface="Calibri"/>
                          <a:ea typeface="+mn-ea"/>
                          <a:cs typeface="+mn-cs"/>
                        </a:rPr>
                        <a:t>4</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r>
              <a:tr h="286393">
                <a:tc>
                  <a:txBody>
                    <a:bodyPr/>
                    <a:lstStyle/>
                    <a:p>
                      <a:pPr marL="0" algn="ctr" defTabSz="914400" rtl="0" eaLnBrk="1" fontAlgn="b" latinLnBrk="0" hangingPunct="1">
                        <a:lnSpc>
                          <a:spcPct val="150000"/>
                        </a:lnSpc>
                      </a:pPr>
                      <a:r>
                        <a:rPr lang="es-ES" sz="1200" b="0" i="0" u="none" strike="noStrike" kern="1200" dirty="0">
                          <a:solidFill>
                            <a:srgbClr val="000000"/>
                          </a:solidFill>
                          <a:effectLst/>
                          <a:latin typeface="Calibri"/>
                          <a:ea typeface="+mn-ea"/>
                          <a:cs typeface="+mn-cs"/>
                        </a:rPr>
                        <a:t>Melilla</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smtClean="0">
                          <a:solidFill>
                            <a:srgbClr val="000000"/>
                          </a:solidFill>
                          <a:effectLst/>
                          <a:latin typeface="Calibri"/>
                          <a:ea typeface="+mn-ea"/>
                          <a:cs typeface="+mn-cs"/>
                        </a:rPr>
                        <a:t>0,04</a:t>
                      </a:r>
                      <a:endParaRPr lang="es-ES" sz="1200" b="0" i="0" u="none" strike="noStrike" kern="1200" dirty="0">
                        <a:solidFill>
                          <a:srgbClr val="000000"/>
                        </a:solidFill>
                        <a:effectLst/>
                        <a:latin typeface="Calibri"/>
                        <a:ea typeface="+mn-ea"/>
                        <a:cs typeface="+mn-cs"/>
                      </a:endParaRP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a:solidFill>
                            <a:srgbClr val="000000"/>
                          </a:solidFill>
                          <a:effectLst/>
                          <a:latin typeface="Calibri"/>
                          <a:ea typeface="+mn-ea"/>
                          <a:cs typeface="+mn-cs"/>
                        </a:rPr>
                        <a:t>4</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r>
              <a:tr h="372238">
                <a:tc>
                  <a:txBody>
                    <a:bodyPr/>
                    <a:lstStyle/>
                    <a:p>
                      <a:pPr marL="0" algn="ctr" defTabSz="914400" rtl="0" eaLnBrk="1" fontAlgn="b" latinLnBrk="0" hangingPunct="1">
                        <a:lnSpc>
                          <a:spcPct val="150000"/>
                        </a:lnSpc>
                      </a:pPr>
                      <a:r>
                        <a:rPr lang="es-ES" sz="1200" b="0" i="0" u="none" strike="noStrike" kern="1200" dirty="0">
                          <a:solidFill>
                            <a:srgbClr val="000000"/>
                          </a:solidFill>
                          <a:effectLst/>
                          <a:latin typeface="Calibri"/>
                          <a:ea typeface="+mn-ea"/>
                          <a:cs typeface="+mn-cs"/>
                        </a:rPr>
                        <a:t>Jaén</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smtClean="0">
                          <a:solidFill>
                            <a:srgbClr val="000000"/>
                          </a:solidFill>
                          <a:effectLst/>
                          <a:latin typeface="Calibri"/>
                          <a:ea typeface="+mn-ea"/>
                          <a:cs typeface="+mn-cs"/>
                        </a:rPr>
                        <a:t>0,02</a:t>
                      </a:r>
                      <a:endParaRPr lang="es-ES" sz="1200" b="0" i="0" u="none" strike="noStrike" kern="1200" dirty="0">
                        <a:solidFill>
                          <a:srgbClr val="000000"/>
                        </a:solidFill>
                        <a:effectLst/>
                        <a:latin typeface="Calibri"/>
                        <a:ea typeface="+mn-ea"/>
                        <a:cs typeface="+mn-cs"/>
                      </a:endParaRP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a:solidFill>
                            <a:srgbClr val="000000"/>
                          </a:solidFill>
                          <a:effectLst/>
                          <a:latin typeface="Calibri"/>
                          <a:ea typeface="+mn-ea"/>
                          <a:cs typeface="+mn-cs"/>
                        </a:rPr>
                        <a:t>2</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r>
              <a:tr h="286393">
                <a:tc>
                  <a:txBody>
                    <a:bodyPr/>
                    <a:lstStyle/>
                    <a:p>
                      <a:pPr marL="0" algn="ctr" defTabSz="914400" rtl="0" eaLnBrk="1" fontAlgn="b" latinLnBrk="0" hangingPunct="1">
                        <a:lnSpc>
                          <a:spcPct val="150000"/>
                        </a:lnSpc>
                      </a:pPr>
                      <a:r>
                        <a:rPr lang="es-ES" sz="1200" b="0" i="0" u="none" strike="noStrike" kern="1200" dirty="0">
                          <a:solidFill>
                            <a:srgbClr val="000000"/>
                          </a:solidFill>
                          <a:effectLst/>
                          <a:latin typeface="Calibri"/>
                          <a:ea typeface="+mn-ea"/>
                          <a:cs typeface="+mn-cs"/>
                        </a:rPr>
                        <a:t>Albacete</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smtClean="0">
                          <a:solidFill>
                            <a:srgbClr val="000000"/>
                          </a:solidFill>
                          <a:effectLst/>
                          <a:latin typeface="Calibri"/>
                          <a:ea typeface="+mn-ea"/>
                          <a:cs typeface="+mn-cs"/>
                        </a:rPr>
                        <a:t>0,01</a:t>
                      </a:r>
                      <a:endParaRPr lang="es-ES" sz="1200" b="0" i="0" u="none" strike="noStrike" kern="1200" dirty="0">
                        <a:solidFill>
                          <a:srgbClr val="000000"/>
                        </a:solidFill>
                        <a:effectLst/>
                        <a:latin typeface="Calibri"/>
                        <a:ea typeface="+mn-ea"/>
                        <a:cs typeface="+mn-cs"/>
                      </a:endParaRP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a:solidFill>
                            <a:srgbClr val="000000"/>
                          </a:solidFill>
                          <a:effectLst/>
                          <a:latin typeface="Calibri"/>
                          <a:ea typeface="+mn-ea"/>
                          <a:cs typeface="+mn-cs"/>
                        </a:rPr>
                        <a:t>1</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r>
              <a:tr h="286393">
                <a:tc>
                  <a:txBody>
                    <a:bodyPr/>
                    <a:lstStyle/>
                    <a:p>
                      <a:pPr marL="0" algn="ctr" defTabSz="914400" rtl="0" eaLnBrk="1" fontAlgn="b" latinLnBrk="0" hangingPunct="1">
                        <a:lnSpc>
                          <a:spcPct val="150000"/>
                        </a:lnSpc>
                      </a:pPr>
                      <a:r>
                        <a:rPr lang="es-ES" sz="1200" b="0" i="0" u="none" strike="noStrike" kern="1200" dirty="0">
                          <a:solidFill>
                            <a:srgbClr val="000000"/>
                          </a:solidFill>
                          <a:effectLst/>
                          <a:latin typeface="Calibri"/>
                          <a:ea typeface="+mn-ea"/>
                          <a:cs typeface="+mn-cs"/>
                        </a:rPr>
                        <a:t>León</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smtClean="0">
                          <a:solidFill>
                            <a:srgbClr val="000000"/>
                          </a:solidFill>
                          <a:effectLst/>
                          <a:latin typeface="Calibri"/>
                          <a:ea typeface="+mn-ea"/>
                          <a:cs typeface="+mn-cs"/>
                        </a:rPr>
                        <a:t>0,01</a:t>
                      </a:r>
                      <a:endParaRPr lang="es-ES" sz="1200" b="0" i="0" u="none" strike="noStrike" kern="1200" dirty="0">
                        <a:solidFill>
                          <a:srgbClr val="000000"/>
                        </a:solidFill>
                        <a:effectLst/>
                        <a:latin typeface="Calibri"/>
                        <a:ea typeface="+mn-ea"/>
                        <a:cs typeface="+mn-cs"/>
                      </a:endParaRP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a:solidFill>
                            <a:srgbClr val="000000"/>
                          </a:solidFill>
                          <a:effectLst/>
                          <a:latin typeface="Calibri"/>
                          <a:ea typeface="+mn-ea"/>
                          <a:cs typeface="+mn-cs"/>
                        </a:rPr>
                        <a:t>1</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r>
              <a:tr h="378654">
                <a:tc>
                  <a:txBody>
                    <a:bodyPr/>
                    <a:lstStyle/>
                    <a:p>
                      <a:pPr marL="0" algn="ctr" defTabSz="914400" rtl="0" eaLnBrk="1" fontAlgn="b" latinLnBrk="0" hangingPunct="1">
                        <a:lnSpc>
                          <a:spcPct val="100000"/>
                        </a:lnSpc>
                      </a:pPr>
                      <a:r>
                        <a:rPr lang="es-ES" sz="1200" b="0" i="0" u="none" strike="noStrike" kern="1200" dirty="0" smtClean="0">
                          <a:solidFill>
                            <a:srgbClr val="000000"/>
                          </a:solidFill>
                          <a:effectLst/>
                          <a:latin typeface="Calibri"/>
                          <a:ea typeface="+mn-ea"/>
                          <a:cs typeface="+mn-cs"/>
                        </a:rPr>
                        <a:t>Indeterminado</a:t>
                      </a:r>
                      <a:endParaRPr lang="es-ES" sz="1200" b="0" i="0" u="none" strike="noStrike" kern="1200" dirty="0">
                        <a:solidFill>
                          <a:srgbClr val="000000"/>
                        </a:solidFill>
                        <a:effectLst/>
                        <a:latin typeface="Calibri"/>
                        <a:ea typeface="+mn-ea"/>
                        <a:cs typeface="+mn-cs"/>
                      </a:endParaRP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s-ES" sz="1200" b="0" i="0" u="none" strike="noStrike" kern="1200" dirty="0" smtClean="0">
                          <a:solidFill>
                            <a:srgbClr val="000000"/>
                          </a:solidFill>
                          <a:effectLst/>
                          <a:latin typeface="Calibri"/>
                          <a:ea typeface="+mn-ea"/>
                          <a:cs typeface="+mn-cs"/>
                        </a:rPr>
                        <a:t>1,37</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s-ES" sz="1200" b="0" i="0" u="none" strike="noStrike" kern="1200" dirty="0" smtClean="0">
                          <a:solidFill>
                            <a:srgbClr val="000000"/>
                          </a:solidFill>
                          <a:effectLst/>
                          <a:latin typeface="Calibri"/>
                          <a:ea typeface="+mn-ea"/>
                          <a:cs typeface="+mn-cs"/>
                        </a:rPr>
                        <a:t>134</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chemeClr val="accent6">
                        <a:lumMod val="20000"/>
                        <a:lumOff val="80000"/>
                      </a:schemeClr>
                    </a:solidFill>
                  </a:tcPr>
                </a:tc>
              </a:tr>
            </a:tbl>
          </a:graphicData>
        </a:graphic>
      </p:graphicFrame>
      <p:graphicFrame>
        <p:nvGraphicFramePr>
          <p:cNvPr id="36" name="Group 3"/>
          <p:cNvGraphicFramePr>
            <a:graphicFrameLocks noGrp="1"/>
          </p:cNvGraphicFramePr>
          <p:nvPr/>
        </p:nvGraphicFramePr>
        <p:xfrm>
          <a:off x="3358436" y="1196752"/>
          <a:ext cx="3120690" cy="5183404"/>
        </p:xfrm>
        <a:graphic>
          <a:graphicData uri="http://schemas.openxmlformats.org/drawingml/2006/table">
            <a:tbl>
              <a:tblPr>
                <a:effectLst>
                  <a:outerShdw blurRad="50800" dist="38100" dir="2700000" algn="tl" rotWithShape="0">
                    <a:prstClr val="black">
                      <a:alpha val="40000"/>
                    </a:prstClr>
                  </a:outerShdw>
                </a:effectLst>
              </a:tblPr>
              <a:tblGrid>
                <a:gridCol w="1462092"/>
                <a:gridCol w="683885"/>
                <a:gridCol w="974713"/>
              </a:tblGrid>
              <a:tr h="358039">
                <a:tc>
                  <a:txBody>
                    <a:bodyPr/>
                    <a:lstStyle/>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200" b="0" i="0" u="none" strike="noStrike" cap="none" normalizeH="0" baseline="0" dirty="0" smtClean="0">
                          <a:ln>
                            <a:solidFill>
                              <a:schemeClr val="accent5"/>
                            </a:solidFill>
                          </a:ln>
                          <a:solidFill>
                            <a:schemeClr val="accent5"/>
                          </a:solidFill>
                          <a:effectLst/>
                          <a:latin typeface="Calibri" pitchFamily="32" charset="0"/>
                          <a:cs typeface="Calibri" pitchFamily="32" charset="0"/>
                        </a:rPr>
                        <a:t>Colegio Profesional</a:t>
                      </a:r>
                    </a:p>
                  </a:txBody>
                  <a:tcPr marL="107981"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200" b="0" i="0" u="none" strike="noStrike" cap="none" normalizeH="0" baseline="0" dirty="0" smtClean="0">
                          <a:ln>
                            <a:solidFill>
                              <a:schemeClr val="accent5"/>
                            </a:solidFill>
                          </a:ln>
                          <a:solidFill>
                            <a:schemeClr val="accent5"/>
                          </a:solidFill>
                          <a:effectLst/>
                          <a:latin typeface="Calibri" pitchFamily="32" charset="0"/>
                          <a:cs typeface="Calibri" pitchFamily="32" charset="0"/>
                        </a:rPr>
                        <a:t>%</a:t>
                      </a:r>
                    </a:p>
                  </a:txBody>
                  <a:tcPr marL="84225"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s-ES" sz="1200" b="0" i="0" u="none" strike="noStrike" cap="none" normalizeH="0" baseline="0" dirty="0" smtClean="0">
                          <a:ln>
                            <a:solidFill>
                              <a:schemeClr val="accent5"/>
                            </a:solidFill>
                          </a:ln>
                          <a:solidFill>
                            <a:schemeClr val="accent5"/>
                          </a:solidFill>
                          <a:effectLst/>
                          <a:latin typeface="Calibri" pitchFamily="32" charset="0"/>
                          <a:cs typeface="Calibri" pitchFamily="32" charset="0"/>
                        </a:rPr>
                        <a:t>Absoluto</a:t>
                      </a:r>
                    </a:p>
                  </a:txBody>
                  <a:tcPr marL="84225"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a:noFill/>
                    </a:lnTlToBr>
                    <a:lnBlToTr>
                      <a:noFill/>
                    </a:lnBlToTr>
                    <a:solidFill>
                      <a:schemeClr val="accent1">
                        <a:lumMod val="20000"/>
                        <a:lumOff val="80000"/>
                      </a:schemeClr>
                    </a:solidFill>
                  </a:tcPr>
                </a:tc>
              </a:tr>
              <a:tr h="275353">
                <a:tc>
                  <a:txBody>
                    <a:bodyPr/>
                    <a:lstStyle/>
                    <a:p>
                      <a:pPr marL="0" algn="ctr" defTabSz="914400" rtl="0" eaLnBrk="1" fontAlgn="b" latinLnBrk="0" hangingPunct="1">
                        <a:lnSpc>
                          <a:spcPct val="150000"/>
                        </a:lnSpc>
                      </a:pPr>
                      <a:r>
                        <a:rPr lang="es-ES" sz="1200" b="0" i="0" u="none" strike="noStrike" kern="1200" dirty="0">
                          <a:solidFill>
                            <a:srgbClr val="000000"/>
                          </a:solidFill>
                          <a:effectLst/>
                          <a:latin typeface="Calibri"/>
                          <a:ea typeface="+mn-ea"/>
                          <a:cs typeface="+mn-cs"/>
                        </a:rPr>
                        <a:t>Málaga</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marL="0" algn="ctr" defTabSz="914400" rtl="0" eaLnBrk="1" fontAlgn="t" latinLnBrk="0" hangingPunct="1"/>
                      <a:r>
                        <a:rPr lang="es-ES" sz="1200" b="0" i="0" u="none" strike="noStrike" kern="1200" dirty="0">
                          <a:solidFill>
                            <a:srgbClr val="000000"/>
                          </a:solidFill>
                          <a:effectLst/>
                          <a:latin typeface="Calibri"/>
                          <a:ea typeface="+mn-ea"/>
                          <a:cs typeface="+mn-cs"/>
                        </a:rPr>
                        <a:t>2,23</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a:solidFill>
                            <a:srgbClr val="000000"/>
                          </a:solidFill>
                          <a:effectLst/>
                          <a:latin typeface="Calibri"/>
                          <a:ea typeface="+mn-ea"/>
                          <a:cs typeface="+mn-cs"/>
                        </a:rPr>
                        <a:t>218</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r>
              <a:tr h="275353">
                <a:tc>
                  <a:txBody>
                    <a:bodyPr/>
                    <a:lstStyle/>
                    <a:p>
                      <a:pPr marL="0" algn="ctr" defTabSz="914400" rtl="0" eaLnBrk="1" fontAlgn="b" latinLnBrk="0" hangingPunct="1">
                        <a:lnSpc>
                          <a:spcPct val="150000"/>
                        </a:lnSpc>
                      </a:pPr>
                      <a:r>
                        <a:rPr lang="es-ES" sz="1200" b="0" i="0" u="none" strike="noStrike" kern="1200" dirty="0">
                          <a:solidFill>
                            <a:srgbClr val="000000"/>
                          </a:solidFill>
                          <a:effectLst/>
                          <a:latin typeface="Calibri"/>
                          <a:ea typeface="+mn-ea"/>
                          <a:cs typeface="+mn-cs"/>
                        </a:rPr>
                        <a:t>Pontevedra</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marL="0" algn="ctr" defTabSz="914400" rtl="0" eaLnBrk="1" fontAlgn="t" latinLnBrk="0" hangingPunct="1"/>
                      <a:r>
                        <a:rPr lang="es-ES" sz="1200" b="0" i="0" u="none" strike="noStrike" kern="1200" dirty="0">
                          <a:solidFill>
                            <a:srgbClr val="000000"/>
                          </a:solidFill>
                          <a:effectLst/>
                          <a:latin typeface="Calibri"/>
                          <a:ea typeface="+mn-ea"/>
                          <a:cs typeface="+mn-cs"/>
                        </a:rPr>
                        <a:t>2,23</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a:solidFill>
                            <a:srgbClr val="000000"/>
                          </a:solidFill>
                          <a:effectLst/>
                          <a:latin typeface="Calibri"/>
                          <a:ea typeface="+mn-ea"/>
                          <a:cs typeface="+mn-cs"/>
                        </a:rPr>
                        <a:t>218</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r>
              <a:tr h="275353">
                <a:tc>
                  <a:txBody>
                    <a:bodyPr/>
                    <a:lstStyle/>
                    <a:p>
                      <a:pPr marL="0" algn="ctr" defTabSz="914400" rtl="0" eaLnBrk="1" fontAlgn="b" latinLnBrk="0" hangingPunct="1">
                        <a:lnSpc>
                          <a:spcPct val="150000"/>
                        </a:lnSpc>
                      </a:pPr>
                      <a:r>
                        <a:rPr lang="es-ES" sz="1200" b="0" i="0" u="none" strike="noStrike" kern="1200" dirty="0">
                          <a:solidFill>
                            <a:srgbClr val="000000"/>
                          </a:solidFill>
                          <a:effectLst/>
                          <a:latin typeface="Calibri"/>
                          <a:ea typeface="+mn-ea"/>
                          <a:cs typeface="+mn-cs"/>
                        </a:rPr>
                        <a:t>Cáceres</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marL="0" algn="ctr" defTabSz="914400" rtl="0" eaLnBrk="1" fontAlgn="t" latinLnBrk="0" hangingPunct="1"/>
                      <a:r>
                        <a:rPr lang="es-ES" sz="1200" b="0" i="0" u="none" strike="noStrike" kern="1200" dirty="0" smtClean="0">
                          <a:solidFill>
                            <a:srgbClr val="000000"/>
                          </a:solidFill>
                          <a:effectLst/>
                          <a:latin typeface="Calibri"/>
                          <a:ea typeface="+mn-ea"/>
                          <a:cs typeface="+mn-cs"/>
                        </a:rPr>
                        <a:t>1,99</a:t>
                      </a:r>
                      <a:endParaRPr lang="es-ES" sz="1200" b="0" i="0" u="none" strike="noStrike" kern="1200" dirty="0">
                        <a:solidFill>
                          <a:srgbClr val="000000"/>
                        </a:solidFill>
                        <a:effectLst/>
                        <a:latin typeface="Calibri"/>
                        <a:ea typeface="+mn-ea"/>
                        <a:cs typeface="+mn-cs"/>
                      </a:endParaRP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smtClean="0">
                          <a:solidFill>
                            <a:srgbClr val="000000"/>
                          </a:solidFill>
                          <a:effectLst/>
                          <a:latin typeface="Calibri"/>
                          <a:ea typeface="+mn-ea"/>
                          <a:cs typeface="+mn-cs"/>
                        </a:rPr>
                        <a:t>195</a:t>
                      </a:r>
                      <a:endParaRPr lang="es-ES" sz="1200" b="0" i="0" u="none" strike="noStrike" kern="1200" dirty="0">
                        <a:solidFill>
                          <a:srgbClr val="000000"/>
                        </a:solidFill>
                        <a:effectLst/>
                        <a:latin typeface="Calibri"/>
                        <a:ea typeface="+mn-ea"/>
                        <a:cs typeface="+mn-cs"/>
                      </a:endParaRP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r>
              <a:tr h="275353">
                <a:tc>
                  <a:txBody>
                    <a:bodyPr/>
                    <a:lstStyle/>
                    <a:p>
                      <a:pPr marL="0" algn="ctr" defTabSz="914400" rtl="0" eaLnBrk="1" fontAlgn="b" latinLnBrk="0" hangingPunct="1">
                        <a:lnSpc>
                          <a:spcPct val="150000"/>
                        </a:lnSpc>
                      </a:pPr>
                      <a:r>
                        <a:rPr lang="es-ES" sz="1200" b="0" i="0" u="none" strike="noStrike" kern="1200" dirty="0">
                          <a:solidFill>
                            <a:srgbClr val="000000"/>
                          </a:solidFill>
                          <a:effectLst/>
                          <a:latin typeface="Calibri"/>
                          <a:ea typeface="+mn-ea"/>
                          <a:cs typeface="+mn-cs"/>
                        </a:rPr>
                        <a:t>Huelva</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marL="0" algn="ctr" defTabSz="914400" rtl="0" eaLnBrk="1" fontAlgn="t" latinLnBrk="0" hangingPunct="1"/>
                      <a:r>
                        <a:rPr lang="es-ES" sz="1200" b="0" i="0" u="none" strike="noStrike" kern="1200" dirty="0">
                          <a:solidFill>
                            <a:srgbClr val="000000"/>
                          </a:solidFill>
                          <a:effectLst/>
                          <a:latin typeface="Calibri"/>
                          <a:ea typeface="+mn-ea"/>
                          <a:cs typeface="+mn-cs"/>
                        </a:rPr>
                        <a:t>1,97</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a:solidFill>
                            <a:srgbClr val="000000"/>
                          </a:solidFill>
                          <a:effectLst/>
                          <a:latin typeface="Calibri"/>
                          <a:ea typeface="+mn-ea"/>
                          <a:cs typeface="+mn-cs"/>
                        </a:rPr>
                        <a:t>192</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r>
              <a:tr h="275353">
                <a:tc>
                  <a:txBody>
                    <a:bodyPr/>
                    <a:lstStyle/>
                    <a:p>
                      <a:pPr marL="0" algn="ctr" defTabSz="914400" rtl="0" eaLnBrk="1" fontAlgn="b" latinLnBrk="0" hangingPunct="1">
                        <a:lnSpc>
                          <a:spcPct val="150000"/>
                        </a:lnSpc>
                      </a:pPr>
                      <a:r>
                        <a:rPr lang="es-ES" sz="1200" b="0" i="0" u="none" strike="noStrike" kern="1200" dirty="0">
                          <a:solidFill>
                            <a:srgbClr val="000000"/>
                          </a:solidFill>
                          <a:effectLst/>
                          <a:latin typeface="Calibri"/>
                          <a:ea typeface="+mn-ea"/>
                          <a:cs typeface="+mn-cs"/>
                        </a:rPr>
                        <a:t>Toledo</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marL="0" algn="ctr" defTabSz="914400" rtl="0" eaLnBrk="1" fontAlgn="t" latinLnBrk="0" hangingPunct="1"/>
                      <a:r>
                        <a:rPr lang="es-ES" sz="1200" b="0" i="0" u="none" strike="noStrike" kern="1200" dirty="0">
                          <a:solidFill>
                            <a:srgbClr val="000000"/>
                          </a:solidFill>
                          <a:effectLst/>
                          <a:latin typeface="Calibri"/>
                          <a:ea typeface="+mn-ea"/>
                          <a:cs typeface="+mn-cs"/>
                        </a:rPr>
                        <a:t>1,94</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a:solidFill>
                            <a:srgbClr val="000000"/>
                          </a:solidFill>
                          <a:effectLst/>
                          <a:latin typeface="Calibri"/>
                          <a:ea typeface="+mn-ea"/>
                          <a:cs typeface="+mn-cs"/>
                        </a:rPr>
                        <a:t>189</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r>
              <a:tr h="275353">
                <a:tc>
                  <a:txBody>
                    <a:bodyPr/>
                    <a:lstStyle/>
                    <a:p>
                      <a:pPr marL="0" algn="ctr" defTabSz="914400" rtl="0" eaLnBrk="1" fontAlgn="b" latinLnBrk="0" hangingPunct="1">
                        <a:lnSpc>
                          <a:spcPct val="150000"/>
                        </a:lnSpc>
                      </a:pPr>
                      <a:r>
                        <a:rPr lang="es-ES" sz="1200" b="0" i="0" u="none" strike="noStrike" kern="1200" dirty="0">
                          <a:solidFill>
                            <a:srgbClr val="000000"/>
                          </a:solidFill>
                          <a:effectLst/>
                          <a:latin typeface="Calibri"/>
                          <a:ea typeface="+mn-ea"/>
                          <a:cs typeface="+mn-cs"/>
                        </a:rPr>
                        <a:t>Almería</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marL="0" algn="ctr" defTabSz="914400" rtl="0" eaLnBrk="1" fontAlgn="t" latinLnBrk="0" hangingPunct="1"/>
                      <a:r>
                        <a:rPr lang="es-ES" sz="1200" b="0" i="0" u="none" strike="noStrike" kern="1200" dirty="0">
                          <a:solidFill>
                            <a:srgbClr val="000000"/>
                          </a:solidFill>
                          <a:effectLst/>
                          <a:latin typeface="Calibri"/>
                          <a:ea typeface="+mn-ea"/>
                          <a:cs typeface="+mn-cs"/>
                        </a:rPr>
                        <a:t>1,89</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a:solidFill>
                            <a:srgbClr val="000000"/>
                          </a:solidFill>
                          <a:effectLst/>
                          <a:latin typeface="Calibri"/>
                          <a:ea typeface="+mn-ea"/>
                          <a:cs typeface="+mn-cs"/>
                        </a:rPr>
                        <a:t>185</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r>
              <a:tr h="275353">
                <a:tc>
                  <a:txBody>
                    <a:bodyPr/>
                    <a:lstStyle/>
                    <a:p>
                      <a:pPr marL="0" algn="ctr" defTabSz="914400" rtl="0" eaLnBrk="1" fontAlgn="b" latinLnBrk="0" hangingPunct="1">
                        <a:lnSpc>
                          <a:spcPct val="150000"/>
                        </a:lnSpc>
                      </a:pPr>
                      <a:r>
                        <a:rPr lang="es-ES" sz="1200" b="0" i="0" u="none" strike="noStrike" kern="1200" dirty="0">
                          <a:solidFill>
                            <a:srgbClr val="000000"/>
                          </a:solidFill>
                          <a:effectLst/>
                          <a:latin typeface="Calibri"/>
                          <a:ea typeface="+mn-ea"/>
                          <a:cs typeface="+mn-cs"/>
                        </a:rPr>
                        <a:t>Huesca</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marL="0" algn="ctr" defTabSz="914400" rtl="0" eaLnBrk="1" fontAlgn="t" latinLnBrk="0" hangingPunct="1"/>
                      <a:r>
                        <a:rPr lang="es-ES" sz="1200" b="0" i="0" u="none" strike="noStrike" kern="1200" dirty="0">
                          <a:solidFill>
                            <a:srgbClr val="000000"/>
                          </a:solidFill>
                          <a:effectLst/>
                          <a:latin typeface="Calibri"/>
                          <a:ea typeface="+mn-ea"/>
                          <a:cs typeface="+mn-cs"/>
                        </a:rPr>
                        <a:t>1,84</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a:solidFill>
                            <a:srgbClr val="000000"/>
                          </a:solidFill>
                          <a:effectLst/>
                          <a:latin typeface="Calibri"/>
                          <a:ea typeface="+mn-ea"/>
                          <a:cs typeface="+mn-cs"/>
                        </a:rPr>
                        <a:t>180</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r>
              <a:tr h="275353">
                <a:tc>
                  <a:txBody>
                    <a:bodyPr/>
                    <a:lstStyle/>
                    <a:p>
                      <a:pPr marL="0" algn="ctr" defTabSz="914400" rtl="0" eaLnBrk="1" fontAlgn="b" latinLnBrk="0" hangingPunct="1">
                        <a:lnSpc>
                          <a:spcPct val="150000"/>
                        </a:lnSpc>
                      </a:pPr>
                      <a:r>
                        <a:rPr lang="es-ES" sz="1200" b="0" i="0" u="none" strike="noStrike" kern="1200" dirty="0">
                          <a:solidFill>
                            <a:srgbClr val="000000"/>
                          </a:solidFill>
                          <a:effectLst/>
                          <a:latin typeface="Calibri"/>
                          <a:ea typeface="+mn-ea"/>
                          <a:cs typeface="+mn-cs"/>
                        </a:rPr>
                        <a:t>Burgos</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marL="0" algn="ctr" defTabSz="914400" rtl="0" eaLnBrk="1" fontAlgn="t" latinLnBrk="0" hangingPunct="1"/>
                      <a:r>
                        <a:rPr lang="es-ES" sz="1200" b="0" i="0" u="none" strike="noStrike" kern="1200" dirty="0">
                          <a:solidFill>
                            <a:srgbClr val="000000"/>
                          </a:solidFill>
                          <a:effectLst/>
                          <a:latin typeface="Calibri"/>
                          <a:ea typeface="+mn-ea"/>
                          <a:cs typeface="+mn-cs"/>
                        </a:rPr>
                        <a:t>1,71</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a:solidFill>
                            <a:srgbClr val="000000"/>
                          </a:solidFill>
                          <a:effectLst/>
                          <a:latin typeface="Calibri"/>
                          <a:ea typeface="+mn-ea"/>
                          <a:cs typeface="+mn-cs"/>
                        </a:rPr>
                        <a:t>167</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r>
              <a:tr h="275353">
                <a:tc>
                  <a:txBody>
                    <a:bodyPr/>
                    <a:lstStyle/>
                    <a:p>
                      <a:pPr marL="0" algn="ctr" defTabSz="914400" rtl="0" eaLnBrk="1" fontAlgn="b" latinLnBrk="0" hangingPunct="1">
                        <a:lnSpc>
                          <a:spcPct val="150000"/>
                        </a:lnSpc>
                      </a:pPr>
                      <a:r>
                        <a:rPr lang="es-ES" sz="1200" b="0" i="0" u="none" strike="noStrike" kern="1200" dirty="0">
                          <a:solidFill>
                            <a:srgbClr val="000000"/>
                          </a:solidFill>
                          <a:effectLst/>
                          <a:latin typeface="Calibri"/>
                          <a:ea typeface="+mn-ea"/>
                          <a:cs typeface="+mn-cs"/>
                        </a:rPr>
                        <a:t>Alicante</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marL="0" algn="ctr" defTabSz="914400" rtl="0" eaLnBrk="1" fontAlgn="t" latinLnBrk="0" hangingPunct="1"/>
                      <a:r>
                        <a:rPr lang="es-ES" sz="1200" b="0" i="0" u="none" strike="noStrike" kern="1200" dirty="0">
                          <a:solidFill>
                            <a:srgbClr val="000000"/>
                          </a:solidFill>
                          <a:effectLst/>
                          <a:latin typeface="Calibri"/>
                          <a:ea typeface="+mn-ea"/>
                          <a:cs typeface="+mn-cs"/>
                        </a:rPr>
                        <a:t>1,59</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a:solidFill>
                            <a:srgbClr val="000000"/>
                          </a:solidFill>
                          <a:effectLst/>
                          <a:latin typeface="Calibri"/>
                          <a:ea typeface="+mn-ea"/>
                          <a:cs typeface="+mn-cs"/>
                        </a:rPr>
                        <a:t>155</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r>
              <a:tr h="275353">
                <a:tc>
                  <a:txBody>
                    <a:bodyPr/>
                    <a:lstStyle/>
                    <a:p>
                      <a:pPr marL="0" algn="ctr" defTabSz="914400" rtl="0" eaLnBrk="1" fontAlgn="b" latinLnBrk="0" hangingPunct="1">
                        <a:lnSpc>
                          <a:spcPct val="150000"/>
                        </a:lnSpc>
                      </a:pPr>
                      <a:r>
                        <a:rPr lang="es-ES" sz="1200" b="0" i="0" u="none" strike="noStrike" kern="1200" dirty="0">
                          <a:solidFill>
                            <a:srgbClr val="000000"/>
                          </a:solidFill>
                          <a:effectLst/>
                          <a:latin typeface="Calibri"/>
                          <a:ea typeface="+mn-ea"/>
                          <a:cs typeface="+mn-cs"/>
                        </a:rPr>
                        <a:t>Lugo</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marL="0" algn="ctr" defTabSz="914400" rtl="0" eaLnBrk="1" fontAlgn="t" latinLnBrk="0" hangingPunct="1"/>
                      <a:r>
                        <a:rPr lang="es-ES" sz="1200" b="0" i="0" u="none" strike="noStrike" kern="1200" dirty="0">
                          <a:solidFill>
                            <a:srgbClr val="000000"/>
                          </a:solidFill>
                          <a:effectLst/>
                          <a:latin typeface="Calibri"/>
                          <a:ea typeface="+mn-ea"/>
                          <a:cs typeface="+mn-cs"/>
                        </a:rPr>
                        <a:t>1,49</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a:solidFill>
                            <a:srgbClr val="000000"/>
                          </a:solidFill>
                          <a:effectLst/>
                          <a:latin typeface="Calibri"/>
                          <a:ea typeface="+mn-ea"/>
                          <a:cs typeface="+mn-cs"/>
                        </a:rPr>
                        <a:t>145</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r>
              <a:tr h="275353">
                <a:tc>
                  <a:txBody>
                    <a:bodyPr/>
                    <a:lstStyle/>
                    <a:p>
                      <a:pPr marL="0" algn="ctr" defTabSz="914400" rtl="0" eaLnBrk="1" fontAlgn="b" latinLnBrk="0" hangingPunct="1">
                        <a:lnSpc>
                          <a:spcPct val="150000"/>
                        </a:lnSpc>
                      </a:pPr>
                      <a:r>
                        <a:rPr lang="es-ES" sz="1200" b="0" i="0" u="none" strike="noStrike" kern="1200" dirty="0">
                          <a:solidFill>
                            <a:srgbClr val="000000"/>
                          </a:solidFill>
                          <a:effectLst/>
                          <a:latin typeface="Calibri"/>
                          <a:ea typeface="+mn-ea"/>
                          <a:cs typeface="+mn-cs"/>
                        </a:rPr>
                        <a:t>Salamanca</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marL="0" algn="ctr" defTabSz="914400" rtl="0" eaLnBrk="1" fontAlgn="t" latinLnBrk="0" hangingPunct="1"/>
                      <a:r>
                        <a:rPr lang="es-ES" sz="1200" b="0" i="0" u="none" strike="noStrike" kern="1200" dirty="0">
                          <a:solidFill>
                            <a:srgbClr val="000000"/>
                          </a:solidFill>
                          <a:effectLst/>
                          <a:latin typeface="Calibri"/>
                          <a:ea typeface="+mn-ea"/>
                          <a:cs typeface="+mn-cs"/>
                        </a:rPr>
                        <a:t>1,49</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a:solidFill>
                            <a:srgbClr val="000000"/>
                          </a:solidFill>
                          <a:effectLst/>
                          <a:latin typeface="Calibri"/>
                          <a:ea typeface="+mn-ea"/>
                          <a:cs typeface="+mn-cs"/>
                        </a:rPr>
                        <a:t>145</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r>
              <a:tr h="275353">
                <a:tc>
                  <a:txBody>
                    <a:bodyPr/>
                    <a:lstStyle/>
                    <a:p>
                      <a:pPr marL="0" algn="ctr" defTabSz="914400" rtl="0" eaLnBrk="1" fontAlgn="b" latinLnBrk="0" hangingPunct="1">
                        <a:lnSpc>
                          <a:spcPct val="150000"/>
                        </a:lnSpc>
                      </a:pPr>
                      <a:r>
                        <a:rPr lang="es-ES" sz="1200" b="0" i="0" u="none" strike="noStrike" kern="1200" dirty="0">
                          <a:solidFill>
                            <a:srgbClr val="000000"/>
                          </a:solidFill>
                          <a:effectLst/>
                          <a:latin typeface="Calibri"/>
                          <a:ea typeface="+mn-ea"/>
                          <a:cs typeface="+mn-cs"/>
                        </a:rPr>
                        <a:t>Castellón</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marL="0" algn="ctr" defTabSz="914400" rtl="0" eaLnBrk="1" fontAlgn="t" latinLnBrk="0" hangingPunct="1"/>
                      <a:r>
                        <a:rPr lang="es-ES" sz="1200" b="0" i="0" u="none" strike="noStrike" kern="1200" dirty="0" smtClean="0">
                          <a:solidFill>
                            <a:srgbClr val="000000"/>
                          </a:solidFill>
                          <a:effectLst/>
                          <a:latin typeface="Calibri"/>
                          <a:ea typeface="+mn-ea"/>
                          <a:cs typeface="+mn-cs"/>
                        </a:rPr>
                        <a:t>1,42</a:t>
                      </a:r>
                      <a:endParaRPr lang="es-ES" sz="1200" b="0" i="0" u="none" strike="noStrike" kern="1200" dirty="0">
                        <a:solidFill>
                          <a:srgbClr val="000000"/>
                        </a:solidFill>
                        <a:effectLst/>
                        <a:latin typeface="Calibri"/>
                        <a:ea typeface="+mn-ea"/>
                        <a:cs typeface="+mn-cs"/>
                      </a:endParaRP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smtClean="0">
                          <a:solidFill>
                            <a:srgbClr val="000000"/>
                          </a:solidFill>
                          <a:effectLst/>
                          <a:latin typeface="Calibri"/>
                          <a:ea typeface="+mn-ea"/>
                          <a:cs typeface="+mn-cs"/>
                        </a:rPr>
                        <a:t>139</a:t>
                      </a:r>
                      <a:endParaRPr lang="es-ES" sz="1200" b="0" i="0" u="none" strike="noStrike" kern="1200" dirty="0">
                        <a:solidFill>
                          <a:srgbClr val="000000"/>
                        </a:solidFill>
                        <a:effectLst/>
                        <a:latin typeface="Calibri"/>
                        <a:ea typeface="+mn-ea"/>
                        <a:cs typeface="+mn-cs"/>
                      </a:endParaRP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r>
              <a:tr h="275353">
                <a:tc>
                  <a:txBody>
                    <a:bodyPr/>
                    <a:lstStyle/>
                    <a:p>
                      <a:pPr marL="0" algn="ctr" defTabSz="914400" rtl="0" eaLnBrk="1" fontAlgn="b" latinLnBrk="0" hangingPunct="1">
                        <a:lnSpc>
                          <a:spcPct val="150000"/>
                        </a:lnSpc>
                      </a:pPr>
                      <a:r>
                        <a:rPr lang="es-ES" sz="1200" b="0" i="0" u="none" strike="noStrike" kern="1200" dirty="0">
                          <a:solidFill>
                            <a:srgbClr val="000000"/>
                          </a:solidFill>
                          <a:effectLst/>
                          <a:latin typeface="Calibri"/>
                          <a:ea typeface="+mn-ea"/>
                          <a:cs typeface="+mn-cs"/>
                        </a:rPr>
                        <a:t>Cuenca</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marL="0" algn="ctr" defTabSz="914400" rtl="0" eaLnBrk="1" fontAlgn="t" latinLnBrk="0" hangingPunct="1"/>
                      <a:r>
                        <a:rPr lang="es-ES" sz="1200" b="0" i="0" u="none" strike="noStrike" kern="1200" dirty="0">
                          <a:solidFill>
                            <a:srgbClr val="000000"/>
                          </a:solidFill>
                          <a:effectLst/>
                          <a:latin typeface="Calibri"/>
                          <a:ea typeface="+mn-ea"/>
                          <a:cs typeface="+mn-cs"/>
                        </a:rPr>
                        <a:t>1,29</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a:solidFill>
                            <a:srgbClr val="000000"/>
                          </a:solidFill>
                          <a:effectLst/>
                          <a:latin typeface="Calibri"/>
                          <a:ea typeface="+mn-ea"/>
                          <a:cs typeface="+mn-cs"/>
                        </a:rPr>
                        <a:t>126</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r>
              <a:tr h="283223">
                <a:tc>
                  <a:txBody>
                    <a:bodyPr/>
                    <a:lstStyle/>
                    <a:p>
                      <a:pPr marL="0" algn="ctr" defTabSz="914400" rtl="0" eaLnBrk="1" fontAlgn="b" latinLnBrk="0" hangingPunct="1">
                        <a:lnSpc>
                          <a:spcPct val="150000"/>
                        </a:lnSpc>
                      </a:pPr>
                      <a:r>
                        <a:rPr lang="es-ES" sz="1200" b="0" i="0" u="none" strike="noStrike" kern="1200" dirty="0">
                          <a:solidFill>
                            <a:srgbClr val="000000"/>
                          </a:solidFill>
                          <a:effectLst/>
                          <a:latin typeface="Calibri"/>
                          <a:ea typeface="+mn-ea"/>
                          <a:cs typeface="+mn-cs"/>
                        </a:rPr>
                        <a:t>Guadalajara</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marL="0" algn="ctr" defTabSz="914400" rtl="0" eaLnBrk="1" fontAlgn="t" latinLnBrk="0" hangingPunct="1"/>
                      <a:r>
                        <a:rPr lang="es-ES" sz="1200" b="0" i="0" u="none" strike="noStrike" kern="1200" dirty="0">
                          <a:solidFill>
                            <a:srgbClr val="000000"/>
                          </a:solidFill>
                          <a:effectLst/>
                          <a:latin typeface="Calibri"/>
                          <a:ea typeface="+mn-ea"/>
                          <a:cs typeface="+mn-cs"/>
                        </a:rPr>
                        <a:t>1,27</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a:solidFill>
                            <a:srgbClr val="000000"/>
                          </a:solidFill>
                          <a:effectLst/>
                          <a:latin typeface="Calibri"/>
                          <a:ea typeface="+mn-ea"/>
                          <a:cs typeface="+mn-cs"/>
                        </a:rPr>
                        <a:t>124</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r>
              <a:tr h="275353">
                <a:tc>
                  <a:txBody>
                    <a:bodyPr/>
                    <a:lstStyle/>
                    <a:p>
                      <a:pPr marL="0" algn="ctr" defTabSz="914400" rtl="0" eaLnBrk="1" fontAlgn="b" latinLnBrk="0" hangingPunct="1">
                        <a:lnSpc>
                          <a:spcPct val="150000"/>
                        </a:lnSpc>
                      </a:pPr>
                      <a:r>
                        <a:rPr lang="es-ES" sz="1200" b="0" i="0" u="none" strike="noStrike" kern="1200" dirty="0">
                          <a:solidFill>
                            <a:srgbClr val="000000"/>
                          </a:solidFill>
                          <a:effectLst/>
                          <a:latin typeface="Calibri"/>
                          <a:ea typeface="+mn-ea"/>
                          <a:cs typeface="+mn-cs"/>
                        </a:rPr>
                        <a:t>Ourense</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marL="0" algn="ctr" defTabSz="914400" rtl="0" eaLnBrk="1" fontAlgn="t" latinLnBrk="0" hangingPunct="1"/>
                      <a:r>
                        <a:rPr lang="es-ES" sz="1200" b="0" i="0" u="none" strike="noStrike" kern="1200" dirty="0">
                          <a:solidFill>
                            <a:srgbClr val="000000"/>
                          </a:solidFill>
                          <a:effectLst/>
                          <a:latin typeface="Calibri"/>
                          <a:ea typeface="+mn-ea"/>
                          <a:cs typeface="+mn-cs"/>
                        </a:rPr>
                        <a:t>1,21</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a:solidFill>
                            <a:srgbClr val="000000"/>
                          </a:solidFill>
                          <a:effectLst/>
                          <a:latin typeface="Calibri"/>
                          <a:ea typeface="+mn-ea"/>
                          <a:cs typeface="+mn-cs"/>
                        </a:rPr>
                        <a:t>118</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r>
              <a:tr h="275353">
                <a:tc>
                  <a:txBody>
                    <a:bodyPr/>
                    <a:lstStyle/>
                    <a:p>
                      <a:pPr marL="0" algn="ctr" defTabSz="914400" rtl="0" eaLnBrk="1" fontAlgn="b" latinLnBrk="0" hangingPunct="1">
                        <a:lnSpc>
                          <a:spcPct val="150000"/>
                        </a:lnSpc>
                      </a:pPr>
                      <a:r>
                        <a:rPr lang="es-ES" sz="1200" b="0" i="0" u="none" strike="noStrike" kern="1200" dirty="0">
                          <a:solidFill>
                            <a:srgbClr val="000000"/>
                          </a:solidFill>
                          <a:effectLst/>
                          <a:latin typeface="Calibri"/>
                          <a:ea typeface="+mn-ea"/>
                          <a:cs typeface="+mn-cs"/>
                        </a:rPr>
                        <a:t>Álava</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marL="0" algn="ctr" defTabSz="914400" rtl="0" eaLnBrk="1" fontAlgn="t" latinLnBrk="0" hangingPunct="1"/>
                      <a:r>
                        <a:rPr lang="es-ES" sz="1200" b="0" i="0" u="none" strike="noStrike" kern="1200" dirty="0">
                          <a:solidFill>
                            <a:srgbClr val="000000"/>
                          </a:solidFill>
                          <a:effectLst/>
                          <a:latin typeface="Calibri"/>
                          <a:ea typeface="+mn-ea"/>
                          <a:cs typeface="+mn-cs"/>
                        </a:rPr>
                        <a:t>1,08</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a:solidFill>
                            <a:srgbClr val="000000"/>
                          </a:solidFill>
                          <a:effectLst/>
                          <a:latin typeface="Calibri"/>
                          <a:ea typeface="+mn-ea"/>
                          <a:cs typeface="+mn-cs"/>
                        </a:rPr>
                        <a:t>105</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r>
              <a:tr h="275353">
                <a:tc>
                  <a:txBody>
                    <a:bodyPr/>
                    <a:lstStyle/>
                    <a:p>
                      <a:pPr marL="0" algn="ctr" defTabSz="914400" rtl="0" eaLnBrk="1" fontAlgn="b" latinLnBrk="0" hangingPunct="1">
                        <a:lnSpc>
                          <a:spcPct val="150000"/>
                        </a:lnSpc>
                      </a:pPr>
                      <a:r>
                        <a:rPr lang="es-ES" sz="1200" b="0" i="0" u="none" strike="noStrike" kern="1200" dirty="0">
                          <a:solidFill>
                            <a:srgbClr val="000000"/>
                          </a:solidFill>
                          <a:effectLst/>
                          <a:latin typeface="Calibri"/>
                          <a:ea typeface="+mn-ea"/>
                          <a:cs typeface="+mn-cs"/>
                        </a:rPr>
                        <a:t>Soria</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marL="0" algn="ctr" defTabSz="914400" rtl="0" eaLnBrk="1" fontAlgn="t" latinLnBrk="0" hangingPunct="1"/>
                      <a:r>
                        <a:rPr lang="es-ES" sz="1200" b="0" i="0" u="none" strike="noStrike" kern="1200" dirty="0" smtClean="0">
                          <a:solidFill>
                            <a:srgbClr val="000000"/>
                          </a:solidFill>
                          <a:effectLst/>
                          <a:latin typeface="Calibri"/>
                          <a:ea typeface="+mn-ea"/>
                          <a:cs typeface="+mn-cs"/>
                        </a:rPr>
                        <a:t>0,86</a:t>
                      </a:r>
                      <a:endParaRPr lang="es-ES" sz="1200" b="0" i="0" u="none" strike="noStrike" kern="1200" dirty="0">
                        <a:solidFill>
                          <a:srgbClr val="000000"/>
                        </a:solidFill>
                        <a:effectLst/>
                        <a:latin typeface="Calibri"/>
                        <a:ea typeface="+mn-ea"/>
                        <a:cs typeface="+mn-cs"/>
                      </a:endParaRP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a:solidFill>
                            <a:srgbClr val="000000"/>
                          </a:solidFill>
                          <a:effectLst/>
                          <a:latin typeface="Calibri"/>
                          <a:ea typeface="+mn-ea"/>
                          <a:cs typeface="+mn-cs"/>
                        </a:rPr>
                        <a:t>84</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r>
            </a:tbl>
          </a:graphicData>
        </a:graphic>
      </p:graphicFrame>
      <p:graphicFrame>
        <p:nvGraphicFramePr>
          <p:cNvPr id="40" name="Group 3"/>
          <p:cNvGraphicFramePr>
            <a:graphicFrameLocks noGrp="1"/>
          </p:cNvGraphicFramePr>
          <p:nvPr/>
        </p:nvGraphicFramePr>
        <p:xfrm>
          <a:off x="112342" y="1196752"/>
          <a:ext cx="3096344" cy="5213179"/>
        </p:xfrm>
        <a:graphic>
          <a:graphicData uri="http://schemas.openxmlformats.org/drawingml/2006/table">
            <a:tbl>
              <a:tblPr>
                <a:effectLst>
                  <a:outerShdw blurRad="50800" dist="38100" dir="2700000" algn="tl" rotWithShape="0">
                    <a:prstClr val="black">
                      <a:alpha val="40000"/>
                    </a:prstClr>
                  </a:outerShdw>
                </a:effectLst>
              </a:tblPr>
              <a:tblGrid>
                <a:gridCol w="1506715"/>
                <a:gridCol w="720431"/>
                <a:gridCol w="869198"/>
              </a:tblGrid>
              <a:tr h="369301">
                <a:tc>
                  <a:txBody>
                    <a:bodyPr/>
                    <a:lstStyle/>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200" b="0" i="0" u="none" strike="noStrike" cap="none" normalizeH="0" baseline="0" dirty="0" smtClean="0">
                          <a:ln>
                            <a:solidFill>
                              <a:schemeClr val="accent5"/>
                            </a:solidFill>
                          </a:ln>
                          <a:solidFill>
                            <a:schemeClr val="accent5"/>
                          </a:solidFill>
                          <a:effectLst/>
                          <a:latin typeface="Calibri" pitchFamily="32" charset="0"/>
                          <a:cs typeface="Calibri" pitchFamily="32" charset="0"/>
                        </a:rPr>
                        <a:t>Colegio Profesional</a:t>
                      </a:r>
                    </a:p>
                  </a:txBody>
                  <a:tcPr marL="107981"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200" b="0" i="0" u="none" strike="noStrike" cap="none" normalizeH="0" baseline="0" dirty="0" smtClean="0">
                          <a:ln>
                            <a:solidFill>
                              <a:schemeClr val="accent5"/>
                            </a:solidFill>
                          </a:ln>
                          <a:solidFill>
                            <a:schemeClr val="accent5"/>
                          </a:solidFill>
                          <a:effectLst/>
                          <a:latin typeface="Calibri" pitchFamily="32" charset="0"/>
                          <a:cs typeface="Calibri" pitchFamily="32" charset="0"/>
                        </a:rPr>
                        <a:t>%</a:t>
                      </a:r>
                    </a:p>
                  </a:txBody>
                  <a:tcPr marL="84225"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200" b="0" i="0" u="none" strike="noStrike" cap="none" normalizeH="0" baseline="0" dirty="0" smtClean="0">
                          <a:ln>
                            <a:solidFill>
                              <a:schemeClr val="accent5"/>
                            </a:solidFill>
                          </a:ln>
                          <a:solidFill>
                            <a:schemeClr val="accent5"/>
                          </a:solidFill>
                          <a:effectLst/>
                          <a:latin typeface="Calibri" pitchFamily="32" charset="0"/>
                          <a:cs typeface="Calibri" pitchFamily="32" charset="0"/>
                        </a:rPr>
                        <a:t>Absoluto</a:t>
                      </a:r>
                    </a:p>
                  </a:txBody>
                  <a:tcPr marL="84225"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a:noFill/>
                    </a:lnTlToBr>
                    <a:lnBlToTr>
                      <a:noFill/>
                    </a:lnBlToTr>
                    <a:solidFill>
                      <a:schemeClr val="accent1">
                        <a:lumMod val="20000"/>
                        <a:lumOff val="80000"/>
                      </a:schemeClr>
                    </a:solidFill>
                  </a:tcPr>
                </a:tc>
              </a:tr>
              <a:tr h="268941">
                <a:tc>
                  <a:txBody>
                    <a:bodyPr/>
                    <a:lstStyle/>
                    <a:p>
                      <a:pPr marL="0" algn="ctr" defTabSz="914400" rtl="0" eaLnBrk="1" fontAlgn="b" latinLnBrk="0" hangingPunct="1">
                        <a:lnSpc>
                          <a:spcPct val="150000"/>
                        </a:lnSpc>
                      </a:pPr>
                      <a:r>
                        <a:rPr lang="es-ES" sz="1200" b="0" i="0" u="none" strike="noStrike" kern="1200" dirty="0">
                          <a:solidFill>
                            <a:srgbClr val="000000"/>
                          </a:solidFill>
                          <a:effectLst/>
                          <a:latin typeface="Calibri"/>
                          <a:ea typeface="+mn-ea"/>
                          <a:cs typeface="+mn-cs"/>
                        </a:rPr>
                        <a:t>Valencia</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smtClean="0">
                          <a:solidFill>
                            <a:srgbClr val="000000"/>
                          </a:solidFill>
                          <a:effectLst/>
                          <a:latin typeface="Calibri"/>
                          <a:ea typeface="+mn-ea"/>
                          <a:cs typeface="+mn-cs"/>
                        </a:rPr>
                        <a:t>9,22</a:t>
                      </a:r>
                      <a:endParaRPr lang="es-ES" sz="1200" b="0" i="0" u="none" strike="noStrike" kern="1200" dirty="0">
                        <a:solidFill>
                          <a:srgbClr val="000000"/>
                        </a:solidFill>
                        <a:effectLst/>
                        <a:latin typeface="Calibri"/>
                        <a:ea typeface="+mn-ea"/>
                        <a:cs typeface="+mn-cs"/>
                      </a:endParaRP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a:solidFill>
                            <a:srgbClr val="000000"/>
                          </a:solidFill>
                          <a:effectLst/>
                          <a:latin typeface="Calibri"/>
                          <a:ea typeface="+mn-ea"/>
                          <a:cs typeface="+mn-cs"/>
                        </a:rPr>
                        <a:t>900</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r>
              <a:tr h="268941">
                <a:tc>
                  <a:txBody>
                    <a:bodyPr/>
                    <a:lstStyle/>
                    <a:p>
                      <a:pPr marL="0" algn="ctr" defTabSz="914400" rtl="0" eaLnBrk="1" fontAlgn="b" latinLnBrk="0" hangingPunct="1">
                        <a:lnSpc>
                          <a:spcPct val="150000"/>
                        </a:lnSpc>
                      </a:pPr>
                      <a:r>
                        <a:rPr lang="es-ES" sz="1200" b="0" i="0" u="none" strike="noStrike" kern="1200" dirty="0">
                          <a:solidFill>
                            <a:srgbClr val="000000"/>
                          </a:solidFill>
                          <a:effectLst/>
                          <a:latin typeface="Calibri"/>
                          <a:ea typeface="+mn-ea"/>
                          <a:cs typeface="+mn-cs"/>
                        </a:rPr>
                        <a:t>Cádiz</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a:solidFill>
                            <a:srgbClr val="000000"/>
                          </a:solidFill>
                          <a:effectLst/>
                          <a:latin typeface="Calibri"/>
                          <a:ea typeface="+mn-ea"/>
                          <a:cs typeface="+mn-cs"/>
                        </a:rPr>
                        <a:t>6,00</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a:solidFill>
                            <a:srgbClr val="000000"/>
                          </a:solidFill>
                          <a:effectLst/>
                          <a:latin typeface="Calibri"/>
                          <a:ea typeface="+mn-ea"/>
                          <a:cs typeface="+mn-cs"/>
                        </a:rPr>
                        <a:t>586</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r>
              <a:tr h="268941">
                <a:tc>
                  <a:txBody>
                    <a:bodyPr/>
                    <a:lstStyle/>
                    <a:p>
                      <a:pPr marL="0" algn="ctr" defTabSz="914400" rtl="0" eaLnBrk="1" fontAlgn="b" latinLnBrk="0" hangingPunct="1">
                        <a:lnSpc>
                          <a:spcPct val="150000"/>
                        </a:lnSpc>
                      </a:pPr>
                      <a:r>
                        <a:rPr lang="es-ES" sz="1200" b="0" i="0" u="none" strike="noStrike" kern="1200" dirty="0">
                          <a:solidFill>
                            <a:srgbClr val="000000"/>
                          </a:solidFill>
                          <a:effectLst/>
                          <a:latin typeface="Calibri"/>
                          <a:ea typeface="+mn-ea"/>
                          <a:cs typeface="+mn-cs"/>
                        </a:rPr>
                        <a:t>Murcia</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a:solidFill>
                            <a:srgbClr val="000000"/>
                          </a:solidFill>
                          <a:effectLst/>
                          <a:latin typeface="Calibri"/>
                          <a:ea typeface="+mn-ea"/>
                          <a:cs typeface="+mn-cs"/>
                        </a:rPr>
                        <a:t>5,76</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a:solidFill>
                            <a:srgbClr val="000000"/>
                          </a:solidFill>
                          <a:effectLst/>
                          <a:latin typeface="Calibri"/>
                          <a:ea typeface="+mn-ea"/>
                          <a:cs typeface="+mn-cs"/>
                        </a:rPr>
                        <a:t>562</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r>
              <a:tr h="268941">
                <a:tc>
                  <a:txBody>
                    <a:bodyPr/>
                    <a:lstStyle/>
                    <a:p>
                      <a:pPr marL="0" algn="ctr" defTabSz="914400" rtl="0" eaLnBrk="1" fontAlgn="b" latinLnBrk="0" hangingPunct="1">
                        <a:lnSpc>
                          <a:spcPct val="150000"/>
                        </a:lnSpc>
                      </a:pPr>
                      <a:r>
                        <a:rPr lang="es-ES" sz="1200" b="0" i="0" u="none" strike="noStrike" kern="1200" dirty="0">
                          <a:solidFill>
                            <a:srgbClr val="000000"/>
                          </a:solidFill>
                          <a:effectLst/>
                          <a:latin typeface="Calibri"/>
                          <a:ea typeface="+mn-ea"/>
                          <a:cs typeface="+mn-cs"/>
                        </a:rPr>
                        <a:t>Asturias</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a:solidFill>
                            <a:srgbClr val="000000"/>
                          </a:solidFill>
                          <a:effectLst/>
                          <a:latin typeface="Calibri"/>
                          <a:ea typeface="+mn-ea"/>
                          <a:cs typeface="+mn-cs"/>
                        </a:rPr>
                        <a:t>5,31</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a:solidFill>
                            <a:srgbClr val="000000"/>
                          </a:solidFill>
                          <a:effectLst/>
                          <a:latin typeface="Calibri"/>
                          <a:ea typeface="+mn-ea"/>
                          <a:cs typeface="+mn-cs"/>
                        </a:rPr>
                        <a:t>518</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r>
              <a:tr h="268941">
                <a:tc>
                  <a:txBody>
                    <a:bodyPr/>
                    <a:lstStyle/>
                    <a:p>
                      <a:pPr marL="0" algn="ctr" defTabSz="914400" rtl="0" eaLnBrk="1" fontAlgn="b" latinLnBrk="0" hangingPunct="1">
                        <a:lnSpc>
                          <a:spcPct val="150000"/>
                        </a:lnSpc>
                      </a:pPr>
                      <a:r>
                        <a:rPr lang="es-ES" sz="1200" b="0" i="0" u="none" strike="noStrike" kern="1200" dirty="0">
                          <a:solidFill>
                            <a:srgbClr val="000000"/>
                          </a:solidFill>
                          <a:effectLst/>
                          <a:latin typeface="Calibri"/>
                          <a:ea typeface="+mn-ea"/>
                          <a:cs typeface="+mn-cs"/>
                        </a:rPr>
                        <a:t>Valladolid</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a:solidFill>
                            <a:srgbClr val="000000"/>
                          </a:solidFill>
                          <a:effectLst/>
                          <a:latin typeface="Calibri"/>
                          <a:ea typeface="+mn-ea"/>
                          <a:cs typeface="+mn-cs"/>
                        </a:rPr>
                        <a:t>4,89</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a:solidFill>
                            <a:srgbClr val="000000"/>
                          </a:solidFill>
                          <a:effectLst/>
                          <a:latin typeface="Calibri"/>
                          <a:ea typeface="+mn-ea"/>
                          <a:cs typeface="+mn-cs"/>
                        </a:rPr>
                        <a:t>477</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r>
              <a:tr h="268941">
                <a:tc>
                  <a:txBody>
                    <a:bodyPr/>
                    <a:lstStyle/>
                    <a:p>
                      <a:pPr marL="0" algn="ctr" defTabSz="914400" rtl="0" eaLnBrk="1" fontAlgn="b" latinLnBrk="0" hangingPunct="1">
                        <a:lnSpc>
                          <a:spcPct val="150000"/>
                        </a:lnSpc>
                      </a:pPr>
                      <a:r>
                        <a:rPr lang="es-ES" sz="1200" b="0" i="0" u="none" strike="noStrike" kern="1200" dirty="0">
                          <a:solidFill>
                            <a:srgbClr val="000000"/>
                          </a:solidFill>
                          <a:effectLst/>
                          <a:latin typeface="Calibri"/>
                          <a:ea typeface="+mn-ea"/>
                          <a:cs typeface="+mn-cs"/>
                        </a:rPr>
                        <a:t>A Coruña</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a:solidFill>
                            <a:srgbClr val="000000"/>
                          </a:solidFill>
                          <a:effectLst/>
                          <a:latin typeface="Calibri"/>
                          <a:ea typeface="+mn-ea"/>
                          <a:cs typeface="+mn-cs"/>
                        </a:rPr>
                        <a:t>4,42</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a:solidFill>
                            <a:srgbClr val="000000"/>
                          </a:solidFill>
                          <a:effectLst/>
                          <a:latin typeface="Calibri"/>
                          <a:ea typeface="+mn-ea"/>
                          <a:cs typeface="+mn-cs"/>
                        </a:rPr>
                        <a:t>432</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r>
              <a:tr h="268941">
                <a:tc>
                  <a:txBody>
                    <a:bodyPr/>
                    <a:lstStyle/>
                    <a:p>
                      <a:pPr marL="0" algn="ctr" defTabSz="914400" rtl="0" eaLnBrk="1" fontAlgn="b" latinLnBrk="0" hangingPunct="1">
                        <a:lnSpc>
                          <a:spcPct val="150000"/>
                        </a:lnSpc>
                      </a:pPr>
                      <a:r>
                        <a:rPr lang="es-ES" sz="1200" b="0" i="0" u="none" strike="noStrike" kern="1200" dirty="0">
                          <a:solidFill>
                            <a:srgbClr val="000000"/>
                          </a:solidFill>
                          <a:effectLst/>
                          <a:latin typeface="Calibri"/>
                          <a:ea typeface="+mn-ea"/>
                          <a:cs typeface="+mn-cs"/>
                        </a:rPr>
                        <a:t>Córdoba</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smtClean="0">
                          <a:solidFill>
                            <a:srgbClr val="000000"/>
                          </a:solidFill>
                          <a:effectLst/>
                          <a:latin typeface="Calibri"/>
                          <a:ea typeface="+mn-ea"/>
                          <a:cs typeface="+mn-cs"/>
                        </a:rPr>
                        <a:t>4,25</a:t>
                      </a:r>
                      <a:endParaRPr lang="es-ES" sz="1200" b="0" i="0" u="none" strike="noStrike" kern="1200" dirty="0">
                        <a:solidFill>
                          <a:srgbClr val="000000"/>
                        </a:solidFill>
                        <a:effectLst/>
                        <a:latin typeface="Calibri"/>
                        <a:ea typeface="+mn-ea"/>
                        <a:cs typeface="+mn-cs"/>
                      </a:endParaRP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smtClean="0">
                          <a:solidFill>
                            <a:srgbClr val="000000"/>
                          </a:solidFill>
                          <a:effectLst/>
                          <a:latin typeface="Calibri"/>
                          <a:ea typeface="+mn-ea"/>
                          <a:cs typeface="+mn-cs"/>
                        </a:rPr>
                        <a:t>415</a:t>
                      </a:r>
                      <a:endParaRPr lang="es-ES" sz="1200" b="0" i="0" u="none" strike="noStrike" kern="1200" dirty="0">
                        <a:solidFill>
                          <a:srgbClr val="000000"/>
                        </a:solidFill>
                        <a:effectLst/>
                        <a:latin typeface="Calibri"/>
                        <a:ea typeface="+mn-ea"/>
                        <a:cs typeface="+mn-cs"/>
                      </a:endParaRP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r>
              <a:tr h="268941">
                <a:tc>
                  <a:txBody>
                    <a:bodyPr/>
                    <a:lstStyle/>
                    <a:p>
                      <a:pPr marL="0" algn="ctr" defTabSz="914400" rtl="0" eaLnBrk="1" fontAlgn="b" latinLnBrk="0" hangingPunct="1">
                        <a:lnSpc>
                          <a:spcPct val="150000"/>
                        </a:lnSpc>
                      </a:pPr>
                      <a:r>
                        <a:rPr lang="es-ES" sz="1200" b="0" i="0" u="none" strike="noStrike" kern="1200" dirty="0">
                          <a:solidFill>
                            <a:srgbClr val="000000"/>
                          </a:solidFill>
                          <a:effectLst/>
                          <a:latin typeface="Calibri"/>
                          <a:ea typeface="+mn-ea"/>
                          <a:cs typeface="+mn-cs"/>
                        </a:rPr>
                        <a:t>Cantabria</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a:solidFill>
                            <a:srgbClr val="000000"/>
                          </a:solidFill>
                          <a:effectLst/>
                          <a:latin typeface="Calibri"/>
                          <a:ea typeface="+mn-ea"/>
                          <a:cs typeface="+mn-cs"/>
                        </a:rPr>
                        <a:t>3,97</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a:solidFill>
                            <a:srgbClr val="000000"/>
                          </a:solidFill>
                          <a:effectLst/>
                          <a:latin typeface="Calibri"/>
                          <a:ea typeface="+mn-ea"/>
                          <a:cs typeface="+mn-cs"/>
                        </a:rPr>
                        <a:t>388</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r>
              <a:tr h="268941">
                <a:tc>
                  <a:txBody>
                    <a:bodyPr/>
                    <a:lstStyle/>
                    <a:p>
                      <a:pPr marL="0" algn="ctr" defTabSz="914400" rtl="0" eaLnBrk="1" fontAlgn="b" latinLnBrk="0" hangingPunct="1">
                        <a:lnSpc>
                          <a:spcPct val="150000"/>
                        </a:lnSpc>
                      </a:pPr>
                      <a:r>
                        <a:rPr lang="es-ES" sz="1200" b="0" i="0" u="none" strike="noStrike" kern="1200" dirty="0">
                          <a:solidFill>
                            <a:srgbClr val="000000"/>
                          </a:solidFill>
                          <a:effectLst/>
                          <a:latin typeface="Calibri"/>
                          <a:ea typeface="+mn-ea"/>
                          <a:cs typeface="+mn-cs"/>
                        </a:rPr>
                        <a:t>Tarragona</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a:solidFill>
                            <a:srgbClr val="000000"/>
                          </a:solidFill>
                          <a:effectLst/>
                          <a:latin typeface="Calibri"/>
                          <a:ea typeface="+mn-ea"/>
                          <a:cs typeface="+mn-cs"/>
                        </a:rPr>
                        <a:t>3,46</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a:solidFill>
                            <a:srgbClr val="000000"/>
                          </a:solidFill>
                          <a:effectLst/>
                          <a:latin typeface="Calibri"/>
                          <a:ea typeface="+mn-ea"/>
                          <a:cs typeface="+mn-cs"/>
                        </a:rPr>
                        <a:t>338</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r>
              <a:tr h="268941">
                <a:tc>
                  <a:txBody>
                    <a:bodyPr/>
                    <a:lstStyle/>
                    <a:p>
                      <a:pPr marL="0" algn="ctr" defTabSz="914400" rtl="0" eaLnBrk="1" fontAlgn="b" latinLnBrk="0" hangingPunct="1">
                        <a:lnSpc>
                          <a:spcPct val="150000"/>
                        </a:lnSpc>
                      </a:pPr>
                      <a:r>
                        <a:rPr lang="es-ES" sz="1200" b="0" i="0" u="none" strike="noStrike" kern="1200" dirty="0" smtClean="0">
                          <a:solidFill>
                            <a:srgbClr val="000000"/>
                          </a:solidFill>
                          <a:effectLst/>
                          <a:latin typeface="Calibri"/>
                          <a:ea typeface="+mn-ea"/>
                          <a:cs typeface="+mn-cs"/>
                        </a:rPr>
                        <a:t>Guipúzcoa</a:t>
                      </a:r>
                      <a:endParaRPr lang="es-ES" sz="1200" b="0" i="0" u="none" strike="noStrike" kern="1200" dirty="0">
                        <a:solidFill>
                          <a:srgbClr val="000000"/>
                        </a:solidFill>
                        <a:effectLst/>
                        <a:latin typeface="Calibri"/>
                        <a:ea typeface="+mn-ea"/>
                        <a:cs typeface="+mn-cs"/>
                      </a:endParaRP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a:solidFill>
                            <a:srgbClr val="000000"/>
                          </a:solidFill>
                          <a:effectLst/>
                          <a:latin typeface="Calibri"/>
                          <a:ea typeface="+mn-ea"/>
                          <a:cs typeface="+mn-cs"/>
                        </a:rPr>
                        <a:t>2,92</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a:solidFill>
                            <a:srgbClr val="000000"/>
                          </a:solidFill>
                          <a:effectLst/>
                          <a:latin typeface="Calibri"/>
                          <a:ea typeface="+mn-ea"/>
                          <a:cs typeface="+mn-cs"/>
                        </a:rPr>
                        <a:t>285</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r>
              <a:tr h="268941">
                <a:tc>
                  <a:txBody>
                    <a:bodyPr/>
                    <a:lstStyle/>
                    <a:p>
                      <a:pPr marL="0" algn="ctr" defTabSz="914400" rtl="0" eaLnBrk="1" fontAlgn="b" latinLnBrk="0" hangingPunct="1">
                        <a:lnSpc>
                          <a:spcPct val="150000"/>
                        </a:lnSpc>
                      </a:pPr>
                      <a:r>
                        <a:rPr lang="es-ES" sz="1200" b="0" i="0" u="none" strike="noStrike" kern="1200" dirty="0">
                          <a:solidFill>
                            <a:srgbClr val="000000"/>
                          </a:solidFill>
                          <a:effectLst/>
                          <a:latin typeface="Calibri"/>
                          <a:ea typeface="+mn-ea"/>
                          <a:cs typeface="+mn-cs"/>
                        </a:rPr>
                        <a:t>Ciudad Real</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a:solidFill>
                            <a:srgbClr val="000000"/>
                          </a:solidFill>
                          <a:effectLst/>
                          <a:latin typeface="Calibri"/>
                          <a:ea typeface="+mn-ea"/>
                          <a:cs typeface="+mn-cs"/>
                        </a:rPr>
                        <a:t>2,89</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a:solidFill>
                            <a:srgbClr val="000000"/>
                          </a:solidFill>
                          <a:effectLst/>
                          <a:latin typeface="Calibri"/>
                          <a:ea typeface="+mn-ea"/>
                          <a:cs typeface="+mn-cs"/>
                        </a:rPr>
                        <a:t>282</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r>
              <a:tr h="268941">
                <a:tc>
                  <a:txBody>
                    <a:bodyPr/>
                    <a:lstStyle/>
                    <a:p>
                      <a:pPr marL="0" algn="ctr" defTabSz="914400" rtl="0" eaLnBrk="1" fontAlgn="b" latinLnBrk="0" hangingPunct="1">
                        <a:lnSpc>
                          <a:spcPct val="150000"/>
                        </a:lnSpc>
                      </a:pPr>
                      <a:r>
                        <a:rPr lang="es-ES" sz="1200" b="0" i="0" u="none" strike="noStrike" kern="1200" dirty="0">
                          <a:solidFill>
                            <a:srgbClr val="000000"/>
                          </a:solidFill>
                          <a:effectLst/>
                          <a:latin typeface="Calibri"/>
                          <a:ea typeface="+mn-ea"/>
                          <a:cs typeface="+mn-cs"/>
                        </a:rPr>
                        <a:t>Navarra</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a:solidFill>
                            <a:srgbClr val="000000"/>
                          </a:solidFill>
                          <a:effectLst/>
                          <a:latin typeface="Calibri"/>
                          <a:ea typeface="+mn-ea"/>
                          <a:cs typeface="+mn-cs"/>
                        </a:rPr>
                        <a:t>2,72</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a:solidFill>
                            <a:srgbClr val="000000"/>
                          </a:solidFill>
                          <a:effectLst/>
                          <a:latin typeface="Calibri"/>
                          <a:ea typeface="+mn-ea"/>
                          <a:cs typeface="+mn-cs"/>
                        </a:rPr>
                        <a:t>266</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r>
              <a:tr h="302358">
                <a:tc>
                  <a:txBody>
                    <a:bodyPr/>
                    <a:lstStyle/>
                    <a:p>
                      <a:pPr marL="0" algn="ctr" defTabSz="914400" rtl="0" eaLnBrk="1" fontAlgn="b" latinLnBrk="0" hangingPunct="1">
                        <a:lnSpc>
                          <a:spcPct val="150000"/>
                        </a:lnSpc>
                      </a:pPr>
                      <a:r>
                        <a:rPr lang="es-ES" sz="1200" b="0" i="0" u="none" strike="noStrike" kern="1200" dirty="0">
                          <a:solidFill>
                            <a:srgbClr val="000000"/>
                          </a:solidFill>
                          <a:effectLst/>
                          <a:latin typeface="Calibri"/>
                          <a:ea typeface="+mn-ea"/>
                          <a:cs typeface="+mn-cs"/>
                        </a:rPr>
                        <a:t>La Rioja</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a:solidFill>
                            <a:srgbClr val="000000"/>
                          </a:solidFill>
                          <a:effectLst/>
                          <a:latin typeface="Calibri"/>
                          <a:ea typeface="+mn-ea"/>
                          <a:cs typeface="+mn-cs"/>
                        </a:rPr>
                        <a:t>2,67</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a:solidFill>
                            <a:srgbClr val="000000"/>
                          </a:solidFill>
                          <a:effectLst/>
                          <a:latin typeface="Calibri"/>
                          <a:ea typeface="+mn-ea"/>
                          <a:cs typeface="+mn-cs"/>
                        </a:rPr>
                        <a:t>261</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r>
              <a:tr h="268941">
                <a:tc>
                  <a:txBody>
                    <a:bodyPr/>
                    <a:lstStyle/>
                    <a:p>
                      <a:pPr marL="0" algn="ctr" defTabSz="914400" rtl="0" eaLnBrk="1" fontAlgn="b" latinLnBrk="0" hangingPunct="1">
                        <a:lnSpc>
                          <a:spcPct val="150000"/>
                        </a:lnSpc>
                      </a:pPr>
                      <a:r>
                        <a:rPr lang="es-ES" sz="1200" b="0" i="0" u="none" strike="noStrike" kern="1200" dirty="0">
                          <a:solidFill>
                            <a:srgbClr val="000000"/>
                          </a:solidFill>
                          <a:effectLst/>
                          <a:latin typeface="Calibri"/>
                          <a:ea typeface="+mn-ea"/>
                          <a:cs typeface="+mn-cs"/>
                        </a:rPr>
                        <a:t>L. P. </a:t>
                      </a:r>
                      <a:r>
                        <a:rPr lang="es-ES" sz="1200" b="0" i="0" u="none" strike="noStrike" kern="1200" dirty="0" smtClean="0">
                          <a:solidFill>
                            <a:srgbClr val="000000"/>
                          </a:solidFill>
                          <a:effectLst/>
                          <a:latin typeface="Calibri"/>
                          <a:ea typeface="+mn-ea"/>
                          <a:cs typeface="+mn-cs"/>
                        </a:rPr>
                        <a:t>Gran </a:t>
                      </a:r>
                      <a:r>
                        <a:rPr lang="es-ES" sz="1200" b="0" i="0" u="none" strike="noStrike" kern="1200" dirty="0">
                          <a:solidFill>
                            <a:srgbClr val="000000"/>
                          </a:solidFill>
                          <a:effectLst/>
                          <a:latin typeface="Calibri"/>
                          <a:ea typeface="+mn-ea"/>
                          <a:cs typeface="+mn-cs"/>
                        </a:rPr>
                        <a:t>Canaria</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a:solidFill>
                            <a:srgbClr val="000000"/>
                          </a:solidFill>
                          <a:effectLst/>
                          <a:latin typeface="Calibri"/>
                          <a:ea typeface="+mn-ea"/>
                          <a:cs typeface="+mn-cs"/>
                        </a:rPr>
                        <a:t>2,63</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a:solidFill>
                            <a:srgbClr val="000000"/>
                          </a:solidFill>
                          <a:effectLst/>
                          <a:latin typeface="Calibri"/>
                          <a:ea typeface="+mn-ea"/>
                          <a:cs typeface="+mn-cs"/>
                        </a:rPr>
                        <a:t>257</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r>
              <a:tr h="268941">
                <a:tc>
                  <a:txBody>
                    <a:bodyPr/>
                    <a:lstStyle/>
                    <a:p>
                      <a:pPr marL="0" algn="ctr" defTabSz="914400" rtl="0" eaLnBrk="1" fontAlgn="b" latinLnBrk="0" hangingPunct="1">
                        <a:lnSpc>
                          <a:spcPct val="150000"/>
                        </a:lnSpc>
                      </a:pPr>
                      <a:r>
                        <a:rPr lang="es-ES" sz="1200" b="0" i="0" u="none" strike="noStrike" kern="1200" dirty="0">
                          <a:solidFill>
                            <a:srgbClr val="000000"/>
                          </a:solidFill>
                          <a:effectLst/>
                          <a:latin typeface="Calibri"/>
                          <a:ea typeface="+mn-ea"/>
                          <a:cs typeface="+mn-cs"/>
                        </a:rPr>
                        <a:t>Sevilla</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a:solidFill>
                            <a:srgbClr val="000000"/>
                          </a:solidFill>
                          <a:effectLst/>
                          <a:latin typeface="Calibri"/>
                          <a:ea typeface="+mn-ea"/>
                          <a:cs typeface="+mn-cs"/>
                        </a:rPr>
                        <a:t>2,62</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a:solidFill>
                            <a:srgbClr val="000000"/>
                          </a:solidFill>
                          <a:effectLst/>
                          <a:latin typeface="Calibri"/>
                          <a:ea typeface="+mn-ea"/>
                          <a:cs typeface="+mn-cs"/>
                        </a:rPr>
                        <a:t>256</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r>
              <a:tr h="268941">
                <a:tc>
                  <a:txBody>
                    <a:bodyPr/>
                    <a:lstStyle/>
                    <a:p>
                      <a:pPr marL="0" algn="ctr" defTabSz="914400" rtl="0" eaLnBrk="1" fontAlgn="b" latinLnBrk="0" hangingPunct="1">
                        <a:lnSpc>
                          <a:spcPct val="150000"/>
                        </a:lnSpc>
                      </a:pPr>
                      <a:r>
                        <a:rPr lang="es-ES" sz="1200" b="0" i="0" u="none" strike="noStrike" kern="1200" dirty="0">
                          <a:solidFill>
                            <a:srgbClr val="000000"/>
                          </a:solidFill>
                          <a:effectLst/>
                          <a:latin typeface="Calibri"/>
                          <a:ea typeface="+mn-ea"/>
                          <a:cs typeface="+mn-cs"/>
                        </a:rPr>
                        <a:t>Zaragoza</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smtClean="0">
                          <a:solidFill>
                            <a:srgbClr val="000000"/>
                          </a:solidFill>
                          <a:effectLst/>
                          <a:latin typeface="Calibri"/>
                          <a:ea typeface="+mn-ea"/>
                          <a:cs typeface="+mn-cs"/>
                        </a:rPr>
                        <a:t>2,61</a:t>
                      </a:r>
                      <a:endParaRPr lang="es-ES" sz="1200" b="0" i="0" u="none" strike="noStrike" kern="1200" dirty="0">
                        <a:solidFill>
                          <a:srgbClr val="000000"/>
                        </a:solidFill>
                        <a:effectLst/>
                        <a:latin typeface="Calibri"/>
                        <a:ea typeface="+mn-ea"/>
                        <a:cs typeface="+mn-cs"/>
                      </a:endParaRP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smtClean="0">
                          <a:solidFill>
                            <a:srgbClr val="000000"/>
                          </a:solidFill>
                          <a:effectLst/>
                          <a:latin typeface="Calibri"/>
                          <a:ea typeface="+mn-ea"/>
                          <a:cs typeface="+mn-cs"/>
                        </a:rPr>
                        <a:t>255</a:t>
                      </a:r>
                      <a:endParaRPr lang="es-ES" sz="1200" b="0" i="0" u="none" strike="noStrike" kern="1200" dirty="0">
                        <a:solidFill>
                          <a:srgbClr val="000000"/>
                        </a:solidFill>
                        <a:effectLst/>
                        <a:latin typeface="Calibri"/>
                        <a:ea typeface="+mn-ea"/>
                        <a:cs typeface="+mn-cs"/>
                      </a:endParaRP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r>
              <a:tr h="270146">
                <a:tc>
                  <a:txBody>
                    <a:bodyPr/>
                    <a:lstStyle/>
                    <a:p>
                      <a:pPr marL="0" algn="ctr" defTabSz="914400" rtl="0" eaLnBrk="1" fontAlgn="b" latinLnBrk="0" hangingPunct="1">
                        <a:lnSpc>
                          <a:spcPct val="150000"/>
                        </a:lnSpc>
                      </a:pPr>
                      <a:r>
                        <a:rPr lang="es-ES" sz="1200" b="0" i="0" u="none" strike="noStrike" kern="1200" dirty="0">
                          <a:solidFill>
                            <a:srgbClr val="000000"/>
                          </a:solidFill>
                          <a:effectLst/>
                          <a:latin typeface="Calibri"/>
                          <a:ea typeface="+mn-ea"/>
                          <a:cs typeface="+mn-cs"/>
                        </a:rPr>
                        <a:t>Baleares</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a:solidFill>
                            <a:srgbClr val="000000"/>
                          </a:solidFill>
                          <a:effectLst/>
                          <a:latin typeface="Calibri"/>
                          <a:ea typeface="+mn-ea"/>
                          <a:cs typeface="+mn-cs"/>
                        </a:rPr>
                        <a:t>2,51</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kern="1200" dirty="0">
                          <a:solidFill>
                            <a:srgbClr val="000000"/>
                          </a:solidFill>
                          <a:effectLst/>
                          <a:latin typeface="Calibri"/>
                          <a:ea typeface="+mn-ea"/>
                          <a:cs typeface="+mn-cs"/>
                        </a:rPr>
                        <a:t>245</a:t>
                      </a:r>
                    </a:p>
                  </a:txBody>
                  <a:tcPr marL="9525" marR="9525" marT="9525" marB="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FF4E4"/>
                    </a:solidFill>
                  </a:tcPr>
                </a:tc>
              </a:tr>
            </a:tbl>
          </a:graphicData>
        </a:graphic>
      </p:graphicFrame>
      <p:sp>
        <p:nvSpPr>
          <p:cNvPr id="7" name="Text Box 4"/>
          <p:cNvSpPr txBox="1">
            <a:spLocks noChangeArrowheads="1"/>
          </p:cNvSpPr>
          <p:nvPr/>
        </p:nvSpPr>
        <p:spPr bwMode="auto">
          <a:xfrm>
            <a:off x="272480" y="145590"/>
            <a:ext cx="7704856" cy="587835"/>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eaLnBrk="1" fontAlgn="auto" hangingPunct="1">
              <a:lnSpc>
                <a:spcPts val="1700"/>
              </a:lnSpc>
              <a:spcBef>
                <a:spcPts val="0"/>
              </a:spcBef>
              <a:spcAft>
                <a:spcPts val="0"/>
              </a:spcAft>
              <a:defRPr/>
            </a:pPr>
            <a:r>
              <a:rPr lang="es-ES" dirty="0" smtClean="0">
                <a:ln>
                  <a:solidFill>
                    <a:schemeClr val="bg1"/>
                  </a:solidFill>
                </a:ln>
                <a:solidFill>
                  <a:schemeClr val="bg1"/>
                </a:solidFill>
                <a:latin typeface="Calibri" pitchFamily="34" charset="0"/>
                <a:cs typeface="Calibri" pitchFamily="34" charset="0"/>
              </a:rPr>
              <a:t>DATOS DE CLASIFICACIÓN </a:t>
            </a:r>
          </a:p>
          <a:p>
            <a:pPr eaLnBrk="1" fontAlgn="auto" hangingPunct="1">
              <a:lnSpc>
                <a:spcPts val="1700"/>
              </a:lnSpc>
              <a:spcBef>
                <a:spcPts val="0"/>
              </a:spcBef>
              <a:spcAft>
                <a:spcPts val="0"/>
              </a:spcAft>
              <a:defRPr/>
            </a:pPr>
            <a:r>
              <a:rPr lang="es-ES" dirty="0" smtClean="0">
                <a:ln>
                  <a:solidFill>
                    <a:schemeClr val="bg1"/>
                  </a:solidFill>
                </a:ln>
                <a:solidFill>
                  <a:schemeClr val="bg1"/>
                </a:solidFill>
                <a:latin typeface="Calibri" pitchFamily="34" charset="0"/>
                <a:cs typeface="Calibri" pitchFamily="34" charset="0"/>
              </a:rPr>
              <a:t>Cuestionarios recibidos según </a:t>
            </a:r>
            <a:r>
              <a:rPr lang="es-ES" dirty="0">
                <a:ln>
                  <a:solidFill>
                    <a:schemeClr val="bg1"/>
                  </a:solidFill>
                </a:ln>
                <a:solidFill>
                  <a:schemeClr val="bg1"/>
                </a:solidFill>
                <a:latin typeface="Calibri" pitchFamily="34" charset="0"/>
                <a:cs typeface="Calibri" pitchFamily="34" charset="0"/>
              </a:rPr>
              <a:t>Colegios Profesionales</a:t>
            </a:r>
          </a:p>
        </p:txBody>
      </p:sp>
      <p:sp>
        <p:nvSpPr>
          <p:cNvPr id="8" name="25 CuadroTexto"/>
          <p:cNvSpPr txBox="1"/>
          <p:nvPr/>
        </p:nvSpPr>
        <p:spPr>
          <a:xfrm>
            <a:off x="47625" y="6453188"/>
            <a:ext cx="1568450" cy="230187"/>
          </a:xfrm>
          <a:prstGeom prst="rect">
            <a:avLst/>
          </a:prstGeom>
          <a:noFill/>
        </p:spPr>
        <p:txBody>
          <a:bodyPr>
            <a:spAutoFit/>
          </a:bodyPr>
          <a:lstStyle/>
          <a:p>
            <a:pPr fontAlgn="auto">
              <a:spcBef>
                <a:spcPts val="0"/>
              </a:spcBef>
              <a:spcAft>
                <a:spcPts val="0"/>
              </a:spcAft>
              <a:defRPr/>
            </a:pPr>
            <a:r>
              <a:rPr lang="es-ES" sz="900" dirty="0">
                <a:solidFill>
                  <a:schemeClr val="tx1">
                    <a:lumMod val="65000"/>
                    <a:lumOff val="35000"/>
                  </a:schemeClr>
                </a:solidFill>
                <a:latin typeface="+mn-lt"/>
              </a:rPr>
              <a:t>Total muestra: 9763 casos</a:t>
            </a:r>
            <a:endParaRPr lang="es-ES" sz="900" dirty="0">
              <a:solidFill>
                <a:schemeClr val="tx1">
                  <a:lumMod val="65000"/>
                  <a:lumOff val="35000"/>
                </a:schemeClr>
              </a:solidFill>
              <a:latin typeface="+mn-lt"/>
            </a:endParaRP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48 Redondear rectángulo de esquina del mismo lado"/>
          <p:cNvSpPr/>
          <p:nvPr/>
        </p:nvSpPr>
        <p:spPr>
          <a:xfrm rot="5400000">
            <a:off x="6253163" y="695325"/>
            <a:ext cx="1936750" cy="3816350"/>
          </a:xfrm>
          <a:prstGeom prst="round2SameRect">
            <a:avLst>
              <a:gd name="adj1" fmla="val 0"/>
              <a:gd name="adj2" fmla="val 0"/>
            </a:avLst>
          </a:prstGeom>
          <a:solidFill>
            <a:srgbClr val="E6EDF6"/>
          </a:solidFill>
          <a:ln>
            <a:solidFill>
              <a:srgbClr val="2493C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41" name="40 Redondear rectángulo de esquina del mismo lado"/>
          <p:cNvSpPr/>
          <p:nvPr/>
        </p:nvSpPr>
        <p:spPr>
          <a:xfrm rot="5400000">
            <a:off x="6588919" y="2424907"/>
            <a:ext cx="1265237" cy="3816350"/>
          </a:xfrm>
          <a:prstGeom prst="round2SameRect">
            <a:avLst>
              <a:gd name="adj1" fmla="val 638"/>
              <a:gd name="adj2" fmla="val 0"/>
            </a:avLst>
          </a:prstGeom>
          <a:solidFill>
            <a:srgbClr val="EFF4E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graphicFrame>
        <p:nvGraphicFramePr>
          <p:cNvPr id="29699" name="34 Gráfico"/>
          <p:cNvGraphicFramePr>
            <a:graphicFrameLocks/>
          </p:cNvGraphicFramePr>
          <p:nvPr/>
        </p:nvGraphicFramePr>
        <p:xfrm>
          <a:off x="6054725" y="1322388"/>
          <a:ext cx="3197225" cy="4854575"/>
        </p:xfrm>
        <a:graphic>
          <a:graphicData uri="http://schemas.openxmlformats.org/presentationml/2006/ole">
            <p:oleObj spid="_x0000_s29699" r:id="rId4" imgW="3200677" imgH="4852837" progId="Excel.Chart.8">
              <p:embed/>
            </p:oleObj>
          </a:graphicData>
        </a:graphic>
      </p:graphicFrame>
      <p:graphicFrame>
        <p:nvGraphicFramePr>
          <p:cNvPr id="42" name="41 Tabla"/>
          <p:cNvGraphicFramePr>
            <a:graphicFrameLocks noGrp="1"/>
          </p:cNvGraphicFramePr>
          <p:nvPr/>
        </p:nvGraphicFramePr>
        <p:xfrm>
          <a:off x="273050" y="1558925"/>
          <a:ext cx="4392613" cy="1573213"/>
        </p:xfrm>
        <a:graphic>
          <a:graphicData uri="http://schemas.openxmlformats.org/drawingml/2006/table">
            <a:tbl>
              <a:tblPr/>
              <a:tblGrid>
                <a:gridCol w="1322750"/>
                <a:gridCol w="3069738"/>
              </a:tblGrid>
              <a:tr h="78677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s-ES" sz="1200" u="none" strike="noStrike" dirty="0" smtClean="0">
                          <a:effectLst/>
                          <a:latin typeface="+mj-lt"/>
                          <a:ea typeface="Calibri"/>
                          <a:cs typeface="Times New Roman"/>
                        </a:rPr>
                        <a:t>Hombre</a:t>
                      </a:r>
                      <a:br>
                        <a:rPr lang="es-ES" sz="1200" u="none" strike="noStrike" dirty="0" smtClean="0">
                          <a:effectLst/>
                          <a:latin typeface="+mj-lt"/>
                          <a:ea typeface="Calibri"/>
                          <a:cs typeface="Times New Roman"/>
                        </a:rPr>
                      </a:br>
                      <a:r>
                        <a:rPr kumimoji="0" lang="es-ES" sz="900" b="0" i="0" u="none" strike="noStrike" kern="1200" cap="none" spc="0" normalizeH="0" baseline="0" noProof="0" dirty="0" smtClean="0">
                          <a:ln>
                            <a:noFill/>
                          </a:ln>
                          <a:solidFill>
                            <a:prstClr val="black">
                              <a:lumMod val="65000"/>
                              <a:lumOff val="35000"/>
                            </a:prstClr>
                          </a:solidFill>
                          <a:effectLst/>
                          <a:uLnTx/>
                          <a:uFillTx/>
                          <a:latin typeface="+mn-lt"/>
                          <a:ea typeface="+mn-ea"/>
                          <a:cs typeface="+mn-cs"/>
                        </a:rPr>
                        <a:t>(3659 casos)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786772">
                <a:tc>
                  <a:txBody>
                    <a:bodyPr/>
                    <a:lstStyle/>
                    <a:p>
                      <a:pPr marL="0" lvl="0" indent="0" algn="r">
                        <a:lnSpc>
                          <a:spcPct val="100000"/>
                        </a:lnSpc>
                        <a:spcBef>
                          <a:spcPts val="300"/>
                        </a:spcBef>
                        <a:spcAft>
                          <a:spcPts val="0"/>
                        </a:spcAft>
                        <a:buClr>
                          <a:srgbClr val="000000"/>
                        </a:buClr>
                        <a:buFont typeface="+mj-lt"/>
                        <a:buNone/>
                        <a:tabLst>
                          <a:tab pos="678815" algn="l"/>
                        </a:tabLst>
                      </a:pPr>
                      <a:r>
                        <a:rPr lang="es-ES" sz="1200" u="none" strike="noStrike" dirty="0" smtClean="0">
                          <a:effectLst/>
                          <a:latin typeface="+mj-lt"/>
                          <a:ea typeface="Calibri"/>
                          <a:cs typeface="Times New Roman"/>
                        </a:rPr>
                        <a:t>Mujer</a:t>
                      </a:r>
                      <a:br>
                        <a:rPr lang="es-ES" sz="1200" u="none" strike="noStrike" dirty="0" smtClean="0">
                          <a:effectLst/>
                          <a:latin typeface="+mj-lt"/>
                          <a:ea typeface="Calibri"/>
                          <a:cs typeface="Times New Roman"/>
                        </a:rPr>
                      </a:br>
                      <a:r>
                        <a:rPr kumimoji="0" lang="es-ES" sz="900" b="0" i="0" u="none" strike="noStrike" kern="1200" cap="none" spc="0" normalizeH="0" baseline="0" noProof="0" dirty="0" smtClean="0">
                          <a:ln>
                            <a:noFill/>
                          </a:ln>
                          <a:solidFill>
                            <a:prstClr val="black">
                              <a:lumMod val="65000"/>
                              <a:lumOff val="35000"/>
                            </a:prstClr>
                          </a:solidFill>
                          <a:effectLst/>
                          <a:uLnTx/>
                          <a:uFillTx/>
                          <a:latin typeface="+mn-lt"/>
                          <a:ea typeface="+mn-ea"/>
                          <a:cs typeface="+mn-cs"/>
                        </a:rPr>
                        <a:t>(3589 casos)</a:t>
                      </a:r>
                      <a:r>
                        <a:rPr lang="es-ES" sz="1200" u="none" strike="noStrike" dirty="0" smtClean="0">
                          <a:effectLst/>
                          <a:latin typeface="+mj-lt"/>
                          <a:ea typeface="Calibri"/>
                          <a:cs typeface="Times New Roman"/>
                        </a:rPr>
                        <a:t/>
                      </a:r>
                      <a:br>
                        <a:rPr lang="es-ES" sz="1200" u="none" strike="noStrike" dirty="0" smtClean="0">
                          <a:effectLst/>
                          <a:latin typeface="+mj-lt"/>
                          <a:ea typeface="Calibri"/>
                          <a:cs typeface="Times New Roman"/>
                        </a:rPr>
                      </a:br>
                      <a:endParaRPr lang="es-ES" sz="1200" u="none" strike="noStrike" dirty="0">
                        <a:effectLst/>
                        <a:latin typeface="+mj-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bl>
          </a:graphicData>
        </a:graphic>
      </p:graphicFrame>
      <p:graphicFrame>
        <p:nvGraphicFramePr>
          <p:cNvPr id="29705" name="36 Gráfico"/>
          <p:cNvGraphicFramePr>
            <a:graphicFrameLocks/>
          </p:cNvGraphicFramePr>
          <p:nvPr/>
        </p:nvGraphicFramePr>
        <p:xfrm>
          <a:off x="1409700" y="1511300"/>
          <a:ext cx="3198813" cy="1824038"/>
        </p:xfrm>
        <a:graphic>
          <a:graphicData uri="http://schemas.openxmlformats.org/presentationml/2006/ole">
            <p:oleObj spid="_x0000_s29705" r:id="rId5" imgW="3200677" imgH="1822862" progId="Excel.Chart.8">
              <p:embed/>
            </p:oleObj>
          </a:graphicData>
        </a:graphic>
      </p:graphicFrame>
      <p:sp>
        <p:nvSpPr>
          <p:cNvPr id="27" name="Text Box 4"/>
          <p:cNvSpPr txBox="1">
            <a:spLocks noChangeArrowheads="1"/>
          </p:cNvSpPr>
          <p:nvPr/>
        </p:nvSpPr>
        <p:spPr bwMode="auto">
          <a:xfrm>
            <a:off x="272480" y="145590"/>
            <a:ext cx="7704856" cy="587835"/>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eaLnBrk="1" fontAlgn="auto" hangingPunct="1">
              <a:lnSpc>
                <a:spcPts val="1700"/>
              </a:lnSpc>
              <a:spcBef>
                <a:spcPts val="0"/>
              </a:spcBef>
              <a:spcAft>
                <a:spcPts val="0"/>
              </a:spcAft>
              <a:defRPr/>
            </a:pPr>
            <a:r>
              <a:rPr lang="es-ES" dirty="0" smtClean="0">
                <a:ln>
                  <a:solidFill>
                    <a:schemeClr val="bg1"/>
                  </a:solidFill>
                </a:ln>
                <a:solidFill>
                  <a:schemeClr val="bg1"/>
                </a:solidFill>
                <a:latin typeface="Calibri" pitchFamily="34" charset="0"/>
                <a:cs typeface="Calibri" pitchFamily="34" charset="0"/>
              </a:rPr>
              <a:t>DATOS DE CLASIFICACIÓN </a:t>
            </a:r>
          </a:p>
          <a:p>
            <a:pPr eaLnBrk="1" fontAlgn="auto" hangingPunct="1">
              <a:lnSpc>
                <a:spcPts val="1700"/>
              </a:lnSpc>
              <a:spcBef>
                <a:spcPts val="0"/>
              </a:spcBef>
              <a:spcAft>
                <a:spcPts val="0"/>
              </a:spcAft>
              <a:defRPr/>
            </a:pPr>
            <a:r>
              <a:rPr lang="es-ES" dirty="0" smtClean="0">
                <a:ln>
                  <a:solidFill>
                    <a:schemeClr val="bg1"/>
                  </a:solidFill>
                </a:ln>
                <a:solidFill>
                  <a:schemeClr val="bg1"/>
                </a:solidFill>
                <a:latin typeface="Calibri" pitchFamily="34" charset="0"/>
                <a:cs typeface="Calibri" pitchFamily="34" charset="0"/>
              </a:rPr>
              <a:t>Sexo, Edad y Nacionalidad </a:t>
            </a:r>
            <a:r>
              <a:rPr lang="es-ES" sz="1400" dirty="0" smtClean="0">
                <a:ln>
                  <a:solidFill>
                    <a:schemeClr val="bg1"/>
                  </a:solidFill>
                </a:ln>
                <a:solidFill>
                  <a:schemeClr val="bg1"/>
                </a:solidFill>
                <a:latin typeface="Calibri" pitchFamily="34" charset="0"/>
                <a:cs typeface="Calibri" pitchFamily="34" charset="0"/>
              </a:rPr>
              <a:t>– Datos en %</a:t>
            </a:r>
          </a:p>
        </p:txBody>
      </p:sp>
      <p:sp>
        <p:nvSpPr>
          <p:cNvPr id="15" name="Text Box 4"/>
          <p:cNvSpPr txBox="1">
            <a:spLocks noChangeArrowheads="1"/>
          </p:cNvSpPr>
          <p:nvPr/>
        </p:nvSpPr>
        <p:spPr bwMode="auto">
          <a:xfrm>
            <a:off x="1991228" y="1202269"/>
            <a:ext cx="2035856" cy="307777"/>
          </a:xfrm>
          <a:prstGeom prst="rect">
            <a:avLst/>
          </a:prstGeom>
          <a:noFill/>
          <a:ln>
            <a:noFill/>
          </a:ln>
          <a:extLst>
            <a:ext uri="{909E8E84-426E-40DD-AFC4-6F175D3DCCD1}"/>
            <a:ext uri="{91240B29-F687-4F45-9708-019B960494DF}"/>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s-ES" sz="1400" dirty="0">
                <a:ln>
                  <a:solidFill>
                    <a:schemeClr val="accent5"/>
                  </a:solidFill>
                </a:ln>
                <a:solidFill>
                  <a:schemeClr val="accent5"/>
                </a:solidFill>
                <a:latin typeface="Calibri" pitchFamily="34" charset="0"/>
                <a:cs typeface="Calibri" pitchFamily="34" charset="0"/>
              </a:rPr>
              <a:t>Sexo</a:t>
            </a:r>
          </a:p>
        </p:txBody>
      </p:sp>
      <p:sp>
        <p:nvSpPr>
          <p:cNvPr id="24" name="Text Box 4"/>
          <p:cNvSpPr txBox="1">
            <a:spLocks noChangeArrowheads="1"/>
          </p:cNvSpPr>
          <p:nvPr/>
        </p:nvSpPr>
        <p:spPr bwMode="auto">
          <a:xfrm>
            <a:off x="1991228" y="3784685"/>
            <a:ext cx="2035856" cy="307777"/>
          </a:xfrm>
          <a:prstGeom prst="rect">
            <a:avLst/>
          </a:prstGeom>
          <a:noFill/>
          <a:ln>
            <a:noFill/>
          </a:ln>
          <a:extLst>
            <a:ext uri="{909E8E84-426E-40DD-AFC4-6F175D3DCCD1}"/>
            <a:ext uri="{91240B29-F687-4F45-9708-019B960494DF}"/>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s-ES" sz="1400" dirty="0">
                <a:ln>
                  <a:solidFill>
                    <a:schemeClr val="accent5"/>
                  </a:solidFill>
                </a:ln>
                <a:solidFill>
                  <a:schemeClr val="accent5"/>
                </a:solidFill>
                <a:latin typeface="Calibri" pitchFamily="34" charset="0"/>
                <a:cs typeface="Calibri" pitchFamily="34" charset="0"/>
              </a:rPr>
              <a:t>Nacionalidad</a:t>
            </a:r>
          </a:p>
        </p:txBody>
      </p:sp>
      <p:sp>
        <p:nvSpPr>
          <p:cNvPr id="36" name="Text Box 4"/>
          <p:cNvSpPr txBox="1">
            <a:spLocks noChangeArrowheads="1"/>
          </p:cNvSpPr>
          <p:nvPr/>
        </p:nvSpPr>
        <p:spPr bwMode="auto">
          <a:xfrm>
            <a:off x="6203324" y="1259469"/>
            <a:ext cx="2035856" cy="307777"/>
          </a:xfrm>
          <a:prstGeom prst="rect">
            <a:avLst/>
          </a:prstGeom>
          <a:noFill/>
          <a:ln>
            <a:noFill/>
          </a:ln>
          <a:extLst>
            <a:ext uri="{909E8E84-426E-40DD-AFC4-6F175D3DCCD1}"/>
            <a:ext uri="{91240B29-F687-4F45-9708-019B960494DF}"/>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s-ES" sz="1400" dirty="0" smtClean="0">
                <a:ln>
                  <a:solidFill>
                    <a:schemeClr val="accent5"/>
                  </a:solidFill>
                </a:ln>
                <a:solidFill>
                  <a:schemeClr val="accent5"/>
                </a:solidFill>
                <a:latin typeface="Calibri" pitchFamily="34" charset="0"/>
                <a:cs typeface="Calibri" pitchFamily="34" charset="0"/>
              </a:rPr>
              <a:t>Edad</a:t>
            </a:r>
            <a:endParaRPr lang="es-ES" sz="1400" dirty="0">
              <a:ln>
                <a:solidFill>
                  <a:schemeClr val="accent5"/>
                </a:solidFill>
              </a:ln>
              <a:solidFill>
                <a:schemeClr val="accent5"/>
              </a:solidFill>
              <a:latin typeface="Calibri" pitchFamily="34" charset="0"/>
              <a:cs typeface="Calibri" pitchFamily="34" charset="0"/>
            </a:endParaRPr>
          </a:p>
        </p:txBody>
      </p:sp>
      <p:graphicFrame>
        <p:nvGraphicFramePr>
          <p:cNvPr id="28" name="27 Tabla"/>
          <p:cNvGraphicFramePr>
            <a:graphicFrameLocks noGrp="1"/>
          </p:cNvGraphicFramePr>
          <p:nvPr/>
        </p:nvGraphicFramePr>
        <p:xfrm>
          <a:off x="273050" y="4076700"/>
          <a:ext cx="4392613" cy="1800225"/>
        </p:xfrm>
        <a:graphic>
          <a:graphicData uri="http://schemas.openxmlformats.org/drawingml/2006/table">
            <a:tbl>
              <a:tblPr/>
              <a:tblGrid>
                <a:gridCol w="1332505"/>
                <a:gridCol w="3059983"/>
              </a:tblGrid>
              <a:tr h="600318">
                <a:tc>
                  <a:txBody>
                    <a:bodyPr/>
                    <a:lstStyle/>
                    <a:p>
                      <a:pPr marL="0" lvl="0" indent="0" algn="r">
                        <a:lnSpc>
                          <a:spcPct val="100000"/>
                        </a:lnSpc>
                        <a:spcBef>
                          <a:spcPts val="300"/>
                        </a:spcBef>
                        <a:spcAft>
                          <a:spcPts val="0"/>
                        </a:spcAft>
                        <a:buClr>
                          <a:srgbClr val="000000"/>
                        </a:buClr>
                        <a:buFont typeface="+mj-lt"/>
                        <a:buNone/>
                        <a:tabLst>
                          <a:tab pos="678815" algn="l"/>
                        </a:tabLst>
                      </a:pPr>
                      <a:r>
                        <a:rPr lang="es-ES" sz="1200" u="none" strike="noStrike" dirty="0" smtClean="0">
                          <a:effectLst/>
                          <a:latin typeface="+mj-lt"/>
                          <a:ea typeface="Calibri"/>
                          <a:cs typeface="Times New Roman"/>
                        </a:rPr>
                        <a:t>Española</a:t>
                      </a:r>
                      <a:br>
                        <a:rPr lang="es-ES" sz="1200" u="none" strike="noStrike" dirty="0" smtClean="0">
                          <a:effectLst/>
                          <a:latin typeface="+mj-lt"/>
                          <a:ea typeface="Calibri"/>
                          <a:cs typeface="Times New Roman"/>
                        </a:rPr>
                      </a:br>
                      <a:r>
                        <a:rPr kumimoji="0" lang="es-ES" sz="900" b="0" i="0" u="none" strike="noStrike" kern="1200" cap="none" spc="0" normalizeH="0" baseline="0" noProof="0" dirty="0" smtClean="0">
                          <a:ln>
                            <a:noFill/>
                          </a:ln>
                          <a:solidFill>
                            <a:prstClr val="black">
                              <a:lumMod val="65000"/>
                              <a:lumOff val="35000"/>
                            </a:prstClr>
                          </a:solidFill>
                          <a:effectLst/>
                          <a:uLnTx/>
                          <a:uFillTx/>
                          <a:latin typeface="+mn-lt"/>
                          <a:ea typeface="+mn-ea"/>
                          <a:cs typeface="+mn-cs"/>
                        </a:rPr>
                        <a:t>(6980 casos)</a:t>
                      </a:r>
                      <a:r>
                        <a:rPr kumimoji="0" lang="es-ES" sz="1200" b="0" i="0" u="none" strike="noStrike" kern="1200" cap="none" spc="0" normalizeH="0" baseline="0" noProof="0" dirty="0" smtClean="0">
                          <a:ln>
                            <a:noFill/>
                          </a:ln>
                          <a:solidFill>
                            <a:prstClr val="black"/>
                          </a:solidFill>
                          <a:effectLst/>
                          <a:uLnTx/>
                          <a:uFillTx/>
                          <a:latin typeface="+mn-lt"/>
                          <a:ea typeface="Calibri"/>
                          <a:cs typeface="Times New Roman"/>
                        </a:rPr>
                        <a:t/>
                      </a:r>
                      <a:br>
                        <a:rPr kumimoji="0" lang="es-ES" sz="1200" b="0" i="0" u="none" strike="noStrike" kern="1200" cap="none" spc="0" normalizeH="0" baseline="0" noProof="0" dirty="0" smtClean="0">
                          <a:ln>
                            <a:noFill/>
                          </a:ln>
                          <a:solidFill>
                            <a:prstClr val="black"/>
                          </a:solidFill>
                          <a:effectLst/>
                          <a:uLnTx/>
                          <a:uFillTx/>
                          <a:latin typeface="+mn-lt"/>
                          <a:ea typeface="Calibri"/>
                          <a:cs typeface="Times New Roman"/>
                        </a:rPr>
                      </a:br>
                      <a:endParaRPr lang="es-ES" sz="1200" u="none" strike="noStrike" dirty="0">
                        <a:effectLst/>
                        <a:latin typeface="+mj-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600318">
                <a:tc>
                  <a:txBody>
                    <a:bodyPr/>
                    <a:lstStyle/>
                    <a:p>
                      <a:pPr marL="0" lvl="0" indent="0" algn="r">
                        <a:lnSpc>
                          <a:spcPct val="100000"/>
                        </a:lnSpc>
                        <a:spcBef>
                          <a:spcPts val="300"/>
                        </a:spcBef>
                        <a:spcAft>
                          <a:spcPts val="0"/>
                        </a:spcAft>
                        <a:buClr>
                          <a:srgbClr val="000000"/>
                        </a:buClr>
                        <a:buFont typeface="+mj-lt"/>
                        <a:buNone/>
                        <a:tabLst>
                          <a:tab pos="678815" algn="l"/>
                        </a:tabLst>
                      </a:pPr>
                      <a:r>
                        <a:rPr lang="es-ES" sz="1200" u="none" strike="noStrike" dirty="0" smtClean="0">
                          <a:effectLst/>
                          <a:latin typeface="+mj-lt"/>
                          <a:ea typeface="Calibri"/>
                          <a:cs typeface="Times New Roman"/>
                        </a:rPr>
                        <a:t>Comunitario</a:t>
                      </a:r>
                      <a:br>
                        <a:rPr lang="es-ES" sz="1200" u="none" strike="noStrike" dirty="0" smtClean="0">
                          <a:effectLst/>
                          <a:latin typeface="+mj-lt"/>
                          <a:ea typeface="Calibri"/>
                          <a:cs typeface="Times New Roman"/>
                        </a:rPr>
                      </a:br>
                      <a:r>
                        <a:rPr kumimoji="0" lang="es-ES" sz="900" b="0" i="0" u="none" strike="noStrike" kern="1200" cap="none" spc="0" normalizeH="0" baseline="0" noProof="0" dirty="0" smtClean="0">
                          <a:ln>
                            <a:noFill/>
                          </a:ln>
                          <a:solidFill>
                            <a:prstClr val="black">
                              <a:lumMod val="65000"/>
                              <a:lumOff val="35000"/>
                            </a:prstClr>
                          </a:solidFill>
                          <a:effectLst/>
                          <a:uLnTx/>
                          <a:uFillTx/>
                          <a:latin typeface="+mn-lt"/>
                          <a:ea typeface="+mn-ea"/>
                          <a:cs typeface="+mn-cs"/>
                        </a:rPr>
                        <a:t>(121 casos)</a:t>
                      </a:r>
                      <a:r>
                        <a:rPr kumimoji="0" lang="es-ES" sz="1200" b="0" i="0" u="none" strike="noStrike" kern="1200" cap="none" spc="0" normalizeH="0" baseline="0" noProof="0" dirty="0" smtClean="0">
                          <a:ln>
                            <a:noFill/>
                          </a:ln>
                          <a:solidFill>
                            <a:prstClr val="black"/>
                          </a:solidFill>
                          <a:effectLst/>
                          <a:uLnTx/>
                          <a:uFillTx/>
                          <a:latin typeface="+mn-lt"/>
                          <a:ea typeface="Calibri"/>
                          <a:cs typeface="Times New Roman"/>
                        </a:rPr>
                        <a:t/>
                      </a:r>
                      <a:br>
                        <a:rPr kumimoji="0" lang="es-ES" sz="1200" b="0" i="0" u="none" strike="noStrike" kern="1200" cap="none" spc="0" normalizeH="0" baseline="0" noProof="0" dirty="0" smtClean="0">
                          <a:ln>
                            <a:noFill/>
                          </a:ln>
                          <a:solidFill>
                            <a:prstClr val="black"/>
                          </a:solidFill>
                          <a:effectLst/>
                          <a:uLnTx/>
                          <a:uFillTx/>
                          <a:latin typeface="+mn-lt"/>
                          <a:ea typeface="Calibri"/>
                          <a:cs typeface="Times New Roman"/>
                        </a:rPr>
                      </a:br>
                      <a:endParaRPr lang="es-ES" sz="1200" u="none" strike="noStrike" dirty="0">
                        <a:effectLst/>
                        <a:latin typeface="+mj-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600318">
                <a:tc>
                  <a:txBody>
                    <a:bodyPr/>
                    <a:lstStyle/>
                    <a:p>
                      <a:pPr marL="0" lvl="0" indent="0" algn="r">
                        <a:lnSpc>
                          <a:spcPct val="100000"/>
                        </a:lnSpc>
                        <a:spcBef>
                          <a:spcPts val="300"/>
                        </a:spcBef>
                        <a:spcAft>
                          <a:spcPts val="0"/>
                        </a:spcAft>
                        <a:buClr>
                          <a:srgbClr val="000000"/>
                        </a:buClr>
                        <a:buFont typeface="+mj-lt"/>
                        <a:buNone/>
                        <a:tabLst>
                          <a:tab pos="678815" algn="l"/>
                        </a:tabLst>
                      </a:pPr>
                      <a:r>
                        <a:rPr lang="es-ES" sz="1200" u="none" strike="noStrike" dirty="0" smtClean="0">
                          <a:effectLst/>
                          <a:latin typeface="+mj-lt"/>
                          <a:ea typeface="Calibri"/>
                          <a:cs typeface="Times New Roman"/>
                        </a:rPr>
                        <a:t>Extracomunitario</a:t>
                      </a:r>
                      <a:br>
                        <a:rPr lang="es-ES" sz="1200" u="none" strike="noStrike" dirty="0" smtClean="0">
                          <a:effectLst/>
                          <a:latin typeface="+mj-lt"/>
                          <a:ea typeface="Calibri"/>
                          <a:cs typeface="Times New Roman"/>
                        </a:rPr>
                      </a:br>
                      <a:r>
                        <a:rPr kumimoji="0" lang="es-ES" sz="900" b="0" i="0" u="none" strike="noStrike" kern="1200" cap="none" spc="0" normalizeH="0" baseline="0" noProof="0" dirty="0" smtClean="0">
                          <a:ln>
                            <a:noFill/>
                          </a:ln>
                          <a:solidFill>
                            <a:prstClr val="black">
                              <a:lumMod val="65000"/>
                              <a:lumOff val="35000"/>
                            </a:prstClr>
                          </a:solidFill>
                          <a:effectLst/>
                          <a:uLnTx/>
                          <a:uFillTx/>
                          <a:latin typeface="+mn-lt"/>
                          <a:ea typeface="+mn-ea"/>
                          <a:cs typeface="+mn-cs"/>
                        </a:rPr>
                        <a:t>(156 casos</a:t>
                      </a:r>
                      <a:r>
                        <a:rPr kumimoji="0" lang="es-ES" sz="1200" b="0" i="0" u="none" strike="noStrike" kern="1200" cap="none" spc="0" normalizeH="0" baseline="0" noProof="0" dirty="0" smtClean="0">
                          <a:ln>
                            <a:noFill/>
                          </a:ln>
                          <a:solidFill>
                            <a:prstClr val="black">
                              <a:lumMod val="65000"/>
                              <a:lumOff val="35000"/>
                            </a:prstClr>
                          </a:solidFill>
                          <a:effectLst/>
                          <a:uLnTx/>
                          <a:uFillTx/>
                          <a:latin typeface="+mn-lt"/>
                          <a:ea typeface="+mn-ea"/>
                          <a:cs typeface="+mn-cs"/>
                        </a:rPr>
                        <a:t>)</a:t>
                      </a:r>
                      <a:r>
                        <a:rPr lang="es-ES" sz="2000" u="none" strike="noStrike" kern="1200" dirty="0" smtClean="0">
                          <a:solidFill>
                            <a:schemeClr val="tx1"/>
                          </a:solidFill>
                          <a:effectLst/>
                          <a:latin typeface="+mn-lt"/>
                          <a:ea typeface="Calibri"/>
                          <a:cs typeface="Times New Roman"/>
                        </a:rPr>
                        <a:t/>
                      </a:r>
                      <a:br>
                        <a:rPr lang="es-ES" sz="2000" u="none" strike="noStrike" kern="1200" dirty="0" smtClean="0">
                          <a:solidFill>
                            <a:schemeClr val="tx1"/>
                          </a:solidFill>
                          <a:effectLst/>
                          <a:latin typeface="+mn-lt"/>
                          <a:ea typeface="Calibri"/>
                          <a:cs typeface="Times New Roman"/>
                        </a:rPr>
                      </a:br>
                      <a:endParaRPr lang="es-ES" sz="1200" u="none" strike="noStrike" dirty="0">
                        <a:effectLst/>
                        <a:latin typeface="+mj-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bl>
          </a:graphicData>
        </a:graphic>
      </p:graphicFrame>
      <p:sp>
        <p:nvSpPr>
          <p:cNvPr id="17" name="16 CuadroTexto"/>
          <p:cNvSpPr txBox="1"/>
          <p:nvPr/>
        </p:nvSpPr>
        <p:spPr>
          <a:xfrm>
            <a:off x="1497013" y="3282950"/>
            <a:ext cx="1568450" cy="231775"/>
          </a:xfrm>
          <a:prstGeom prst="rect">
            <a:avLst/>
          </a:prstGeom>
          <a:noFill/>
        </p:spPr>
        <p:txBody>
          <a:bodyPr>
            <a:spAutoFit/>
          </a:bodyPr>
          <a:lstStyle/>
          <a:p>
            <a:pPr fontAlgn="auto">
              <a:spcBef>
                <a:spcPts val="0"/>
              </a:spcBef>
              <a:spcAft>
                <a:spcPts val="0"/>
              </a:spcAft>
              <a:defRPr/>
            </a:pPr>
            <a:r>
              <a:rPr lang="es-ES" sz="900" dirty="0">
                <a:solidFill>
                  <a:schemeClr val="bg1">
                    <a:lumMod val="65000"/>
                  </a:schemeClr>
                </a:solidFill>
                <a:latin typeface="+mn-lt"/>
              </a:rPr>
              <a:t>Base: 7248 casos</a:t>
            </a:r>
            <a:endParaRPr lang="es-ES" sz="900" dirty="0">
              <a:solidFill>
                <a:schemeClr val="bg1">
                  <a:lumMod val="65000"/>
                </a:schemeClr>
              </a:solidFill>
              <a:latin typeface="+mn-lt"/>
            </a:endParaRPr>
          </a:p>
        </p:txBody>
      </p:sp>
      <p:sp>
        <p:nvSpPr>
          <p:cNvPr id="20" name="19 CuadroTexto"/>
          <p:cNvSpPr txBox="1"/>
          <p:nvPr/>
        </p:nvSpPr>
        <p:spPr>
          <a:xfrm>
            <a:off x="6408738" y="5934075"/>
            <a:ext cx="1568450" cy="231775"/>
          </a:xfrm>
          <a:prstGeom prst="rect">
            <a:avLst/>
          </a:prstGeom>
          <a:noFill/>
        </p:spPr>
        <p:txBody>
          <a:bodyPr>
            <a:spAutoFit/>
          </a:bodyPr>
          <a:lstStyle/>
          <a:p>
            <a:pPr fontAlgn="auto">
              <a:spcBef>
                <a:spcPts val="0"/>
              </a:spcBef>
              <a:spcAft>
                <a:spcPts val="0"/>
              </a:spcAft>
              <a:defRPr/>
            </a:pPr>
            <a:r>
              <a:rPr lang="es-ES" sz="900" dirty="0">
                <a:solidFill>
                  <a:schemeClr val="bg1">
                    <a:lumMod val="65000"/>
                  </a:schemeClr>
                </a:solidFill>
                <a:latin typeface="+mn-lt"/>
              </a:rPr>
              <a:t>Base: 7265 casos</a:t>
            </a:r>
            <a:endParaRPr lang="es-ES" sz="900" dirty="0">
              <a:solidFill>
                <a:schemeClr val="bg1">
                  <a:lumMod val="65000"/>
                </a:schemeClr>
              </a:solidFill>
              <a:latin typeface="+mn-lt"/>
            </a:endParaRPr>
          </a:p>
        </p:txBody>
      </p:sp>
      <p:sp>
        <p:nvSpPr>
          <p:cNvPr id="21" name="20 CuadroTexto"/>
          <p:cNvSpPr txBox="1"/>
          <p:nvPr/>
        </p:nvSpPr>
        <p:spPr>
          <a:xfrm>
            <a:off x="1498600" y="6107113"/>
            <a:ext cx="1568450" cy="230187"/>
          </a:xfrm>
          <a:prstGeom prst="rect">
            <a:avLst/>
          </a:prstGeom>
          <a:noFill/>
        </p:spPr>
        <p:txBody>
          <a:bodyPr>
            <a:spAutoFit/>
          </a:bodyPr>
          <a:lstStyle/>
          <a:p>
            <a:pPr fontAlgn="auto">
              <a:spcBef>
                <a:spcPts val="0"/>
              </a:spcBef>
              <a:spcAft>
                <a:spcPts val="0"/>
              </a:spcAft>
              <a:defRPr/>
            </a:pPr>
            <a:r>
              <a:rPr lang="es-ES" sz="900" dirty="0">
                <a:solidFill>
                  <a:schemeClr val="bg1">
                    <a:lumMod val="65000"/>
                  </a:schemeClr>
                </a:solidFill>
                <a:latin typeface="+mn-lt"/>
              </a:rPr>
              <a:t>Base: 7257 casos</a:t>
            </a:r>
            <a:endParaRPr lang="es-ES" sz="900" dirty="0">
              <a:solidFill>
                <a:schemeClr val="bg1">
                  <a:lumMod val="65000"/>
                </a:schemeClr>
              </a:solidFill>
              <a:latin typeface="+mn-lt"/>
            </a:endParaRPr>
          </a:p>
        </p:txBody>
      </p:sp>
      <p:sp>
        <p:nvSpPr>
          <p:cNvPr id="22" name="25 CuadroTexto"/>
          <p:cNvSpPr txBox="1"/>
          <p:nvPr/>
        </p:nvSpPr>
        <p:spPr>
          <a:xfrm>
            <a:off x="47625" y="6453188"/>
            <a:ext cx="1568450" cy="230187"/>
          </a:xfrm>
          <a:prstGeom prst="rect">
            <a:avLst/>
          </a:prstGeom>
          <a:noFill/>
        </p:spPr>
        <p:txBody>
          <a:bodyPr>
            <a:spAutoFit/>
          </a:bodyPr>
          <a:lstStyle/>
          <a:p>
            <a:pPr fontAlgn="auto">
              <a:spcBef>
                <a:spcPts val="0"/>
              </a:spcBef>
              <a:spcAft>
                <a:spcPts val="0"/>
              </a:spcAft>
              <a:defRPr/>
            </a:pPr>
            <a:r>
              <a:rPr lang="es-ES" sz="900" dirty="0">
                <a:solidFill>
                  <a:schemeClr val="tx1">
                    <a:lumMod val="65000"/>
                    <a:lumOff val="35000"/>
                  </a:schemeClr>
                </a:solidFill>
                <a:latin typeface="+mn-lt"/>
              </a:rPr>
              <a:t>Total muestra: 9763 casos</a:t>
            </a:r>
            <a:endParaRPr lang="es-ES" sz="900" dirty="0">
              <a:solidFill>
                <a:schemeClr val="tx1">
                  <a:lumMod val="65000"/>
                  <a:lumOff val="35000"/>
                </a:schemeClr>
              </a:solidFill>
              <a:latin typeface="+mn-lt"/>
            </a:endParaRPr>
          </a:p>
        </p:txBody>
      </p:sp>
      <p:graphicFrame>
        <p:nvGraphicFramePr>
          <p:cNvPr id="34" name="33 Tabla"/>
          <p:cNvGraphicFramePr>
            <a:graphicFrameLocks noGrp="1"/>
          </p:cNvGraphicFramePr>
          <p:nvPr/>
        </p:nvGraphicFramePr>
        <p:xfrm>
          <a:off x="5384800" y="1516063"/>
          <a:ext cx="3671888" cy="4216400"/>
        </p:xfrm>
        <a:graphic>
          <a:graphicData uri="http://schemas.openxmlformats.org/drawingml/2006/table">
            <a:tbl>
              <a:tblPr/>
              <a:tblGrid>
                <a:gridCol w="1088345"/>
                <a:gridCol w="2584820"/>
              </a:tblGrid>
              <a:tr h="702878">
                <a:tc>
                  <a:txBody>
                    <a:bodyPr/>
                    <a:lstStyle/>
                    <a:p>
                      <a:pPr algn="r" fontAlgn="b"/>
                      <a:r>
                        <a:rPr lang="es-ES" sz="1200" b="0" i="0" u="none" strike="noStrike" dirty="0">
                          <a:solidFill>
                            <a:srgbClr val="000000"/>
                          </a:solidFill>
                          <a:effectLst/>
                          <a:latin typeface="Calibri"/>
                        </a:rPr>
                        <a:t>30 años </a:t>
                      </a:r>
                      <a:r>
                        <a:rPr lang="es-ES" sz="1200" b="0" i="0" u="none" strike="noStrike" dirty="0" smtClean="0">
                          <a:solidFill>
                            <a:srgbClr val="000000"/>
                          </a:solidFill>
                          <a:effectLst/>
                          <a:latin typeface="Calibri"/>
                        </a:rPr>
                        <a:t>o</a:t>
                      </a:r>
                      <a:r>
                        <a:rPr lang="es-ES" sz="1200" b="0" i="0" u="none" strike="noStrike" baseline="0" dirty="0" smtClean="0">
                          <a:solidFill>
                            <a:srgbClr val="000000"/>
                          </a:solidFill>
                          <a:effectLst/>
                          <a:latin typeface="Calibri"/>
                        </a:rPr>
                        <a:t> </a:t>
                      </a:r>
                      <a:r>
                        <a:rPr lang="es-ES" sz="1200" b="0" i="0" u="none" strike="noStrike" dirty="0" smtClean="0">
                          <a:solidFill>
                            <a:srgbClr val="000000"/>
                          </a:solidFill>
                          <a:effectLst/>
                          <a:latin typeface="Calibri"/>
                        </a:rPr>
                        <a:t>menos</a:t>
                      </a:r>
                      <a:br>
                        <a:rPr lang="es-ES" sz="1200" b="0" i="0" u="none" strike="noStrike" dirty="0" smtClean="0">
                          <a:solidFill>
                            <a:srgbClr val="000000"/>
                          </a:solidFill>
                          <a:effectLst/>
                          <a:latin typeface="Calibri"/>
                        </a:rPr>
                      </a:br>
                      <a:r>
                        <a:rPr kumimoji="0" lang="es-ES" sz="900" b="0" i="0" u="none" strike="noStrike" kern="1200" cap="none" spc="0" normalizeH="0" baseline="0" noProof="0" dirty="0" smtClean="0">
                          <a:ln>
                            <a:noFill/>
                          </a:ln>
                          <a:solidFill>
                            <a:prstClr val="black">
                              <a:lumMod val="65000"/>
                              <a:lumOff val="35000"/>
                            </a:prstClr>
                          </a:solidFill>
                          <a:effectLst/>
                          <a:uLnTx/>
                          <a:uFillTx/>
                          <a:latin typeface="+mn-lt"/>
                          <a:ea typeface="+mn-ea"/>
                          <a:cs typeface="+mn-cs"/>
                        </a:rPr>
                        <a:t>(306 casos)</a:t>
                      </a:r>
                      <a:endParaRPr kumimoji="0" lang="es-ES" sz="900" b="0" i="0" u="none" strike="noStrike" kern="1200" cap="none" spc="0" normalizeH="0" baseline="0" dirty="0">
                        <a:ln>
                          <a:noFill/>
                        </a:ln>
                        <a:solidFill>
                          <a:prstClr val="black">
                            <a:lumMod val="65000"/>
                            <a:lumOff val="35000"/>
                          </a:prstClr>
                        </a:solidFill>
                        <a:effectLst/>
                        <a:uLnTx/>
                        <a:uFillTx/>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702878">
                <a:tc>
                  <a:txBody>
                    <a:bodyPr/>
                    <a:lstStyle/>
                    <a:p>
                      <a:pPr algn="r" fontAlgn="b"/>
                      <a:r>
                        <a:rPr lang="es-ES" sz="1200" b="0" i="0" u="none" strike="noStrike" dirty="0">
                          <a:solidFill>
                            <a:srgbClr val="000000"/>
                          </a:solidFill>
                          <a:effectLst/>
                          <a:latin typeface="Calibri"/>
                        </a:rPr>
                        <a:t>De 31 a 35 </a:t>
                      </a:r>
                      <a:r>
                        <a:rPr lang="es-ES" sz="1200" b="0" i="0" u="none" strike="noStrike" dirty="0" smtClean="0">
                          <a:solidFill>
                            <a:srgbClr val="000000"/>
                          </a:solidFill>
                          <a:effectLst/>
                          <a:latin typeface="Calibri"/>
                        </a:rPr>
                        <a:t>años</a:t>
                      </a:r>
                      <a:br>
                        <a:rPr lang="es-ES" sz="1200" b="0" i="0" u="none" strike="noStrike" dirty="0" smtClean="0">
                          <a:solidFill>
                            <a:srgbClr val="000000"/>
                          </a:solidFill>
                          <a:effectLst/>
                          <a:latin typeface="Calibri"/>
                        </a:rPr>
                      </a:br>
                      <a:r>
                        <a:rPr kumimoji="0" lang="es-ES" sz="900" b="0" i="0" u="none" strike="noStrike" kern="1200" cap="none" spc="0" normalizeH="0" baseline="0" noProof="0" dirty="0" smtClean="0">
                          <a:ln>
                            <a:noFill/>
                          </a:ln>
                          <a:solidFill>
                            <a:prstClr val="black">
                              <a:lumMod val="65000"/>
                              <a:lumOff val="35000"/>
                            </a:prstClr>
                          </a:solidFill>
                          <a:effectLst/>
                          <a:uLnTx/>
                          <a:uFillTx/>
                          <a:latin typeface="+mn-lt"/>
                          <a:ea typeface="+mn-ea"/>
                          <a:cs typeface="+mn-cs"/>
                        </a:rPr>
                        <a:t>(913 casos)</a:t>
                      </a:r>
                      <a:endParaRPr lang="es-E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702878">
                <a:tc>
                  <a:txBody>
                    <a:bodyPr/>
                    <a:lstStyle/>
                    <a:p>
                      <a:pPr algn="r" fontAlgn="b"/>
                      <a:r>
                        <a:rPr lang="es-ES" sz="1200" b="0" i="0" u="none" strike="noStrike" dirty="0">
                          <a:solidFill>
                            <a:srgbClr val="000000"/>
                          </a:solidFill>
                          <a:effectLst/>
                          <a:latin typeface="Calibri"/>
                        </a:rPr>
                        <a:t>De 36 a 40 </a:t>
                      </a:r>
                      <a:r>
                        <a:rPr lang="es-ES" sz="1200" b="0" i="0" u="none" strike="noStrike" dirty="0" smtClean="0">
                          <a:solidFill>
                            <a:srgbClr val="000000"/>
                          </a:solidFill>
                          <a:effectLst/>
                          <a:latin typeface="Calibri"/>
                        </a:rPr>
                        <a:t>años</a:t>
                      </a:r>
                      <a:br>
                        <a:rPr lang="es-ES" sz="1200" b="0" i="0" u="none" strike="noStrike" dirty="0" smtClean="0">
                          <a:solidFill>
                            <a:srgbClr val="000000"/>
                          </a:solidFill>
                          <a:effectLst/>
                          <a:latin typeface="Calibri"/>
                        </a:rPr>
                      </a:br>
                      <a:r>
                        <a:rPr kumimoji="0" lang="es-ES" sz="900" b="0" i="0" u="none" strike="noStrike" kern="1200" cap="none" spc="0" normalizeH="0" baseline="0" noProof="0" dirty="0" smtClean="0">
                          <a:ln>
                            <a:noFill/>
                          </a:ln>
                          <a:solidFill>
                            <a:prstClr val="black">
                              <a:lumMod val="65000"/>
                              <a:lumOff val="35000"/>
                            </a:prstClr>
                          </a:solidFill>
                          <a:effectLst/>
                          <a:uLnTx/>
                          <a:uFillTx/>
                          <a:latin typeface="+mn-lt"/>
                          <a:ea typeface="+mn-ea"/>
                          <a:cs typeface="+mn-cs"/>
                        </a:rPr>
                        <a:t>(882 casos)</a:t>
                      </a:r>
                      <a:endParaRPr lang="es-E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702878">
                <a:tc>
                  <a:txBody>
                    <a:bodyPr/>
                    <a:lstStyle/>
                    <a:p>
                      <a:pPr algn="r" fontAlgn="b"/>
                      <a:r>
                        <a:rPr lang="es-ES" sz="1200" b="0" i="0" u="none" strike="noStrike" dirty="0">
                          <a:solidFill>
                            <a:srgbClr val="000000"/>
                          </a:solidFill>
                          <a:effectLst/>
                          <a:latin typeface="Calibri"/>
                        </a:rPr>
                        <a:t>De 41 a 50 </a:t>
                      </a:r>
                      <a:r>
                        <a:rPr lang="es-ES" sz="1200" b="0" i="0" u="none" strike="noStrike" dirty="0" smtClean="0">
                          <a:solidFill>
                            <a:srgbClr val="000000"/>
                          </a:solidFill>
                          <a:effectLst/>
                          <a:latin typeface="Calibri"/>
                        </a:rPr>
                        <a:t>años</a:t>
                      </a:r>
                      <a:br>
                        <a:rPr lang="es-ES" sz="1200" b="0" i="0" u="none" strike="noStrike" dirty="0" smtClean="0">
                          <a:solidFill>
                            <a:srgbClr val="000000"/>
                          </a:solidFill>
                          <a:effectLst/>
                          <a:latin typeface="Calibri"/>
                        </a:rPr>
                      </a:br>
                      <a:r>
                        <a:rPr kumimoji="0" lang="es-ES" sz="900" b="0" i="0" u="none" strike="noStrike" kern="1200" cap="none" spc="0" normalizeH="0" baseline="0" noProof="0" dirty="0" smtClean="0">
                          <a:ln>
                            <a:noFill/>
                          </a:ln>
                          <a:solidFill>
                            <a:prstClr val="black">
                              <a:lumMod val="65000"/>
                              <a:lumOff val="35000"/>
                            </a:prstClr>
                          </a:solidFill>
                          <a:effectLst/>
                          <a:uLnTx/>
                          <a:uFillTx/>
                          <a:latin typeface="+mn-lt"/>
                          <a:ea typeface="+mn-ea"/>
                          <a:cs typeface="+mn-cs"/>
                        </a:rPr>
                        <a:t>(2000 casos)</a:t>
                      </a:r>
                      <a:endParaRPr lang="es-E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702878">
                <a:tc>
                  <a:txBody>
                    <a:bodyPr/>
                    <a:lstStyle/>
                    <a:p>
                      <a:pPr algn="r" fontAlgn="b"/>
                      <a:r>
                        <a:rPr lang="es-ES" sz="1200" b="0" i="0" u="none" strike="noStrike" dirty="0">
                          <a:solidFill>
                            <a:srgbClr val="000000"/>
                          </a:solidFill>
                          <a:effectLst/>
                          <a:latin typeface="Calibri"/>
                        </a:rPr>
                        <a:t>De 51 a 60 </a:t>
                      </a:r>
                      <a:r>
                        <a:rPr lang="es-ES" sz="1200" b="0" i="0" u="none" strike="noStrike" dirty="0" smtClean="0">
                          <a:solidFill>
                            <a:srgbClr val="000000"/>
                          </a:solidFill>
                          <a:effectLst/>
                          <a:latin typeface="Calibri"/>
                        </a:rPr>
                        <a:t>años</a:t>
                      </a:r>
                      <a:br>
                        <a:rPr lang="es-ES" sz="1200" b="0" i="0" u="none" strike="noStrike" dirty="0" smtClean="0">
                          <a:solidFill>
                            <a:srgbClr val="000000"/>
                          </a:solidFill>
                          <a:effectLst/>
                          <a:latin typeface="Calibri"/>
                        </a:rPr>
                      </a:br>
                      <a:r>
                        <a:rPr kumimoji="0" lang="es-ES" sz="900" b="0" i="0" u="none" strike="noStrike" kern="1200" cap="none" spc="0" normalizeH="0" baseline="0" noProof="0" dirty="0" smtClean="0">
                          <a:ln>
                            <a:noFill/>
                          </a:ln>
                          <a:solidFill>
                            <a:prstClr val="black">
                              <a:lumMod val="65000"/>
                              <a:lumOff val="35000"/>
                            </a:prstClr>
                          </a:solidFill>
                          <a:effectLst/>
                          <a:uLnTx/>
                          <a:uFillTx/>
                          <a:latin typeface="+mn-lt"/>
                          <a:ea typeface="+mn-ea"/>
                          <a:cs typeface="+mn-cs"/>
                        </a:rPr>
                        <a:t>(2439 casos)</a:t>
                      </a:r>
                      <a:endParaRPr lang="es-E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702878">
                <a:tc>
                  <a:txBody>
                    <a:bodyPr/>
                    <a:lstStyle/>
                    <a:p>
                      <a:pPr algn="r" fontAlgn="b"/>
                      <a:r>
                        <a:rPr lang="es-ES" sz="1200" b="0" i="0" u="none" strike="noStrike" dirty="0">
                          <a:solidFill>
                            <a:srgbClr val="000000"/>
                          </a:solidFill>
                          <a:effectLst/>
                          <a:latin typeface="Calibri"/>
                        </a:rPr>
                        <a:t>60 años o </a:t>
                      </a:r>
                      <a:r>
                        <a:rPr lang="es-ES" sz="1200" b="0" i="0" u="none" strike="noStrike" dirty="0" smtClean="0">
                          <a:solidFill>
                            <a:srgbClr val="000000"/>
                          </a:solidFill>
                          <a:effectLst/>
                          <a:latin typeface="Calibri"/>
                        </a:rPr>
                        <a:t>más</a:t>
                      </a:r>
                      <a:br>
                        <a:rPr lang="es-ES" sz="1200" b="0" i="0" u="none" strike="noStrike" dirty="0" smtClean="0">
                          <a:solidFill>
                            <a:srgbClr val="000000"/>
                          </a:solidFill>
                          <a:effectLst/>
                          <a:latin typeface="Calibri"/>
                        </a:rPr>
                      </a:br>
                      <a:r>
                        <a:rPr kumimoji="0" lang="es-ES" sz="900" b="0" i="0" u="none" strike="noStrike" kern="1200" cap="none" spc="0" normalizeH="0" baseline="0" noProof="0" dirty="0" smtClean="0">
                          <a:ln>
                            <a:noFill/>
                          </a:ln>
                          <a:solidFill>
                            <a:prstClr val="black">
                              <a:lumMod val="65000"/>
                              <a:lumOff val="35000"/>
                            </a:prstClr>
                          </a:solidFill>
                          <a:effectLst/>
                          <a:uLnTx/>
                          <a:uFillTx/>
                          <a:latin typeface="+mn-lt"/>
                          <a:ea typeface="+mn-ea"/>
                          <a:cs typeface="+mn-cs"/>
                        </a:rPr>
                        <a:t>(725 casos)</a:t>
                      </a:r>
                      <a:endParaRPr lang="es-E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sp>
        <p:nvSpPr>
          <p:cNvPr id="29734" name="Text Box 97"/>
          <p:cNvSpPr txBox="1">
            <a:spLocks noChangeArrowheads="1"/>
          </p:cNvSpPr>
          <p:nvPr/>
        </p:nvSpPr>
        <p:spPr bwMode="auto">
          <a:xfrm>
            <a:off x="8229600" y="2433638"/>
            <a:ext cx="611188" cy="338137"/>
          </a:xfrm>
          <a:prstGeom prst="rect">
            <a:avLst/>
          </a:prstGeom>
          <a:solidFill>
            <a:schemeClr val="bg1"/>
          </a:solidFill>
          <a:ln w="12700">
            <a:solidFill>
              <a:srgbClr val="2493CB"/>
            </a:solidFill>
            <a:prstDash val="sysDot"/>
            <a:miter lim="800000"/>
            <a:headEnd/>
            <a:tailEnd/>
          </a:ln>
        </p:spPr>
        <p:txBody>
          <a:bodyPr>
            <a:spAutoFit/>
          </a:bodyPr>
          <a:lstStyle/>
          <a:p>
            <a:pPr algn="ctr"/>
            <a:r>
              <a:rPr lang="es-ES_tradnl" sz="1600">
                <a:latin typeface="Calibri" pitchFamily="34" charset="0"/>
                <a:ea typeface="Calibri" pitchFamily="34" charset="0"/>
                <a:cs typeface="Calibri" pitchFamily="34" charset="0"/>
              </a:rPr>
              <a:t>28,9</a:t>
            </a:r>
          </a:p>
        </p:txBody>
      </p:sp>
      <p:sp>
        <p:nvSpPr>
          <p:cNvPr id="43" name="Text Box 97"/>
          <p:cNvSpPr txBox="1">
            <a:spLocks noChangeArrowheads="1"/>
          </p:cNvSpPr>
          <p:nvPr/>
        </p:nvSpPr>
        <p:spPr bwMode="auto">
          <a:xfrm>
            <a:off x="8229600" y="4090988"/>
            <a:ext cx="611188" cy="339725"/>
          </a:xfrm>
          <a:prstGeom prst="rect">
            <a:avLst/>
          </a:prstGeom>
          <a:solidFill>
            <a:schemeClr val="bg1"/>
          </a:solidFill>
          <a:ln w="12700">
            <a:solidFill>
              <a:schemeClr val="accent3"/>
            </a:solidFill>
            <a:prstDash val="sysDot"/>
          </a:ln>
          <a:effectLst/>
          <a:extLst/>
        </p:spPr>
        <p:txBody>
          <a:bodyPr>
            <a:spAutoFit/>
          </a:bodyPr>
          <a:lstStyle/>
          <a:p>
            <a:pPr algn="ctr" fontAlgn="auto">
              <a:spcBef>
                <a:spcPts val="0"/>
              </a:spcBef>
              <a:spcAft>
                <a:spcPts val="0"/>
              </a:spcAft>
              <a:defRPr/>
            </a:pPr>
            <a:r>
              <a:rPr lang="es-ES_tradnl" sz="1600" dirty="0">
                <a:latin typeface="Calibri" pitchFamily="34" charset="0"/>
                <a:cs typeface="Calibri" pitchFamily="34" charset="0"/>
              </a:rPr>
              <a:t>61,1</a:t>
            </a:r>
            <a:endParaRPr lang="es-ES_tradnl" sz="1600" dirty="0">
              <a:latin typeface="Calibri" pitchFamily="34" charset="0"/>
              <a:cs typeface="Calibri" pitchFamily="34" charset="0"/>
            </a:endParaRPr>
          </a:p>
        </p:txBody>
      </p:sp>
      <p:grpSp>
        <p:nvGrpSpPr>
          <p:cNvPr id="29736" name="2 Grupo"/>
          <p:cNvGrpSpPr>
            <a:grpSpLocks/>
          </p:cNvGrpSpPr>
          <p:nvPr/>
        </p:nvGrpSpPr>
        <p:grpSpPr bwMode="auto">
          <a:xfrm>
            <a:off x="1460500" y="3938588"/>
            <a:ext cx="3184525" cy="2284412"/>
            <a:chOff x="1460612" y="3938573"/>
            <a:chExt cx="3184260" cy="2283931"/>
          </a:xfrm>
        </p:grpSpPr>
        <p:graphicFrame>
          <p:nvGraphicFramePr>
            <p:cNvPr id="29738" name="28 Gráfico"/>
            <p:cNvGraphicFramePr>
              <a:graphicFrameLocks/>
            </p:cNvGraphicFramePr>
            <p:nvPr/>
          </p:nvGraphicFramePr>
          <p:xfrm>
            <a:off x="1409812" y="4018828"/>
            <a:ext cx="3198688" cy="2092651"/>
          </p:xfrm>
          <a:graphic>
            <a:graphicData uri="http://schemas.openxmlformats.org/presentationml/2006/ole">
              <p:oleObj spid="_x0000_s29738" r:id="rId6" imgW="3200677" imgH="2097206" progId="Excel.Chart.8">
                <p:embed/>
              </p:oleObj>
            </a:graphicData>
          </a:graphic>
        </p:graphicFrame>
        <p:sp>
          <p:nvSpPr>
            <p:cNvPr id="2" name="1 Rectángulo"/>
            <p:cNvSpPr/>
            <p:nvPr/>
          </p:nvSpPr>
          <p:spPr>
            <a:xfrm>
              <a:off x="4213108" y="3938573"/>
              <a:ext cx="431764" cy="2283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grpSp>
      <p:sp>
        <p:nvSpPr>
          <p:cNvPr id="23" name="25 CuadroTexto"/>
          <p:cNvSpPr txBox="1"/>
          <p:nvPr/>
        </p:nvSpPr>
        <p:spPr>
          <a:xfrm>
            <a:off x="47625" y="6207125"/>
            <a:ext cx="1568450" cy="230188"/>
          </a:xfrm>
          <a:prstGeom prst="rect">
            <a:avLst/>
          </a:prstGeom>
          <a:noFill/>
        </p:spPr>
        <p:txBody>
          <a:bodyPr>
            <a:spAutoFit/>
          </a:bodyPr>
          <a:lstStyle/>
          <a:p>
            <a:pPr fontAlgn="auto">
              <a:spcBef>
                <a:spcPts val="0"/>
              </a:spcBef>
              <a:spcAft>
                <a:spcPts val="0"/>
              </a:spcAft>
              <a:defRPr/>
            </a:pPr>
            <a:r>
              <a:rPr lang="es-ES" sz="900" dirty="0">
                <a:solidFill>
                  <a:schemeClr val="tx1">
                    <a:lumMod val="65000"/>
                    <a:lumOff val="35000"/>
                  </a:schemeClr>
                </a:solidFill>
                <a:latin typeface="+mn-lt"/>
              </a:rPr>
              <a:t>Datos en porcentaje</a:t>
            </a:r>
            <a:endParaRPr lang="es-ES" sz="900" dirty="0">
              <a:solidFill>
                <a:schemeClr val="tx1">
                  <a:lumMod val="65000"/>
                  <a:lumOff val="35000"/>
                </a:schemeClr>
              </a:solidFill>
              <a:latin typeface="+mn-lt"/>
            </a:endParaRP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4"/>
          <p:cNvSpPr txBox="1">
            <a:spLocks noChangeArrowheads="1"/>
          </p:cNvSpPr>
          <p:nvPr/>
        </p:nvSpPr>
        <p:spPr bwMode="auto">
          <a:xfrm>
            <a:off x="272480" y="145590"/>
            <a:ext cx="7704856" cy="587835"/>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eaLnBrk="1" fontAlgn="auto" hangingPunct="1">
              <a:lnSpc>
                <a:spcPts val="1700"/>
              </a:lnSpc>
              <a:spcBef>
                <a:spcPts val="0"/>
              </a:spcBef>
              <a:spcAft>
                <a:spcPts val="0"/>
              </a:spcAft>
              <a:defRPr/>
            </a:pPr>
            <a:r>
              <a:rPr lang="es-ES" dirty="0" smtClean="0">
                <a:ln>
                  <a:solidFill>
                    <a:schemeClr val="bg1"/>
                  </a:solidFill>
                </a:ln>
                <a:solidFill>
                  <a:schemeClr val="bg1"/>
                </a:solidFill>
                <a:latin typeface="Calibri" pitchFamily="34" charset="0"/>
                <a:cs typeface="Calibri" pitchFamily="34" charset="0"/>
              </a:rPr>
              <a:t>DATOS DE CLASIFICACIÓN </a:t>
            </a:r>
          </a:p>
          <a:p>
            <a:pPr eaLnBrk="1" fontAlgn="auto" hangingPunct="1">
              <a:lnSpc>
                <a:spcPts val="1700"/>
              </a:lnSpc>
              <a:spcBef>
                <a:spcPts val="0"/>
              </a:spcBef>
              <a:spcAft>
                <a:spcPts val="0"/>
              </a:spcAft>
              <a:defRPr/>
            </a:pPr>
            <a:r>
              <a:rPr lang="es-ES" dirty="0" smtClean="0">
                <a:ln>
                  <a:solidFill>
                    <a:schemeClr val="bg1"/>
                  </a:solidFill>
                </a:ln>
                <a:solidFill>
                  <a:schemeClr val="bg1"/>
                </a:solidFill>
                <a:latin typeface="Calibri" pitchFamily="34" charset="0"/>
                <a:cs typeface="Calibri" pitchFamily="34" charset="0"/>
              </a:rPr>
              <a:t>Lugar de residencia</a:t>
            </a:r>
          </a:p>
        </p:txBody>
      </p:sp>
      <p:sp>
        <p:nvSpPr>
          <p:cNvPr id="20" name="25 CuadroTexto"/>
          <p:cNvSpPr txBox="1"/>
          <p:nvPr/>
        </p:nvSpPr>
        <p:spPr>
          <a:xfrm>
            <a:off x="47625" y="6453188"/>
            <a:ext cx="1568450" cy="230187"/>
          </a:xfrm>
          <a:prstGeom prst="rect">
            <a:avLst/>
          </a:prstGeom>
          <a:noFill/>
        </p:spPr>
        <p:txBody>
          <a:bodyPr>
            <a:spAutoFit/>
          </a:bodyPr>
          <a:lstStyle/>
          <a:p>
            <a:pPr fontAlgn="auto">
              <a:spcBef>
                <a:spcPts val="0"/>
              </a:spcBef>
              <a:spcAft>
                <a:spcPts val="0"/>
              </a:spcAft>
              <a:defRPr/>
            </a:pPr>
            <a:r>
              <a:rPr lang="es-ES" sz="900" dirty="0">
                <a:solidFill>
                  <a:schemeClr val="tx1">
                    <a:lumMod val="65000"/>
                    <a:lumOff val="35000"/>
                  </a:schemeClr>
                </a:solidFill>
                <a:latin typeface="+mn-lt"/>
              </a:rPr>
              <a:t>Total muestra: 9763 casos</a:t>
            </a:r>
            <a:endParaRPr lang="es-ES" sz="900" dirty="0">
              <a:solidFill>
                <a:schemeClr val="tx1">
                  <a:lumMod val="65000"/>
                  <a:lumOff val="35000"/>
                </a:schemeClr>
              </a:solidFill>
              <a:latin typeface="+mn-lt"/>
            </a:endParaRPr>
          </a:p>
        </p:txBody>
      </p:sp>
      <p:graphicFrame>
        <p:nvGraphicFramePr>
          <p:cNvPr id="31747" name="Gráfico 1"/>
          <p:cNvGraphicFramePr>
            <a:graphicFrameLocks/>
          </p:cNvGraphicFramePr>
          <p:nvPr/>
        </p:nvGraphicFramePr>
        <p:xfrm>
          <a:off x="1600200" y="1585913"/>
          <a:ext cx="6705600" cy="4505325"/>
        </p:xfrm>
        <a:graphic>
          <a:graphicData uri="http://schemas.openxmlformats.org/presentationml/2006/ole">
            <p:oleObj spid="_x0000_s31747" r:id="rId4" imgW="6706181" imgH="4505334" progId="Excel.Chart.8">
              <p:embed/>
            </p:oleObj>
          </a:graphicData>
        </a:graphic>
      </p:graphicFrame>
      <p:sp>
        <p:nvSpPr>
          <p:cNvPr id="31748" name="20 CuadroTexto"/>
          <p:cNvSpPr txBox="1">
            <a:spLocks noChangeArrowheads="1"/>
          </p:cNvSpPr>
          <p:nvPr/>
        </p:nvSpPr>
        <p:spPr bwMode="auto">
          <a:xfrm>
            <a:off x="2709863" y="3838575"/>
            <a:ext cx="673100" cy="230188"/>
          </a:xfrm>
          <a:prstGeom prst="rect">
            <a:avLst/>
          </a:prstGeom>
          <a:noFill/>
          <a:ln w="9525">
            <a:noFill/>
            <a:miter lim="800000"/>
            <a:headEnd/>
            <a:tailEnd/>
          </a:ln>
        </p:spPr>
        <p:txBody>
          <a:bodyPr anchor="ctr">
            <a:spAutoFit/>
          </a:bodyPr>
          <a:lstStyle/>
          <a:p>
            <a:r>
              <a:rPr lang="es-ES" sz="900">
                <a:solidFill>
                  <a:srgbClr val="000000"/>
                </a:solidFill>
                <a:latin typeface="Calibri" pitchFamily="34" charset="0"/>
              </a:rPr>
              <a:t>(37 casos)</a:t>
            </a:r>
          </a:p>
        </p:txBody>
      </p:sp>
      <p:sp>
        <p:nvSpPr>
          <p:cNvPr id="31749" name="16 CuadroTexto"/>
          <p:cNvSpPr txBox="1">
            <a:spLocks noChangeArrowheads="1"/>
          </p:cNvSpPr>
          <p:nvPr/>
        </p:nvSpPr>
        <p:spPr bwMode="auto">
          <a:xfrm>
            <a:off x="5168900" y="4076700"/>
            <a:ext cx="1568450" cy="231775"/>
          </a:xfrm>
          <a:prstGeom prst="rect">
            <a:avLst/>
          </a:prstGeom>
          <a:noFill/>
          <a:ln w="9525">
            <a:noFill/>
            <a:miter lim="800000"/>
            <a:headEnd/>
            <a:tailEnd/>
          </a:ln>
        </p:spPr>
        <p:txBody>
          <a:bodyPr anchor="ctr">
            <a:spAutoFit/>
          </a:bodyPr>
          <a:lstStyle/>
          <a:p>
            <a:pPr algn="ctr"/>
            <a:r>
              <a:rPr lang="es-ES" sz="900">
                <a:solidFill>
                  <a:srgbClr val="000000"/>
                </a:solidFill>
                <a:latin typeface="Calibri" pitchFamily="34" charset="0"/>
              </a:rPr>
              <a:t>(7212 casos)</a:t>
            </a:r>
          </a:p>
        </p:txBody>
      </p:sp>
      <p:sp>
        <p:nvSpPr>
          <p:cNvPr id="31750" name="20 CuadroTexto"/>
          <p:cNvSpPr txBox="1">
            <a:spLocks noChangeArrowheads="1"/>
          </p:cNvSpPr>
          <p:nvPr/>
        </p:nvSpPr>
        <p:spPr bwMode="auto">
          <a:xfrm>
            <a:off x="4016375" y="3141663"/>
            <a:ext cx="792163" cy="230187"/>
          </a:xfrm>
          <a:prstGeom prst="rect">
            <a:avLst/>
          </a:prstGeom>
          <a:noFill/>
          <a:ln w="9525">
            <a:noFill/>
            <a:miter lim="800000"/>
            <a:headEnd/>
            <a:tailEnd/>
          </a:ln>
        </p:spPr>
        <p:txBody>
          <a:bodyPr anchor="ctr">
            <a:spAutoFit/>
          </a:bodyPr>
          <a:lstStyle/>
          <a:p>
            <a:r>
              <a:rPr lang="es-ES" sz="900">
                <a:solidFill>
                  <a:srgbClr val="000000"/>
                </a:solidFill>
                <a:latin typeface="Calibri" pitchFamily="34" charset="0"/>
              </a:rPr>
              <a:t>(2514 casos)</a:t>
            </a: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21 Rectángulo"/>
          <p:cNvSpPr/>
          <p:nvPr/>
        </p:nvSpPr>
        <p:spPr>
          <a:xfrm>
            <a:off x="920750" y="1341438"/>
            <a:ext cx="8856663" cy="4895850"/>
          </a:xfrm>
          <a:prstGeom prst="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sp>
        <p:nvSpPr>
          <p:cNvPr id="2" name="1 Elipse"/>
          <p:cNvSpPr/>
          <p:nvPr/>
        </p:nvSpPr>
        <p:spPr>
          <a:xfrm>
            <a:off x="560388" y="3284538"/>
            <a:ext cx="720725" cy="7207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graphicFrame>
        <p:nvGraphicFramePr>
          <p:cNvPr id="10" name="Group 3"/>
          <p:cNvGraphicFramePr>
            <a:graphicFrameLocks noGrp="1"/>
          </p:cNvGraphicFramePr>
          <p:nvPr/>
        </p:nvGraphicFramePr>
        <p:xfrm>
          <a:off x="4737228" y="1409117"/>
          <a:ext cx="2340008" cy="4684179"/>
        </p:xfrm>
        <a:graphic>
          <a:graphicData uri="http://schemas.openxmlformats.org/drawingml/2006/table">
            <a:tbl>
              <a:tblPr>
                <a:effectLst>
                  <a:outerShdw blurRad="50800" dist="38100" dir="2700000" algn="tl" rotWithShape="0">
                    <a:prstClr val="black">
                      <a:alpha val="22000"/>
                    </a:prstClr>
                  </a:outerShdw>
                </a:effectLst>
              </a:tblPr>
              <a:tblGrid>
                <a:gridCol w="1502681"/>
                <a:gridCol w="837327"/>
              </a:tblGrid>
              <a:tr h="212566">
                <a:tc>
                  <a:txBody>
                    <a:bodyPr/>
                    <a:lstStyle/>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200" b="1" i="0" u="none" strike="noStrike" cap="none" normalizeH="0" baseline="0" dirty="0" smtClean="0">
                          <a:ln>
                            <a:solidFill>
                              <a:schemeClr val="accent5"/>
                            </a:solidFill>
                          </a:ln>
                          <a:solidFill>
                            <a:schemeClr val="accent5"/>
                          </a:solidFill>
                          <a:effectLst/>
                          <a:latin typeface="Calibri" pitchFamily="32" charset="0"/>
                          <a:cs typeface="Calibri" pitchFamily="32" charset="0"/>
                        </a:rPr>
                        <a:t>Provincia</a:t>
                      </a:r>
                    </a:p>
                  </a:txBody>
                  <a:tcPr marL="107981"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200" b="1" i="0" u="none" strike="noStrike" cap="none" normalizeH="0" baseline="0" dirty="0" smtClean="0">
                          <a:ln>
                            <a:solidFill>
                              <a:schemeClr val="accent5"/>
                            </a:solidFill>
                          </a:ln>
                          <a:solidFill>
                            <a:schemeClr val="accent5"/>
                          </a:solidFill>
                          <a:effectLst/>
                          <a:latin typeface="Calibri" pitchFamily="32" charset="0"/>
                          <a:cs typeface="Calibri" pitchFamily="32" charset="0"/>
                        </a:rPr>
                        <a:t>%</a:t>
                      </a:r>
                    </a:p>
                  </a:txBody>
                  <a:tcPr marL="84225"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accent1">
                        <a:lumMod val="20000"/>
                        <a:lumOff val="80000"/>
                      </a:schemeClr>
                    </a:solidFill>
                  </a:tcPr>
                </a:tc>
              </a:tr>
              <a:tr h="234000">
                <a:tc>
                  <a:txBody>
                    <a:bodyPr/>
                    <a:lstStyle/>
                    <a:p>
                      <a:pPr algn="ctr" fontAlgn="b"/>
                      <a:r>
                        <a:rPr lang="es-ES" sz="1200" b="0" i="0" u="none" strike="noStrike" dirty="0">
                          <a:solidFill>
                            <a:srgbClr val="000000"/>
                          </a:solidFill>
                          <a:effectLst/>
                          <a:latin typeface="Calibri"/>
                        </a:rPr>
                        <a:t>Málaga</a:t>
                      </a: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c>
                  <a:txBody>
                    <a:bodyPr/>
                    <a:lstStyle/>
                    <a:p>
                      <a:pPr algn="ctr" fontAlgn="b"/>
                      <a:r>
                        <a:rPr lang="es-ES" sz="1200" b="0" i="0" u="none" strike="noStrike" dirty="0">
                          <a:solidFill>
                            <a:srgbClr val="000000"/>
                          </a:solidFill>
                          <a:effectLst/>
                          <a:latin typeface="Calibri"/>
                        </a:rPr>
                        <a:t>2,4</a:t>
                      </a: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r>
              <a:tr h="234000">
                <a:tc>
                  <a:txBody>
                    <a:bodyPr/>
                    <a:lstStyle/>
                    <a:p>
                      <a:pPr algn="ctr" fontAlgn="b"/>
                      <a:r>
                        <a:rPr lang="es-ES" sz="1200" b="0" i="0" u="none" strike="noStrike" dirty="0">
                          <a:solidFill>
                            <a:srgbClr val="000000"/>
                          </a:solidFill>
                          <a:effectLst/>
                          <a:latin typeface="Calibri"/>
                        </a:rPr>
                        <a:t>Burgos</a:t>
                      </a: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c>
                  <a:txBody>
                    <a:bodyPr/>
                    <a:lstStyle/>
                    <a:p>
                      <a:pPr algn="ctr" fontAlgn="b"/>
                      <a:r>
                        <a:rPr lang="es-ES" sz="1200" b="0" i="0" u="none" strike="noStrike" dirty="0">
                          <a:solidFill>
                            <a:srgbClr val="000000"/>
                          </a:solidFill>
                          <a:effectLst/>
                          <a:latin typeface="Calibri"/>
                        </a:rPr>
                        <a:t>2,2</a:t>
                      </a: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r>
              <a:tr h="234000">
                <a:tc>
                  <a:txBody>
                    <a:bodyPr/>
                    <a:lstStyle/>
                    <a:p>
                      <a:pPr algn="ctr" fontAlgn="b"/>
                      <a:r>
                        <a:rPr lang="es-ES" sz="1200" b="0" i="0" u="none" strike="noStrike" dirty="0">
                          <a:solidFill>
                            <a:srgbClr val="000000"/>
                          </a:solidFill>
                          <a:effectLst/>
                          <a:latin typeface="Calibri"/>
                        </a:rPr>
                        <a:t>Pontevedra</a:t>
                      </a: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c>
                  <a:txBody>
                    <a:bodyPr/>
                    <a:lstStyle/>
                    <a:p>
                      <a:pPr algn="ctr" fontAlgn="b"/>
                      <a:r>
                        <a:rPr lang="es-ES" sz="1200" b="0" i="0" u="none" strike="noStrike" dirty="0">
                          <a:solidFill>
                            <a:srgbClr val="000000"/>
                          </a:solidFill>
                          <a:effectLst/>
                          <a:latin typeface="Calibri"/>
                        </a:rPr>
                        <a:t>2,1</a:t>
                      </a: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r>
              <a:tr h="234000">
                <a:tc>
                  <a:txBody>
                    <a:bodyPr/>
                    <a:lstStyle/>
                    <a:p>
                      <a:pPr algn="ctr" fontAlgn="b"/>
                      <a:r>
                        <a:rPr lang="es-ES" sz="1200" b="0" i="0" u="none" strike="noStrike" dirty="0">
                          <a:solidFill>
                            <a:srgbClr val="000000"/>
                          </a:solidFill>
                          <a:effectLst/>
                          <a:latin typeface="Calibri"/>
                        </a:rPr>
                        <a:t>Cáceres</a:t>
                      </a: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c>
                  <a:txBody>
                    <a:bodyPr/>
                    <a:lstStyle/>
                    <a:p>
                      <a:pPr algn="ctr" fontAlgn="b"/>
                      <a:r>
                        <a:rPr lang="es-ES" sz="1200" b="0" i="0" u="none" strike="noStrike" dirty="0">
                          <a:solidFill>
                            <a:srgbClr val="000000"/>
                          </a:solidFill>
                          <a:effectLst/>
                          <a:latin typeface="Calibri"/>
                        </a:rPr>
                        <a:t>1,9</a:t>
                      </a: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r>
              <a:tr h="234000">
                <a:tc>
                  <a:txBody>
                    <a:bodyPr/>
                    <a:lstStyle/>
                    <a:p>
                      <a:pPr algn="ctr" fontAlgn="b"/>
                      <a:r>
                        <a:rPr lang="es-ES" sz="1200" b="0" i="0" u="none" strike="noStrike" dirty="0">
                          <a:solidFill>
                            <a:srgbClr val="000000"/>
                          </a:solidFill>
                          <a:effectLst/>
                          <a:latin typeface="Calibri"/>
                        </a:rPr>
                        <a:t>Almería</a:t>
                      </a: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c>
                  <a:txBody>
                    <a:bodyPr/>
                    <a:lstStyle/>
                    <a:p>
                      <a:pPr algn="ctr" fontAlgn="b"/>
                      <a:r>
                        <a:rPr lang="es-ES" sz="1200" b="0" i="0" u="none" strike="noStrike" dirty="0">
                          <a:solidFill>
                            <a:srgbClr val="000000"/>
                          </a:solidFill>
                          <a:effectLst/>
                          <a:latin typeface="Calibri"/>
                        </a:rPr>
                        <a:t>1,8</a:t>
                      </a: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r>
              <a:tr h="234000">
                <a:tc>
                  <a:txBody>
                    <a:bodyPr/>
                    <a:lstStyle/>
                    <a:p>
                      <a:pPr algn="ctr" fontAlgn="b"/>
                      <a:r>
                        <a:rPr lang="es-ES" sz="1200" b="0" i="0" u="none" strike="noStrike" dirty="0">
                          <a:solidFill>
                            <a:srgbClr val="000000"/>
                          </a:solidFill>
                          <a:effectLst/>
                          <a:latin typeface="Calibri"/>
                        </a:rPr>
                        <a:t>Alacant/Alicante</a:t>
                      </a: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c>
                  <a:txBody>
                    <a:bodyPr/>
                    <a:lstStyle/>
                    <a:p>
                      <a:pPr algn="ctr" fontAlgn="b"/>
                      <a:r>
                        <a:rPr lang="es-ES" sz="1200" b="0" i="0" u="none" strike="noStrike" dirty="0">
                          <a:solidFill>
                            <a:srgbClr val="000000"/>
                          </a:solidFill>
                          <a:effectLst/>
                          <a:latin typeface="Calibri"/>
                        </a:rPr>
                        <a:t>1,7</a:t>
                      </a: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r>
              <a:tr h="234000">
                <a:tc>
                  <a:txBody>
                    <a:bodyPr/>
                    <a:lstStyle/>
                    <a:p>
                      <a:pPr algn="ctr" fontAlgn="b"/>
                      <a:r>
                        <a:rPr lang="es-ES" sz="1200" b="0" i="0" u="none" strike="noStrike" dirty="0">
                          <a:solidFill>
                            <a:srgbClr val="000000"/>
                          </a:solidFill>
                          <a:effectLst/>
                          <a:latin typeface="Calibri"/>
                        </a:rPr>
                        <a:t>Madrid</a:t>
                      </a: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c>
                  <a:txBody>
                    <a:bodyPr/>
                    <a:lstStyle/>
                    <a:p>
                      <a:pPr algn="ctr" fontAlgn="b"/>
                      <a:r>
                        <a:rPr lang="es-ES" sz="1200" b="0" i="0" u="none" strike="noStrike" dirty="0">
                          <a:solidFill>
                            <a:srgbClr val="000000"/>
                          </a:solidFill>
                          <a:effectLst/>
                          <a:latin typeface="Calibri"/>
                        </a:rPr>
                        <a:t>1,7</a:t>
                      </a: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r>
              <a:tr h="234000">
                <a:tc>
                  <a:txBody>
                    <a:bodyPr/>
                    <a:lstStyle/>
                    <a:p>
                      <a:pPr algn="ctr" fontAlgn="b"/>
                      <a:r>
                        <a:rPr lang="es-ES" sz="1200" b="0" i="0" u="none" strike="noStrike" dirty="0">
                          <a:solidFill>
                            <a:srgbClr val="000000"/>
                          </a:solidFill>
                          <a:effectLst/>
                          <a:latin typeface="Calibri"/>
                        </a:rPr>
                        <a:t>Huelva</a:t>
                      </a: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c>
                  <a:txBody>
                    <a:bodyPr/>
                    <a:lstStyle/>
                    <a:p>
                      <a:pPr algn="ctr" fontAlgn="b"/>
                      <a:r>
                        <a:rPr lang="es-ES" sz="1200" b="0" i="0" u="none" strike="noStrike" dirty="0">
                          <a:solidFill>
                            <a:srgbClr val="000000"/>
                          </a:solidFill>
                          <a:effectLst/>
                          <a:latin typeface="Calibri"/>
                        </a:rPr>
                        <a:t>1,6</a:t>
                      </a: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r>
              <a:tr h="234000">
                <a:tc>
                  <a:txBody>
                    <a:bodyPr/>
                    <a:lstStyle/>
                    <a:p>
                      <a:pPr algn="ctr" fontAlgn="b"/>
                      <a:r>
                        <a:rPr lang="es-ES" sz="1200" b="0" i="0" u="none" strike="noStrike" dirty="0">
                          <a:solidFill>
                            <a:srgbClr val="000000"/>
                          </a:solidFill>
                          <a:effectLst/>
                          <a:latin typeface="Calibri"/>
                        </a:rPr>
                        <a:t>Huesca</a:t>
                      </a: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c>
                  <a:txBody>
                    <a:bodyPr/>
                    <a:lstStyle/>
                    <a:p>
                      <a:pPr algn="ctr" fontAlgn="b"/>
                      <a:r>
                        <a:rPr lang="es-ES" sz="1200" b="0" i="0" u="none" strike="noStrike" dirty="0">
                          <a:solidFill>
                            <a:srgbClr val="000000"/>
                          </a:solidFill>
                          <a:effectLst/>
                          <a:latin typeface="Calibri"/>
                        </a:rPr>
                        <a:t>1,6</a:t>
                      </a: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r>
              <a:tr h="234000">
                <a:tc>
                  <a:txBody>
                    <a:bodyPr/>
                    <a:lstStyle/>
                    <a:p>
                      <a:pPr algn="ctr" fontAlgn="b"/>
                      <a:r>
                        <a:rPr lang="es-ES" sz="1200" b="0" i="0" u="none" strike="noStrike" dirty="0">
                          <a:solidFill>
                            <a:srgbClr val="000000"/>
                          </a:solidFill>
                          <a:effectLst/>
                          <a:latin typeface="Calibri"/>
                        </a:rPr>
                        <a:t>Ourense/Orense</a:t>
                      </a: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c>
                  <a:txBody>
                    <a:bodyPr/>
                    <a:lstStyle/>
                    <a:p>
                      <a:pPr algn="ctr" fontAlgn="b"/>
                      <a:r>
                        <a:rPr lang="es-ES" sz="1200" b="0" i="0" u="none" strike="noStrike" dirty="0">
                          <a:solidFill>
                            <a:srgbClr val="000000"/>
                          </a:solidFill>
                          <a:effectLst/>
                          <a:latin typeface="Calibri"/>
                        </a:rPr>
                        <a:t>1,4</a:t>
                      </a: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r>
              <a:tr h="234000">
                <a:tc>
                  <a:txBody>
                    <a:bodyPr/>
                    <a:lstStyle/>
                    <a:p>
                      <a:pPr algn="ctr" fontAlgn="b"/>
                      <a:r>
                        <a:rPr lang="es-ES" sz="1200" b="0" i="0" u="none" strike="noStrike" dirty="0">
                          <a:solidFill>
                            <a:srgbClr val="000000"/>
                          </a:solidFill>
                          <a:effectLst/>
                          <a:latin typeface="Calibri"/>
                        </a:rPr>
                        <a:t>Salamanca</a:t>
                      </a: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c>
                  <a:txBody>
                    <a:bodyPr/>
                    <a:lstStyle/>
                    <a:p>
                      <a:pPr algn="ctr" fontAlgn="b"/>
                      <a:r>
                        <a:rPr lang="es-ES" sz="1200" b="0" i="0" u="none" strike="noStrike" dirty="0">
                          <a:solidFill>
                            <a:srgbClr val="000000"/>
                          </a:solidFill>
                          <a:effectLst/>
                          <a:latin typeface="Calibri"/>
                        </a:rPr>
                        <a:t>1,4</a:t>
                      </a: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r>
              <a:tr h="234000">
                <a:tc>
                  <a:txBody>
                    <a:bodyPr/>
                    <a:lstStyle/>
                    <a:p>
                      <a:pPr algn="ctr" fontAlgn="b"/>
                      <a:r>
                        <a:rPr lang="es-ES" sz="1200" b="0" i="0" u="none" strike="noStrike" dirty="0">
                          <a:solidFill>
                            <a:srgbClr val="000000"/>
                          </a:solidFill>
                          <a:effectLst/>
                          <a:latin typeface="Calibri"/>
                        </a:rPr>
                        <a:t>Toledo</a:t>
                      </a: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c>
                  <a:txBody>
                    <a:bodyPr/>
                    <a:lstStyle/>
                    <a:p>
                      <a:pPr algn="ctr" fontAlgn="b"/>
                      <a:r>
                        <a:rPr lang="es-ES" sz="1200" b="0" i="0" u="none" strike="noStrike" dirty="0">
                          <a:solidFill>
                            <a:srgbClr val="000000"/>
                          </a:solidFill>
                          <a:effectLst/>
                          <a:latin typeface="Calibri"/>
                        </a:rPr>
                        <a:t>1,4</a:t>
                      </a: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r>
              <a:tr h="234000">
                <a:tc>
                  <a:txBody>
                    <a:bodyPr/>
                    <a:lstStyle/>
                    <a:p>
                      <a:pPr algn="ctr" fontAlgn="b"/>
                      <a:r>
                        <a:rPr lang="es-ES" sz="1200" b="0" i="0" u="none" strike="noStrike" dirty="0">
                          <a:solidFill>
                            <a:srgbClr val="000000"/>
                          </a:solidFill>
                          <a:effectLst/>
                          <a:latin typeface="Calibri"/>
                        </a:rPr>
                        <a:t>Castelló/Castellón</a:t>
                      </a: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c>
                  <a:txBody>
                    <a:bodyPr/>
                    <a:lstStyle/>
                    <a:p>
                      <a:pPr algn="ctr" fontAlgn="b"/>
                      <a:r>
                        <a:rPr lang="es-ES" sz="1200" b="0" i="0" u="none" strike="noStrike" dirty="0">
                          <a:solidFill>
                            <a:srgbClr val="000000"/>
                          </a:solidFill>
                          <a:effectLst/>
                          <a:latin typeface="Calibri"/>
                        </a:rPr>
                        <a:t>1,3</a:t>
                      </a: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r>
              <a:tr h="234000">
                <a:tc>
                  <a:txBody>
                    <a:bodyPr/>
                    <a:lstStyle/>
                    <a:p>
                      <a:pPr algn="ctr" fontAlgn="b"/>
                      <a:r>
                        <a:rPr lang="es-ES" sz="1200" b="0" i="0" u="none" strike="noStrike" dirty="0">
                          <a:solidFill>
                            <a:srgbClr val="000000"/>
                          </a:solidFill>
                          <a:effectLst/>
                          <a:latin typeface="Calibri"/>
                        </a:rPr>
                        <a:t>Lugo</a:t>
                      </a: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c>
                  <a:txBody>
                    <a:bodyPr/>
                    <a:lstStyle/>
                    <a:p>
                      <a:pPr algn="ctr" fontAlgn="b"/>
                      <a:r>
                        <a:rPr lang="es-ES" sz="1200" b="0" i="0" u="none" strike="noStrike" dirty="0">
                          <a:solidFill>
                            <a:srgbClr val="000000"/>
                          </a:solidFill>
                          <a:effectLst/>
                          <a:latin typeface="Calibri"/>
                        </a:rPr>
                        <a:t>1,3</a:t>
                      </a: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r>
              <a:tr h="234000">
                <a:tc>
                  <a:txBody>
                    <a:bodyPr/>
                    <a:lstStyle/>
                    <a:p>
                      <a:pPr algn="ctr" fontAlgn="b"/>
                      <a:r>
                        <a:rPr lang="es-ES" sz="1200" b="0" i="0" u="none" strike="noStrike" dirty="0">
                          <a:solidFill>
                            <a:srgbClr val="000000"/>
                          </a:solidFill>
                          <a:effectLst/>
                          <a:latin typeface="Calibri"/>
                        </a:rPr>
                        <a:t>Araba/Álava</a:t>
                      </a: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c>
                  <a:txBody>
                    <a:bodyPr/>
                    <a:lstStyle/>
                    <a:p>
                      <a:pPr algn="ctr" fontAlgn="b"/>
                      <a:r>
                        <a:rPr lang="es-ES" sz="1200" b="0" i="0" u="none" strike="noStrike" dirty="0" smtClean="0">
                          <a:solidFill>
                            <a:srgbClr val="000000"/>
                          </a:solidFill>
                          <a:effectLst/>
                          <a:latin typeface="Calibri"/>
                        </a:rPr>
                        <a:t>1,0</a:t>
                      </a:r>
                      <a:endParaRPr lang="es-ES" sz="1200" b="0" i="0" u="none" strike="noStrike" dirty="0">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r>
              <a:tr h="234000">
                <a:tc>
                  <a:txBody>
                    <a:bodyPr/>
                    <a:lstStyle/>
                    <a:p>
                      <a:pPr algn="ctr" fontAlgn="b"/>
                      <a:r>
                        <a:rPr lang="es-ES" sz="1200" b="0" i="0" u="none" strike="noStrike" dirty="0">
                          <a:solidFill>
                            <a:srgbClr val="000000"/>
                          </a:solidFill>
                          <a:effectLst/>
                          <a:latin typeface="Calibri"/>
                        </a:rPr>
                        <a:t>Cuenca</a:t>
                      </a: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c>
                  <a:txBody>
                    <a:bodyPr/>
                    <a:lstStyle/>
                    <a:p>
                      <a:pPr algn="ctr" fontAlgn="b"/>
                      <a:r>
                        <a:rPr lang="es-ES" sz="1200" b="0" i="0" u="none" strike="noStrike" dirty="0" smtClean="0">
                          <a:solidFill>
                            <a:srgbClr val="000000"/>
                          </a:solidFill>
                          <a:effectLst/>
                          <a:latin typeface="Calibri"/>
                        </a:rPr>
                        <a:t>1,0</a:t>
                      </a:r>
                      <a:endParaRPr lang="es-ES" sz="1200" b="0" i="0" u="none" strike="noStrike" dirty="0">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r>
              <a:tr h="234000">
                <a:tc>
                  <a:txBody>
                    <a:bodyPr/>
                    <a:lstStyle/>
                    <a:p>
                      <a:pPr algn="ctr" fontAlgn="b"/>
                      <a:r>
                        <a:rPr lang="es-ES" sz="1200" b="0" i="0" u="none" strike="noStrike" dirty="0">
                          <a:solidFill>
                            <a:srgbClr val="000000"/>
                          </a:solidFill>
                          <a:effectLst/>
                          <a:latin typeface="Calibri"/>
                        </a:rPr>
                        <a:t>Guadalajara</a:t>
                      </a: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c>
                  <a:txBody>
                    <a:bodyPr/>
                    <a:lstStyle/>
                    <a:p>
                      <a:pPr algn="ctr" fontAlgn="b"/>
                      <a:r>
                        <a:rPr lang="es-ES" sz="1200" b="0" i="0" u="none" strike="noStrike" dirty="0">
                          <a:solidFill>
                            <a:srgbClr val="000000"/>
                          </a:solidFill>
                          <a:effectLst/>
                          <a:latin typeface="Calibri"/>
                        </a:rPr>
                        <a:t>0,9</a:t>
                      </a: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r>
              <a:tr h="234000">
                <a:tc>
                  <a:txBody>
                    <a:bodyPr/>
                    <a:lstStyle/>
                    <a:p>
                      <a:pPr algn="ctr" fontAlgn="b"/>
                      <a:r>
                        <a:rPr lang="es-ES" sz="1200" b="0" i="0" u="none" strike="noStrike" dirty="0">
                          <a:solidFill>
                            <a:srgbClr val="000000"/>
                          </a:solidFill>
                          <a:effectLst/>
                          <a:latin typeface="Calibri"/>
                        </a:rPr>
                        <a:t>Soria</a:t>
                      </a: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c>
                  <a:txBody>
                    <a:bodyPr/>
                    <a:lstStyle/>
                    <a:p>
                      <a:pPr algn="ctr" fontAlgn="b"/>
                      <a:r>
                        <a:rPr lang="es-ES" sz="1200" b="0" i="0" u="none" strike="noStrike" dirty="0">
                          <a:solidFill>
                            <a:srgbClr val="000000"/>
                          </a:solidFill>
                          <a:effectLst/>
                          <a:latin typeface="Calibri"/>
                        </a:rPr>
                        <a:t>0,8</a:t>
                      </a: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r>
              <a:tr h="249614">
                <a:tc>
                  <a:txBody>
                    <a:bodyPr/>
                    <a:lstStyle/>
                    <a:p>
                      <a:pPr algn="ctr" fontAlgn="b"/>
                      <a:r>
                        <a:rPr lang="es-ES" sz="1200" b="0" i="0" u="none" strike="noStrike" dirty="0" smtClean="0">
                          <a:solidFill>
                            <a:srgbClr val="000000"/>
                          </a:solidFill>
                          <a:effectLst/>
                          <a:latin typeface="Calibri"/>
                        </a:rPr>
                        <a:t>Zamora</a:t>
                      </a:r>
                      <a:endParaRPr lang="es-ES" sz="12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FFF8E1"/>
                    </a:solidFill>
                  </a:tcPr>
                </a:tc>
                <a:tc>
                  <a:txBody>
                    <a:bodyPr/>
                    <a:lstStyle/>
                    <a:p>
                      <a:pPr algn="ctr" fontAlgn="b"/>
                      <a:r>
                        <a:rPr lang="es-ES" sz="1200" b="0" i="0" u="none" strike="noStrike" dirty="0" smtClean="0">
                          <a:solidFill>
                            <a:srgbClr val="000000"/>
                          </a:solidFill>
                          <a:effectLst/>
                          <a:latin typeface="Calibri"/>
                        </a:rPr>
                        <a:t>0,6</a:t>
                      </a:r>
                      <a:endParaRPr lang="es-ES" sz="1200" b="0" i="0" u="none" strike="noStrike" dirty="0">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FFF8E1"/>
                    </a:solidFill>
                  </a:tcPr>
                </a:tc>
              </a:tr>
            </a:tbl>
          </a:graphicData>
        </a:graphic>
      </p:graphicFrame>
      <p:graphicFrame>
        <p:nvGraphicFramePr>
          <p:cNvPr id="11" name="Group 3"/>
          <p:cNvGraphicFramePr>
            <a:graphicFrameLocks noGrp="1"/>
          </p:cNvGraphicFramePr>
          <p:nvPr/>
        </p:nvGraphicFramePr>
        <p:xfrm>
          <a:off x="7293512" y="1409117"/>
          <a:ext cx="2340001" cy="4690165"/>
        </p:xfrm>
        <a:graphic>
          <a:graphicData uri="http://schemas.openxmlformats.org/drawingml/2006/table">
            <a:tbl>
              <a:tblPr>
                <a:effectLst>
                  <a:outerShdw blurRad="50800" dist="38100" dir="2700000" algn="tl" rotWithShape="0">
                    <a:prstClr val="black">
                      <a:alpha val="22000"/>
                    </a:prstClr>
                  </a:outerShdw>
                </a:effectLst>
              </a:tblPr>
              <a:tblGrid>
                <a:gridCol w="1502677"/>
                <a:gridCol w="837324"/>
              </a:tblGrid>
              <a:tr h="221119">
                <a:tc>
                  <a:txBody>
                    <a:bodyPr/>
                    <a:lstStyle/>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200" b="1" i="0" u="none" strike="noStrike" cap="none" normalizeH="0" baseline="0" dirty="0" smtClean="0">
                          <a:ln>
                            <a:solidFill>
                              <a:schemeClr val="accent5"/>
                            </a:solidFill>
                          </a:ln>
                          <a:solidFill>
                            <a:schemeClr val="accent5"/>
                          </a:solidFill>
                          <a:effectLst/>
                          <a:latin typeface="Calibri" pitchFamily="32" charset="0"/>
                          <a:cs typeface="Calibri" pitchFamily="32" charset="0"/>
                        </a:rPr>
                        <a:t>Provincia</a:t>
                      </a:r>
                    </a:p>
                  </a:txBody>
                  <a:tcPr marL="107981"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200" b="1" i="0" u="none" strike="noStrike" cap="none" normalizeH="0" baseline="0" dirty="0" smtClean="0">
                          <a:ln>
                            <a:solidFill>
                              <a:schemeClr val="accent5"/>
                            </a:solidFill>
                          </a:ln>
                          <a:solidFill>
                            <a:schemeClr val="accent5"/>
                          </a:solidFill>
                          <a:effectLst/>
                          <a:latin typeface="Calibri" pitchFamily="32" charset="0"/>
                          <a:cs typeface="Calibri" pitchFamily="32" charset="0"/>
                        </a:rPr>
                        <a:t>%</a:t>
                      </a:r>
                    </a:p>
                  </a:txBody>
                  <a:tcPr marL="84225"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accent1">
                        <a:lumMod val="20000"/>
                        <a:lumOff val="80000"/>
                      </a:schemeClr>
                    </a:solidFill>
                  </a:tcPr>
                </a:tc>
              </a:tr>
              <a:tr h="262800">
                <a:tc>
                  <a:txBody>
                    <a:bodyPr/>
                    <a:lstStyle/>
                    <a:p>
                      <a:pPr algn="ctr" fontAlgn="b"/>
                      <a:r>
                        <a:rPr lang="es-ES" sz="1200" b="0" i="0" u="none" strike="noStrike" dirty="0">
                          <a:solidFill>
                            <a:srgbClr val="000000"/>
                          </a:solidFill>
                          <a:effectLst/>
                          <a:latin typeface="Calibri"/>
                        </a:rPr>
                        <a:t>Segovia</a:t>
                      </a: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c>
                  <a:txBody>
                    <a:bodyPr/>
                    <a:lstStyle/>
                    <a:p>
                      <a:pPr algn="ctr" fontAlgn="b"/>
                      <a:r>
                        <a:rPr lang="es-ES" sz="1200" b="0" i="0" u="none" strike="noStrike" dirty="0">
                          <a:solidFill>
                            <a:srgbClr val="000000"/>
                          </a:solidFill>
                          <a:effectLst/>
                          <a:latin typeface="Calibri"/>
                        </a:rPr>
                        <a:t>0,5</a:t>
                      </a: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r>
              <a:tr h="262800">
                <a:tc>
                  <a:txBody>
                    <a:bodyPr/>
                    <a:lstStyle/>
                    <a:p>
                      <a:pPr algn="ctr" fontAlgn="b"/>
                      <a:r>
                        <a:rPr lang="es-ES" sz="1200" b="0" i="0" u="none" strike="noStrike" dirty="0">
                          <a:solidFill>
                            <a:srgbClr val="000000"/>
                          </a:solidFill>
                          <a:effectLst/>
                          <a:latin typeface="Calibri"/>
                        </a:rPr>
                        <a:t>Ceuta</a:t>
                      </a: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c>
                  <a:txBody>
                    <a:bodyPr/>
                    <a:lstStyle/>
                    <a:p>
                      <a:pPr algn="ctr" fontAlgn="b"/>
                      <a:r>
                        <a:rPr lang="es-ES" sz="1200" b="0" i="0" u="none" strike="noStrike" dirty="0">
                          <a:solidFill>
                            <a:srgbClr val="000000"/>
                          </a:solidFill>
                          <a:effectLst/>
                          <a:latin typeface="Calibri"/>
                        </a:rPr>
                        <a:t>0,4</a:t>
                      </a: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r>
              <a:tr h="262800">
                <a:tc>
                  <a:txBody>
                    <a:bodyPr/>
                    <a:lstStyle/>
                    <a:p>
                      <a:pPr algn="ctr" fontAlgn="b"/>
                      <a:r>
                        <a:rPr lang="es-ES" sz="1200" b="0" i="0" u="none" strike="noStrike" dirty="0">
                          <a:solidFill>
                            <a:srgbClr val="000000"/>
                          </a:solidFill>
                          <a:effectLst/>
                          <a:latin typeface="Calibri"/>
                        </a:rPr>
                        <a:t>Barcelona</a:t>
                      </a: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c>
                  <a:txBody>
                    <a:bodyPr/>
                    <a:lstStyle/>
                    <a:p>
                      <a:pPr algn="ctr" fontAlgn="b"/>
                      <a:r>
                        <a:rPr lang="es-ES" sz="1200" b="0" i="0" u="none" strike="noStrike" dirty="0">
                          <a:solidFill>
                            <a:srgbClr val="000000"/>
                          </a:solidFill>
                          <a:effectLst/>
                          <a:latin typeface="Calibri"/>
                        </a:rPr>
                        <a:t>0,3</a:t>
                      </a: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r>
              <a:tr h="262800">
                <a:tc>
                  <a:txBody>
                    <a:bodyPr/>
                    <a:lstStyle/>
                    <a:p>
                      <a:pPr algn="ctr" fontAlgn="b"/>
                      <a:r>
                        <a:rPr lang="es-ES" sz="1200" b="0" i="0" u="none" strike="noStrike" dirty="0" err="1">
                          <a:solidFill>
                            <a:srgbClr val="000000"/>
                          </a:solidFill>
                          <a:effectLst/>
                          <a:latin typeface="Calibri"/>
                        </a:rPr>
                        <a:t>Bizkaia</a:t>
                      </a:r>
                      <a:r>
                        <a:rPr lang="es-ES" sz="1200" b="0" i="0" u="none" strike="noStrike" dirty="0">
                          <a:solidFill>
                            <a:srgbClr val="000000"/>
                          </a:solidFill>
                          <a:effectLst/>
                          <a:latin typeface="Calibri"/>
                        </a:rPr>
                        <a:t>/Vizcaya</a:t>
                      </a: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c>
                  <a:txBody>
                    <a:bodyPr/>
                    <a:lstStyle/>
                    <a:p>
                      <a:pPr algn="ctr" fontAlgn="b"/>
                      <a:r>
                        <a:rPr lang="es-ES" sz="1200" b="0" i="0" u="none" strike="noStrike" dirty="0">
                          <a:solidFill>
                            <a:srgbClr val="000000"/>
                          </a:solidFill>
                          <a:effectLst/>
                          <a:latin typeface="Calibri"/>
                        </a:rPr>
                        <a:t>0,3</a:t>
                      </a: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r>
              <a:tr h="262800">
                <a:tc>
                  <a:txBody>
                    <a:bodyPr/>
                    <a:lstStyle/>
                    <a:p>
                      <a:pPr algn="ctr" fontAlgn="b"/>
                      <a:r>
                        <a:rPr lang="es-ES" sz="1200" b="0" i="0" u="none" strike="noStrike" dirty="0">
                          <a:solidFill>
                            <a:srgbClr val="000000"/>
                          </a:solidFill>
                          <a:effectLst/>
                          <a:latin typeface="Calibri"/>
                        </a:rPr>
                        <a:t>Albacete</a:t>
                      </a: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c>
                  <a:txBody>
                    <a:bodyPr/>
                    <a:lstStyle/>
                    <a:p>
                      <a:pPr algn="ctr" fontAlgn="b"/>
                      <a:r>
                        <a:rPr lang="es-ES" sz="1200" b="0" i="0" u="none" strike="noStrike" dirty="0">
                          <a:solidFill>
                            <a:srgbClr val="000000"/>
                          </a:solidFill>
                          <a:effectLst/>
                          <a:latin typeface="Calibri"/>
                        </a:rPr>
                        <a:t>0,2</a:t>
                      </a: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r>
              <a:tr h="262800">
                <a:tc>
                  <a:txBody>
                    <a:bodyPr/>
                    <a:lstStyle/>
                    <a:p>
                      <a:pPr algn="ctr" fontAlgn="b"/>
                      <a:r>
                        <a:rPr lang="es-ES" sz="1200" b="0" i="0" u="none" strike="noStrike" dirty="0">
                          <a:solidFill>
                            <a:srgbClr val="000000"/>
                          </a:solidFill>
                          <a:effectLst/>
                          <a:latin typeface="Calibri"/>
                        </a:rPr>
                        <a:t>Badajoz</a:t>
                      </a: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c>
                  <a:txBody>
                    <a:bodyPr/>
                    <a:lstStyle/>
                    <a:p>
                      <a:pPr algn="ctr" fontAlgn="b"/>
                      <a:r>
                        <a:rPr lang="es-ES" sz="1200" b="0" i="0" u="none" strike="noStrike" dirty="0">
                          <a:solidFill>
                            <a:srgbClr val="000000"/>
                          </a:solidFill>
                          <a:effectLst/>
                          <a:latin typeface="Calibri"/>
                        </a:rPr>
                        <a:t>0,2</a:t>
                      </a: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r>
              <a:tr h="262800">
                <a:tc>
                  <a:txBody>
                    <a:bodyPr/>
                    <a:lstStyle/>
                    <a:p>
                      <a:pPr algn="ctr" fontAlgn="b"/>
                      <a:r>
                        <a:rPr lang="es-ES" sz="1200" b="0" i="0" u="none" strike="noStrike" dirty="0">
                          <a:solidFill>
                            <a:srgbClr val="000000"/>
                          </a:solidFill>
                          <a:effectLst/>
                          <a:latin typeface="Calibri"/>
                        </a:rPr>
                        <a:t>Granada</a:t>
                      </a: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c>
                  <a:txBody>
                    <a:bodyPr/>
                    <a:lstStyle/>
                    <a:p>
                      <a:pPr algn="ctr" fontAlgn="b"/>
                      <a:r>
                        <a:rPr lang="es-ES" sz="1200" b="0" i="0" u="none" strike="noStrike" dirty="0">
                          <a:solidFill>
                            <a:srgbClr val="000000"/>
                          </a:solidFill>
                          <a:effectLst/>
                          <a:latin typeface="Calibri"/>
                        </a:rPr>
                        <a:t>0,2</a:t>
                      </a: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r>
              <a:tr h="262800">
                <a:tc>
                  <a:txBody>
                    <a:bodyPr/>
                    <a:lstStyle/>
                    <a:p>
                      <a:pPr algn="ctr" fontAlgn="b"/>
                      <a:r>
                        <a:rPr lang="es-ES" sz="1200" b="0" i="0" u="none" strike="noStrike" dirty="0">
                          <a:solidFill>
                            <a:srgbClr val="000000"/>
                          </a:solidFill>
                          <a:effectLst/>
                          <a:latin typeface="Calibri"/>
                        </a:rPr>
                        <a:t>Jaén</a:t>
                      </a: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c>
                  <a:txBody>
                    <a:bodyPr/>
                    <a:lstStyle/>
                    <a:p>
                      <a:pPr algn="ctr" fontAlgn="b"/>
                      <a:r>
                        <a:rPr lang="es-ES" sz="1200" b="0" i="0" u="none" strike="noStrike" dirty="0">
                          <a:solidFill>
                            <a:srgbClr val="000000"/>
                          </a:solidFill>
                          <a:effectLst/>
                          <a:latin typeface="Calibri"/>
                        </a:rPr>
                        <a:t>0,2</a:t>
                      </a: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r>
              <a:tr h="262800">
                <a:tc>
                  <a:txBody>
                    <a:bodyPr/>
                    <a:lstStyle/>
                    <a:p>
                      <a:pPr algn="ctr" fontAlgn="b"/>
                      <a:r>
                        <a:rPr lang="es-ES" sz="1200" b="0" i="0" u="none" strike="noStrike" dirty="0">
                          <a:solidFill>
                            <a:srgbClr val="000000"/>
                          </a:solidFill>
                          <a:effectLst/>
                          <a:latin typeface="Calibri"/>
                        </a:rPr>
                        <a:t>Ávila</a:t>
                      </a: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c>
                  <a:txBody>
                    <a:bodyPr/>
                    <a:lstStyle/>
                    <a:p>
                      <a:pPr algn="ctr" fontAlgn="b"/>
                      <a:r>
                        <a:rPr lang="es-ES" sz="1200" b="0" i="0" u="none" strike="noStrike" dirty="0">
                          <a:solidFill>
                            <a:srgbClr val="000000"/>
                          </a:solidFill>
                          <a:effectLst/>
                          <a:latin typeface="Calibri"/>
                        </a:rPr>
                        <a:t>0,1</a:t>
                      </a: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r>
              <a:tr h="262800">
                <a:tc>
                  <a:txBody>
                    <a:bodyPr/>
                    <a:lstStyle/>
                    <a:p>
                      <a:pPr algn="ctr" fontAlgn="b"/>
                      <a:r>
                        <a:rPr lang="es-ES" sz="1200" b="0" i="0" u="none" strike="noStrike" dirty="0">
                          <a:solidFill>
                            <a:srgbClr val="000000"/>
                          </a:solidFill>
                          <a:effectLst/>
                          <a:latin typeface="Calibri"/>
                        </a:rPr>
                        <a:t>León</a:t>
                      </a: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c>
                  <a:txBody>
                    <a:bodyPr/>
                    <a:lstStyle/>
                    <a:p>
                      <a:pPr algn="ctr" fontAlgn="b"/>
                      <a:r>
                        <a:rPr lang="es-ES" sz="1200" b="0" i="0" u="none" strike="noStrike" dirty="0">
                          <a:solidFill>
                            <a:srgbClr val="000000"/>
                          </a:solidFill>
                          <a:effectLst/>
                          <a:latin typeface="Calibri"/>
                        </a:rPr>
                        <a:t>0,1</a:t>
                      </a: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r>
              <a:tr h="262800">
                <a:tc>
                  <a:txBody>
                    <a:bodyPr/>
                    <a:lstStyle/>
                    <a:p>
                      <a:pPr algn="ctr" fontAlgn="b"/>
                      <a:r>
                        <a:rPr lang="es-ES" sz="1200" b="0" i="0" u="none" strike="noStrike" dirty="0">
                          <a:solidFill>
                            <a:srgbClr val="000000"/>
                          </a:solidFill>
                          <a:effectLst/>
                          <a:latin typeface="Calibri"/>
                        </a:rPr>
                        <a:t>Lleida/Lérida</a:t>
                      </a: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c>
                  <a:txBody>
                    <a:bodyPr/>
                    <a:lstStyle/>
                    <a:p>
                      <a:pPr algn="ctr" fontAlgn="b"/>
                      <a:r>
                        <a:rPr lang="es-ES" sz="1200" b="0" i="0" u="none" strike="noStrike" dirty="0">
                          <a:solidFill>
                            <a:srgbClr val="000000"/>
                          </a:solidFill>
                          <a:effectLst/>
                          <a:latin typeface="Calibri"/>
                        </a:rPr>
                        <a:t>0,1</a:t>
                      </a: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r>
              <a:tr h="262800">
                <a:tc>
                  <a:txBody>
                    <a:bodyPr/>
                    <a:lstStyle/>
                    <a:p>
                      <a:pPr algn="ctr" fontAlgn="b"/>
                      <a:r>
                        <a:rPr lang="es-ES" sz="1200" b="0" i="0" u="none" strike="noStrike" dirty="0">
                          <a:solidFill>
                            <a:srgbClr val="000000"/>
                          </a:solidFill>
                          <a:effectLst/>
                          <a:latin typeface="Calibri"/>
                        </a:rPr>
                        <a:t>Palencia</a:t>
                      </a: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c>
                  <a:txBody>
                    <a:bodyPr/>
                    <a:lstStyle/>
                    <a:p>
                      <a:pPr algn="ctr" fontAlgn="b"/>
                      <a:r>
                        <a:rPr lang="es-ES" sz="1200" b="0" i="0" u="none" strike="noStrike" dirty="0">
                          <a:solidFill>
                            <a:srgbClr val="000000"/>
                          </a:solidFill>
                          <a:effectLst/>
                          <a:latin typeface="Calibri"/>
                        </a:rPr>
                        <a:t>0,1</a:t>
                      </a: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r>
              <a:tr h="262800">
                <a:tc>
                  <a:txBody>
                    <a:bodyPr/>
                    <a:lstStyle/>
                    <a:p>
                      <a:pPr algn="ctr" fontAlgn="b"/>
                      <a:r>
                        <a:rPr lang="es-ES" sz="1200" b="0" i="0" u="none" strike="noStrike" dirty="0">
                          <a:solidFill>
                            <a:srgbClr val="000000"/>
                          </a:solidFill>
                          <a:effectLst/>
                          <a:latin typeface="Calibri"/>
                        </a:rPr>
                        <a:t>Teruel</a:t>
                      </a: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c>
                  <a:txBody>
                    <a:bodyPr/>
                    <a:lstStyle/>
                    <a:p>
                      <a:pPr algn="ctr" fontAlgn="b"/>
                      <a:r>
                        <a:rPr lang="es-ES" sz="1200" b="0" i="0" u="none" strike="noStrike" dirty="0">
                          <a:solidFill>
                            <a:srgbClr val="000000"/>
                          </a:solidFill>
                          <a:effectLst/>
                          <a:latin typeface="Calibri"/>
                        </a:rPr>
                        <a:t>0,1</a:t>
                      </a: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r>
              <a:tr h="262800">
                <a:tc>
                  <a:txBody>
                    <a:bodyPr/>
                    <a:lstStyle/>
                    <a:p>
                      <a:pPr algn="ctr" fontAlgn="b"/>
                      <a:r>
                        <a:rPr lang="es-ES" sz="1200" b="0" i="0" u="none" strike="noStrike" dirty="0">
                          <a:solidFill>
                            <a:srgbClr val="000000"/>
                          </a:solidFill>
                          <a:effectLst/>
                          <a:latin typeface="Calibri"/>
                        </a:rPr>
                        <a:t>Girona/Gerona</a:t>
                      </a: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c>
                  <a:txBody>
                    <a:bodyPr/>
                    <a:lstStyle/>
                    <a:p>
                      <a:pPr algn="ctr" fontAlgn="b"/>
                      <a:r>
                        <a:rPr lang="es-ES" sz="1200" b="0" i="0" u="none" strike="noStrike" dirty="0" smtClean="0">
                          <a:solidFill>
                            <a:srgbClr val="000000"/>
                          </a:solidFill>
                          <a:effectLst/>
                          <a:latin typeface="+mn-lt"/>
                        </a:rPr>
                        <a:t>0,02</a:t>
                      </a:r>
                      <a:endParaRPr lang="es-ES" sz="1200" b="0" i="0" u="none" strike="noStrike" dirty="0">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r>
              <a:tr h="262800">
                <a:tc>
                  <a:txBody>
                    <a:bodyPr/>
                    <a:lstStyle/>
                    <a:p>
                      <a:pPr algn="ctr" fontAlgn="b"/>
                      <a:r>
                        <a:rPr lang="es-ES" sz="1200" b="0" i="0" u="none" strike="noStrike" dirty="0">
                          <a:solidFill>
                            <a:srgbClr val="000000"/>
                          </a:solidFill>
                          <a:effectLst/>
                          <a:latin typeface="Calibri"/>
                        </a:rPr>
                        <a:t>Melilla</a:t>
                      </a: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c>
                  <a:txBody>
                    <a:bodyPr/>
                    <a:lstStyle/>
                    <a:p>
                      <a:pPr algn="ctr" fontAlgn="b"/>
                      <a:r>
                        <a:rPr lang="es-ES" sz="1200" b="0" i="0" u="none" strike="noStrike" dirty="0" smtClean="0">
                          <a:solidFill>
                            <a:srgbClr val="000000"/>
                          </a:solidFill>
                          <a:effectLst/>
                          <a:latin typeface="+mn-lt"/>
                        </a:rPr>
                        <a:t>0,01</a:t>
                      </a:r>
                      <a:endParaRPr lang="es-ES" sz="1200" b="0" i="0" u="none" strike="noStrike" dirty="0">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r>
              <a:tr h="262800">
                <a:tc>
                  <a:txBody>
                    <a:bodyPr/>
                    <a:lstStyle/>
                    <a:p>
                      <a:pPr algn="ctr" fontAlgn="b"/>
                      <a:r>
                        <a:rPr lang="es-ES" sz="1200" b="0" i="0" u="none" strike="noStrike" dirty="0">
                          <a:solidFill>
                            <a:srgbClr val="000000"/>
                          </a:solidFill>
                          <a:effectLst/>
                          <a:latin typeface="Calibri"/>
                        </a:rPr>
                        <a:t>S. C. de Tenerife</a:t>
                      </a: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FFF8E1"/>
                    </a:solidFill>
                  </a:tcPr>
                </a:tc>
                <a:tc>
                  <a:txBody>
                    <a:bodyPr/>
                    <a:lstStyle/>
                    <a:p>
                      <a:pPr algn="ctr" fontAlgn="b"/>
                      <a:r>
                        <a:rPr lang="es-ES" sz="1200" b="0" i="0" u="none" strike="noStrike" dirty="0" smtClean="0">
                          <a:solidFill>
                            <a:srgbClr val="000000"/>
                          </a:solidFill>
                          <a:effectLst/>
                          <a:latin typeface="+mn-lt"/>
                        </a:rPr>
                        <a:t>0,01</a:t>
                      </a:r>
                      <a:endParaRPr lang="es-ES" sz="1200" b="0" i="0" u="none" strike="noStrike" dirty="0">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FFF8E1"/>
                    </a:solidFill>
                  </a:tcPr>
                </a:tc>
              </a:tr>
              <a:tr h="262800">
                <a:tc>
                  <a:txBody>
                    <a:bodyPr/>
                    <a:lstStyle/>
                    <a:p>
                      <a:pPr algn="ctr" fontAlgn="b"/>
                      <a:r>
                        <a:rPr lang="es-ES" sz="1200" b="0" i="0" u="none" strike="noStrike" dirty="0" smtClean="0">
                          <a:solidFill>
                            <a:srgbClr val="000000"/>
                          </a:solidFill>
                          <a:effectLst/>
                          <a:latin typeface="Calibri"/>
                        </a:rPr>
                        <a:t>No contesta</a:t>
                      </a:r>
                      <a:endParaRPr lang="es-ES" sz="1200" b="0" i="0" u="none" strike="noStrike" dirty="0">
                        <a:solidFill>
                          <a:srgbClr val="000000"/>
                        </a:solidFill>
                        <a:effectLst/>
                        <a:latin typeface="Calibri"/>
                      </a:endParaRPr>
                    </a:p>
                  </a:txBody>
                  <a:tcPr marL="9525" marR="9525" marT="9525" marB="0" anchor="ctr">
                    <a:lnL w="9525"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b"/>
                      <a:r>
                        <a:rPr lang="es-ES" sz="1200" b="0" i="0" u="none" strike="noStrike" dirty="0" smtClean="0">
                          <a:solidFill>
                            <a:srgbClr val="000000"/>
                          </a:solidFill>
                          <a:effectLst/>
                          <a:latin typeface="Calibri"/>
                        </a:rPr>
                        <a:t>0,7</a:t>
                      </a:r>
                      <a:endParaRPr lang="es-ES" sz="1200" b="0" i="0" u="none" strike="noStrike" dirty="0">
                        <a:solidFill>
                          <a:srgbClr val="000000"/>
                        </a:solidFill>
                        <a:effectLst/>
                        <a:latin typeface="Calibri"/>
                      </a:endParaRPr>
                    </a:p>
                  </a:txBody>
                  <a:tcPr marL="9525" marR="9525" marT="9525" marB="0" anchor="ctr">
                    <a:lnL w="1905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tr>
            </a:tbl>
          </a:graphicData>
        </a:graphic>
      </p:graphicFrame>
      <p:sp>
        <p:nvSpPr>
          <p:cNvPr id="13" name="Text Box 4"/>
          <p:cNvSpPr txBox="1">
            <a:spLocks noChangeArrowheads="1"/>
          </p:cNvSpPr>
          <p:nvPr/>
        </p:nvSpPr>
        <p:spPr bwMode="auto">
          <a:xfrm>
            <a:off x="272480" y="145590"/>
            <a:ext cx="7704856" cy="587835"/>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eaLnBrk="1" fontAlgn="auto" hangingPunct="1">
              <a:lnSpc>
                <a:spcPts val="1700"/>
              </a:lnSpc>
              <a:spcBef>
                <a:spcPts val="0"/>
              </a:spcBef>
              <a:spcAft>
                <a:spcPts val="0"/>
              </a:spcAft>
              <a:defRPr/>
            </a:pPr>
            <a:r>
              <a:rPr lang="es-ES" dirty="0" smtClean="0">
                <a:ln>
                  <a:solidFill>
                    <a:schemeClr val="bg1"/>
                  </a:solidFill>
                </a:ln>
                <a:solidFill>
                  <a:schemeClr val="bg1"/>
                </a:solidFill>
                <a:latin typeface="Calibri" pitchFamily="34" charset="0"/>
                <a:cs typeface="Calibri" pitchFamily="34" charset="0"/>
              </a:rPr>
              <a:t>DATOS DE CLASIFICACIÓN </a:t>
            </a:r>
          </a:p>
          <a:p>
            <a:pPr eaLnBrk="1" fontAlgn="auto" hangingPunct="1">
              <a:lnSpc>
                <a:spcPts val="1700"/>
              </a:lnSpc>
              <a:spcBef>
                <a:spcPts val="0"/>
              </a:spcBef>
              <a:spcAft>
                <a:spcPts val="0"/>
              </a:spcAft>
              <a:defRPr/>
            </a:pPr>
            <a:r>
              <a:rPr lang="es-ES" dirty="0" smtClean="0">
                <a:ln>
                  <a:solidFill>
                    <a:schemeClr val="bg1"/>
                  </a:solidFill>
                </a:ln>
                <a:solidFill>
                  <a:schemeClr val="bg1"/>
                </a:solidFill>
                <a:latin typeface="Calibri" pitchFamily="34" charset="0"/>
                <a:cs typeface="Calibri" pitchFamily="34" charset="0"/>
              </a:rPr>
              <a:t>Lugar de residencia: España</a:t>
            </a:r>
          </a:p>
        </p:txBody>
      </p:sp>
      <p:sp>
        <p:nvSpPr>
          <p:cNvPr id="14" name="25 CuadroTexto"/>
          <p:cNvSpPr txBox="1"/>
          <p:nvPr/>
        </p:nvSpPr>
        <p:spPr>
          <a:xfrm>
            <a:off x="47625" y="6453188"/>
            <a:ext cx="1952625" cy="230187"/>
          </a:xfrm>
          <a:prstGeom prst="rect">
            <a:avLst/>
          </a:prstGeom>
          <a:noFill/>
        </p:spPr>
        <p:txBody>
          <a:bodyPr>
            <a:spAutoFit/>
          </a:bodyPr>
          <a:lstStyle/>
          <a:p>
            <a:pPr fontAlgn="auto">
              <a:spcBef>
                <a:spcPts val="0"/>
              </a:spcBef>
              <a:spcAft>
                <a:spcPts val="0"/>
              </a:spcAft>
              <a:defRPr/>
            </a:pPr>
            <a:r>
              <a:rPr lang="es-ES" sz="900" dirty="0">
                <a:solidFill>
                  <a:schemeClr val="tx1">
                    <a:lumMod val="65000"/>
                    <a:lumOff val="35000"/>
                  </a:schemeClr>
                </a:solidFill>
                <a:latin typeface="+mn-lt"/>
              </a:rPr>
              <a:t>Base: viven en España (7212 casos)</a:t>
            </a:r>
            <a:endParaRPr lang="es-ES" sz="900" dirty="0">
              <a:solidFill>
                <a:schemeClr val="tx1">
                  <a:lumMod val="65000"/>
                  <a:lumOff val="35000"/>
                </a:schemeClr>
              </a:solidFill>
              <a:latin typeface="+mn-lt"/>
            </a:endParaRPr>
          </a:p>
        </p:txBody>
      </p:sp>
      <p:graphicFrame>
        <p:nvGraphicFramePr>
          <p:cNvPr id="33799" name="6 Gráfico"/>
          <p:cNvGraphicFramePr>
            <a:graphicFrameLocks/>
          </p:cNvGraphicFramePr>
          <p:nvPr/>
        </p:nvGraphicFramePr>
        <p:xfrm>
          <a:off x="-319088" y="2657475"/>
          <a:ext cx="2622551" cy="1974850"/>
        </p:xfrm>
        <a:graphic>
          <a:graphicData uri="http://schemas.openxmlformats.org/presentationml/2006/ole">
            <p:oleObj spid="_x0000_s33799" r:id="rId4" imgW="2621507" imgH="1975275" progId="Excel.Chart.8">
              <p:embed/>
            </p:oleObj>
          </a:graphicData>
        </a:graphic>
      </p:graphicFrame>
      <p:graphicFrame>
        <p:nvGraphicFramePr>
          <p:cNvPr id="16" name="Group 3"/>
          <p:cNvGraphicFramePr>
            <a:graphicFrameLocks noGrp="1"/>
          </p:cNvGraphicFramePr>
          <p:nvPr/>
        </p:nvGraphicFramePr>
        <p:xfrm>
          <a:off x="2144688" y="1409121"/>
          <a:ext cx="2376264" cy="5047930"/>
        </p:xfrm>
        <a:graphic>
          <a:graphicData uri="http://schemas.openxmlformats.org/drawingml/2006/table">
            <a:tbl>
              <a:tblPr>
                <a:effectLst>
                  <a:outerShdw blurRad="50800" dist="38100" dir="2700000" algn="tl" rotWithShape="0">
                    <a:prstClr val="black">
                      <a:alpha val="22000"/>
                    </a:prstClr>
                  </a:outerShdw>
                </a:effectLst>
              </a:tblPr>
              <a:tblGrid>
                <a:gridCol w="1525964"/>
                <a:gridCol w="850300"/>
              </a:tblGrid>
              <a:tr h="215912">
                <a:tc>
                  <a:txBody>
                    <a:bodyPr/>
                    <a:lstStyle/>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200" b="1" i="0" u="none" strike="noStrike" cap="none" normalizeH="0" baseline="0" dirty="0" smtClean="0">
                          <a:ln>
                            <a:solidFill>
                              <a:schemeClr val="accent5"/>
                            </a:solidFill>
                          </a:ln>
                          <a:solidFill>
                            <a:schemeClr val="accent5"/>
                          </a:solidFill>
                          <a:effectLst/>
                          <a:latin typeface="Calibri" pitchFamily="32" charset="0"/>
                          <a:cs typeface="Calibri" pitchFamily="32" charset="0"/>
                        </a:rPr>
                        <a:t>Provincia</a:t>
                      </a:r>
                    </a:p>
                  </a:txBody>
                  <a:tcPr marL="107981"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noFill/>
                      <a:prstDash val="sysDot"/>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200" b="1" i="0" u="none" strike="noStrike" cap="none" normalizeH="0" baseline="0" dirty="0" smtClean="0">
                          <a:ln>
                            <a:solidFill>
                              <a:schemeClr val="accent5"/>
                            </a:solidFill>
                          </a:ln>
                          <a:solidFill>
                            <a:schemeClr val="accent5"/>
                          </a:solidFill>
                          <a:effectLst/>
                          <a:latin typeface="Calibri" pitchFamily="32" charset="0"/>
                          <a:cs typeface="Calibri" pitchFamily="32" charset="0"/>
                        </a:rPr>
                        <a:t>%</a:t>
                      </a:r>
                    </a:p>
                  </a:txBody>
                  <a:tcPr marL="84225"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noFill/>
                      <a:prstDash val="sysDot"/>
                      <a:round/>
                      <a:headEnd type="none" w="med" len="med"/>
                      <a:tailEnd type="none" w="med" len="med"/>
                    </a:lnB>
                    <a:lnTlToBr>
                      <a:noFill/>
                    </a:lnTlToBr>
                    <a:lnBlToTr>
                      <a:noFill/>
                    </a:lnBlToTr>
                    <a:solidFill>
                      <a:schemeClr val="accent1">
                        <a:lumMod val="20000"/>
                        <a:lumOff val="80000"/>
                      </a:schemeClr>
                    </a:solidFill>
                  </a:tcPr>
                </a:tc>
              </a:tr>
              <a:tr h="262839">
                <a:tc>
                  <a:txBody>
                    <a:bodyPr/>
                    <a:lstStyle/>
                    <a:p>
                      <a:pPr algn="ctr" fontAlgn="b">
                        <a:lnSpc>
                          <a:spcPct val="150000"/>
                        </a:lnSpc>
                      </a:pPr>
                      <a:r>
                        <a:rPr lang="es-ES" sz="1200" b="0" i="0" u="none" strike="noStrike" dirty="0" err="1" smtClean="0">
                          <a:solidFill>
                            <a:srgbClr val="000000"/>
                          </a:solidFill>
                          <a:effectLst/>
                          <a:latin typeface="Calibri"/>
                        </a:rPr>
                        <a:t>Valéncia</a:t>
                      </a:r>
                      <a:r>
                        <a:rPr lang="es-ES" sz="1200" b="0" i="0" u="none" strike="noStrike" dirty="0" smtClean="0">
                          <a:solidFill>
                            <a:srgbClr val="000000"/>
                          </a:solidFill>
                          <a:effectLst/>
                          <a:latin typeface="Calibri"/>
                        </a:rPr>
                        <a:t>/Valencia</a:t>
                      </a:r>
                      <a:endParaRPr lang="es-ES" sz="1200" b="0" i="0" u="none" strike="noStrike" dirty="0">
                        <a:solidFill>
                          <a:srgbClr val="000000"/>
                        </a:solidFill>
                        <a:effectLst/>
                        <a:latin typeface="Calibri"/>
                      </a:endParaRP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9525" cap="flat" cmpd="sng" algn="ctr">
                      <a:noFill/>
                      <a:prstDash val="sysDot"/>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c>
                  <a:txBody>
                    <a:bodyPr/>
                    <a:lstStyle/>
                    <a:p>
                      <a:pPr algn="ctr" fontAlgn="b">
                        <a:lnSpc>
                          <a:spcPct val="150000"/>
                        </a:lnSpc>
                      </a:pPr>
                      <a:r>
                        <a:rPr lang="es-ES" sz="1200" b="0" i="0" u="none" strike="noStrike" dirty="0">
                          <a:solidFill>
                            <a:srgbClr val="000000"/>
                          </a:solidFill>
                          <a:effectLst/>
                          <a:latin typeface="Calibri"/>
                        </a:rPr>
                        <a:t>9,4</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r>
              <a:tr h="262839">
                <a:tc>
                  <a:txBody>
                    <a:bodyPr/>
                    <a:lstStyle/>
                    <a:p>
                      <a:pPr algn="ctr" fontAlgn="b">
                        <a:lnSpc>
                          <a:spcPct val="150000"/>
                        </a:lnSpc>
                      </a:pPr>
                      <a:r>
                        <a:rPr lang="es-ES" sz="1200" b="0" i="0" u="none" strike="noStrike" dirty="0">
                          <a:solidFill>
                            <a:srgbClr val="000000"/>
                          </a:solidFill>
                          <a:effectLst/>
                          <a:latin typeface="Calibri"/>
                        </a:rPr>
                        <a:t>Cádiz</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c>
                  <a:txBody>
                    <a:bodyPr/>
                    <a:lstStyle/>
                    <a:p>
                      <a:pPr algn="ctr" fontAlgn="b">
                        <a:lnSpc>
                          <a:spcPct val="150000"/>
                        </a:lnSpc>
                      </a:pPr>
                      <a:r>
                        <a:rPr lang="es-ES" sz="1200" b="0" i="0" u="none" strike="noStrike" dirty="0">
                          <a:solidFill>
                            <a:srgbClr val="000000"/>
                          </a:solidFill>
                          <a:effectLst/>
                          <a:latin typeface="Calibri"/>
                        </a:rPr>
                        <a:t>5,7</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r>
              <a:tr h="262839">
                <a:tc>
                  <a:txBody>
                    <a:bodyPr/>
                    <a:lstStyle/>
                    <a:p>
                      <a:pPr algn="ctr" fontAlgn="b">
                        <a:lnSpc>
                          <a:spcPct val="150000"/>
                        </a:lnSpc>
                      </a:pPr>
                      <a:r>
                        <a:rPr lang="es-ES" sz="1200" b="0" i="0" u="none" strike="noStrike" dirty="0">
                          <a:solidFill>
                            <a:srgbClr val="000000"/>
                          </a:solidFill>
                          <a:effectLst/>
                          <a:latin typeface="Calibri"/>
                        </a:rPr>
                        <a:t>Asturias</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c>
                  <a:txBody>
                    <a:bodyPr/>
                    <a:lstStyle/>
                    <a:p>
                      <a:pPr algn="ctr" fontAlgn="b">
                        <a:lnSpc>
                          <a:spcPct val="150000"/>
                        </a:lnSpc>
                      </a:pPr>
                      <a:r>
                        <a:rPr lang="es-ES" sz="1200" b="0" i="0" u="none" strike="noStrike" dirty="0">
                          <a:solidFill>
                            <a:srgbClr val="000000"/>
                          </a:solidFill>
                          <a:effectLst/>
                          <a:latin typeface="Calibri"/>
                        </a:rPr>
                        <a:t>5,3</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r>
              <a:tr h="262839">
                <a:tc>
                  <a:txBody>
                    <a:bodyPr/>
                    <a:lstStyle/>
                    <a:p>
                      <a:pPr algn="ctr" fontAlgn="b">
                        <a:lnSpc>
                          <a:spcPct val="150000"/>
                        </a:lnSpc>
                      </a:pPr>
                      <a:r>
                        <a:rPr lang="es-ES" sz="1200" b="0" i="0" u="none" strike="noStrike" dirty="0">
                          <a:solidFill>
                            <a:srgbClr val="000000"/>
                          </a:solidFill>
                          <a:effectLst/>
                          <a:latin typeface="Calibri"/>
                        </a:rPr>
                        <a:t>Murcia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c>
                  <a:txBody>
                    <a:bodyPr/>
                    <a:lstStyle/>
                    <a:p>
                      <a:pPr algn="ctr" fontAlgn="b">
                        <a:lnSpc>
                          <a:spcPct val="150000"/>
                        </a:lnSpc>
                      </a:pPr>
                      <a:r>
                        <a:rPr lang="es-ES" sz="1200" b="0" i="0" u="none" strike="noStrike" dirty="0">
                          <a:solidFill>
                            <a:srgbClr val="000000"/>
                          </a:solidFill>
                          <a:effectLst/>
                          <a:latin typeface="Calibri"/>
                        </a:rPr>
                        <a:t>5,3</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r>
              <a:tr h="262839">
                <a:tc>
                  <a:txBody>
                    <a:bodyPr/>
                    <a:lstStyle/>
                    <a:p>
                      <a:pPr algn="ctr" fontAlgn="b">
                        <a:lnSpc>
                          <a:spcPct val="150000"/>
                        </a:lnSpc>
                      </a:pPr>
                      <a:r>
                        <a:rPr lang="es-ES" sz="1200" b="0" i="0" u="none" strike="noStrike" dirty="0">
                          <a:solidFill>
                            <a:srgbClr val="000000"/>
                          </a:solidFill>
                          <a:effectLst/>
                          <a:latin typeface="Calibri"/>
                        </a:rPr>
                        <a:t>Valladolid</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c>
                  <a:txBody>
                    <a:bodyPr/>
                    <a:lstStyle/>
                    <a:p>
                      <a:pPr algn="ctr" fontAlgn="b">
                        <a:lnSpc>
                          <a:spcPct val="150000"/>
                        </a:lnSpc>
                      </a:pPr>
                      <a:r>
                        <a:rPr lang="es-ES" sz="1200" b="0" i="0" u="none" strike="noStrike" dirty="0">
                          <a:solidFill>
                            <a:srgbClr val="000000"/>
                          </a:solidFill>
                          <a:effectLst/>
                          <a:latin typeface="Calibri"/>
                        </a:rPr>
                        <a:t>5,2</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r>
              <a:tr h="262839">
                <a:tc>
                  <a:txBody>
                    <a:bodyPr/>
                    <a:lstStyle/>
                    <a:p>
                      <a:pPr algn="ctr" fontAlgn="b">
                        <a:lnSpc>
                          <a:spcPct val="150000"/>
                        </a:lnSpc>
                      </a:pPr>
                      <a:r>
                        <a:rPr lang="es-ES" sz="1200" b="0" i="0" u="none" strike="noStrike" dirty="0" smtClean="0">
                          <a:solidFill>
                            <a:srgbClr val="000000"/>
                          </a:solidFill>
                          <a:effectLst/>
                          <a:latin typeface="Calibri"/>
                        </a:rPr>
                        <a:t>A Coruña/La Coruña</a:t>
                      </a:r>
                      <a:endParaRPr lang="es-ES" sz="1200" b="0" i="0" u="none" strike="noStrike" dirty="0">
                        <a:solidFill>
                          <a:srgbClr val="000000"/>
                        </a:solidFill>
                        <a:effectLst/>
                        <a:latin typeface="Calibri"/>
                      </a:endParaRP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c>
                  <a:txBody>
                    <a:bodyPr/>
                    <a:lstStyle/>
                    <a:p>
                      <a:pPr algn="ctr" fontAlgn="b">
                        <a:lnSpc>
                          <a:spcPct val="150000"/>
                        </a:lnSpc>
                      </a:pPr>
                      <a:r>
                        <a:rPr lang="es-ES" sz="1200" b="0" i="0" u="none" strike="noStrike" dirty="0">
                          <a:solidFill>
                            <a:srgbClr val="000000"/>
                          </a:solidFill>
                          <a:effectLst/>
                          <a:latin typeface="Calibri"/>
                        </a:rPr>
                        <a:t>4,2</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r>
              <a:tr h="262839">
                <a:tc>
                  <a:txBody>
                    <a:bodyPr/>
                    <a:lstStyle/>
                    <a:p>
                      <a:pPr algn="ctr" fontAlgn="b">
                        <a:lnSpc>
                          <a:spcPct val="150000"/>
                        </a:lnSpc>
                      </a:pPr>
                      <a:r>
                        <a:rPr lang="es-ES" sz="1200" b="0" i="0" u="none" strike="noStrike" dirty="0">
                          <a:solidFill>
                            <a:srgbClr val="000000"/>
                          </a:solidFill>
                          <a:effectLst/>
                          <a:latin typeface="Calibri"/>
                        </a:rPr>
                        <a:t>Córdoba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c>
                  <a:txBody>
                    <a:bodyPr/>
                    <a:lstStyle/>
                    <a:p>
                      <a:pPr algn="ctr" fontAlgn="b">
                        <a:lnSpc>
                          <a:spcPct val="150000"/>
                        </a:lnSpc>
                      </a:pPr>
                      <a:r>
                        <a:rPr lang="es-ES" sz="1200" b="0" i="0" u="none" strike="noStrike" dirty="0">
                          <a:solidFill>
                            <a:srgbClr val="000000"/>
                          </a:solidFill>
                          <a:effectLst/>
                          <a:latin typeface="Calibri"/>
                        </a:rPr>
                        <a:t>4,1</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r>
              <a:tr h="262839">
                <a:tc>
                  <a:txBody>
                    <a:bodyPr/>
                    <a:lstStyle/>
                    <a:p>
                      <a:pPr algn="ctr" fontAlgn="b">
                        <a:lnSpc>
                          <a:spcPct val="150000"/>
                        </a:lnSpc>
                      </a:pPr>
                      <a:r>
                        <a:rPr lang="es-ES" sz="1200" b="0" i="0" u="none" strike="noStrike" dirty="0">
                          <a:solidFill>
                            <a:srgbClr val="000000"/>
                          </a:solidFill>
                          <a:effectLst/>
                          <a:latin typeface="Calibri"/>
                        </a:rPr>
                        <a:t>Cantabria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c>
                  <a:txBody>
                    <a:bodyPr/>
                    <a:lstStyle/>
                    <a:p>
                      <a:pPr algn="ctr" fontAlgn="b">
                        <a:lnSpc>
                          <a:spcPct val="150000"/>
                        </a:lnSpc>
                      </a:pPr>
                      <a:r>
                        <a:rPr lang="es-ES" sz="1200" b="0" i="0" u="none" strike="noStrike" dirty="0">
                          <a:solidFill>
                            <a:srgbClr val="000000"/>
                          </a:solidFill>
                          <a:effectLst/>
                          <a:latin typeface="Calibri"/>
                        </a:rPr>
                        <a:t>3,9</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r>
              <a:tr h="262839">
                <a:tc>
                  <a:txBody>
                    <a:bodyPr/>
                    <a:lstStyle/>
                    <a:p>
                      <a:pPr algn="ctr" fontAlgn="b">
                        <a:lnSpc>
                          <a:spcPct val="150000"/>
                        </a:lnSpc>
                      </a:pPr>
                      <a:r>
                        <a:rPr lang="es-ES" sz="1200" b="0" i="0" u="none" strike="noStrike" dirty="0">
                          <a:solidFill>
                            <a:srgbClr val="000000"/>
                          </a:solidFill>
                          <a:effectLst/>
                          <a:latin typeface="Calibri"/>
                        </a:rPr>
                        <a:t>Sevilla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c>
                  <a:txBody>
                    <a:bodyPr/>
                    <a:lstStyle/>
                    <a:p>
                      <a:pPr algn="ctr" fontAlgn="b">
                        <a:lnSpc>
                          <a:spcPct val="150000"/>
                        </a:lnSpc>
                      </a:pPr>
                      <a:r>
                        <a:rPr lang="es-ES" sz="1200" b="0" i="0" u="none" strike="noStrike" dirty="0">
                          <a:solidFill>
                            <a:srgbClr val="000000"/>
                          </a:solidFill>
                          <a:effectLst/>
                          <a:latin typeface="Calibri"/>
                        </a:rPr>
                        <a:t>3,2</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r>
              <a:tr h="262839">
                <a:tc>
                  <a:txBody>
                    <a:bodyPr/>
                    <a:lstStyle/>
                    <a:p>
                      <a:pPr algn="ctr" fontAlgn="b">
                        <a:lnSpc>
                          <a:spcPct val="150000"/>
                        </a:lnSpc>
                      </a:pPr>
                      <a:r>
                        <a:rPr lang="es-ES" sz="1200" b="0" i="0" u="none" strike="noStrike" dirty="0">
                          <a:solidFill>
                            <a:srgbClr val="000000"/>
                          </a:solidFill>
                          <a:effectLst/>
                          <a:latin typeface="Calibri"/>
                        </a:rPr>
                        <a:t>Tarragona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c>
                  <a:txBody>
                    <a:bodyPr/>
                    <a:lstStyle/>
                    <a:p>
                      <a:pPr algn="ctr" fontAlgn="b">
                        <a:lnSpc>
                          <a:spcPct val="150000"/>
                        </a:lnSpc>
                      </a:pPr>
                      <a:r>
                        <a:rPr lang="es-ES" sz="1200" b="0" i="0" u="none" strike="noStrike" dirty="0">
                          <a:solidFill>
                            <a:srgbClr val="000000"/>
                          </a:solidFill>
                          <a:effectLst/>
                          <a:latin typeface="Calibri"/>
                        </a:rPr>
                        <a:t>3,2</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r>
              <a:tr h="262839">
                <a:tc>
                  <a:txBody>
                    <a:bodyPr/>
                    <a:lstStyle/>
                    <a:p>
                      <a:pPr algn="ctr" fontAlgn="b">
                        <a:lnSpc>
                          <a:spcPct val="150000"/>
                        </a:lnSpc>
                      </a:pPr>
                      <a:r>
                        <a:rPr lang="es-ES" sz="1200" b="0" i="0" u="none" strike="noStrike" dirty="0">
                          <a:solidFill>
                            <a:srgbClr val="000000"/>
                          </a:solidFill>
                          <a:effectLst/>
                          <a:latin typeface="Calibri"/>
                        </a:rPr>
                        <a:t>Zaragoza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c>
                  <a:txBody>
                    <a:bodyPr/>
                    <a:lstStyle/>
                    <a:p>
                      <a:pPr algn="ctr" fontAlgn="b">
                        <a:lnSpc>
                          <a:spcPct val="150000"/>
                        </a:lnSpc>
                      </a:pPr>
                      <a:r>
                        <a:rPr lang="es-ES" sz="1200" b="0" i="0" u="none" strike="noStrike" dirty="0">
                          <a:solidFill>
                            <a:srgbClr val="000000"/>
                          </a:solidFill>
                          <a:effectLst/>
                          <a:latin typeface="Calibri"/>
                        </a:rPr>
                        <a:t>3,1</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r>
              <a:tr h="262839">
                <a:tc>
                  <a:txBody>
                    <a:bodyPr/>
                    <a:lstStyle/>
                    <a:p>
                      <a:pPr algn="ctr" fontAlgn="b">
                        <a:lnSpc>
                          <a:spcPct val="150000"/>
                        </a:lnSpc>
                      </a:pPr>
                      <a:r>
                        <a:rPr lang="es-ES" sz="1200" b="0" i="0" u="none" strike="noStrike" dirty="0" err="1">
                          <a:solidFill>
                            <a:srgbClr val="000000"/>
                          </a:solidFill>
                          <a:effectLst/>
                          <a:latin typeface="Calibri"/>
                        </a:rPr>
                        <a:t>Gipuzkoa</a:t>
                      </a:r>
                      <a:r>
                        <a:rPr lang="es-ES" sz="1200" b="0" i="0" u="none" strike="noStrike" dirty="0">
                          <a:solidFill>
                            <a:srgbClr val="000000"/>
                          </a:solidFill>
                          <a:effectLst/>
                          <a:latin typeface="Calibri"/>
                        </a:rPr>
                        <a:t>/Guipúzcoa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c>
                  <a:txBody>
                    <a:bodyPr/>
                    <a:lstStyle/>
                    <a:p>
                      <a:pPr algn="ctr" fontAlgn="b">
                        <a:lnSpc>
                          <a:spcPct val="150000"/>
                        </a:lnSpc>
                      </a:pPr>
                      <a:r>
                        <a:rPr lang="es-ES" sz="1200" b="0" i="0" u="none" strike="noStrike" dirty="0">
                          <a:solidFill>
                            <a:srgbClr val="000000"/>
                          </a:solidFill>
                          <a:effectLst/>
                          <a:latin typeface="Calibri"/>
                        </a:rPr>
                        <a:t>2,9</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r>
              <a:tr h="262839">
                <a:tc>
                  <a:txBody>
                    <a:bodyPr/>
                    <a:lstStyle/>
                    <a:p>
                      <a:pPr algn="ctr" fontAlgn="b">
                        <a:lnSpc>
                          <a:spcPct val="150000"/>
                        </a:lnSpc>
                      </a:pPr>
                      <a:r>
                        <a:rPr lang="es-ES" sz="1200" b="0" i="0" u="none" strike="noStrike" dirty="0">
                          <a:solidFill>
                            <a:srgbClr val="000000"/>
                          </a:solidFill>
                          <a:effectLst/>
                          <a:latin typeface="Calibri"/>
                        </a:rPr>
                        <a:t>Ciudad Real</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c>
                  <a:txBody>
                    <a:bodyPr/>
                    <a:lstStyle/>
                    <a:p>
                      <a:pPr algn="ctr" fontAlgn="b">
                        <a:lnSpc>
                          <a:spcPct val="150000"/>
                        </a:lnSpc>
                      </a:pPr>
                      <a:r>
                        <a:rPr lang="es-ES" sz="1200" b="0" i="0" u="none" strike="noStrike" dirty="0">
                          <a:solidFill>
                            <a:srgbClr val="000000"/>
                          </a:solidFill>
                          <a:effectLst/>
                          <a:latin typeface="Calibri"/>
                        </a:rPr>
                        <a:t>2,8</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r>
              <a:tr h="262839">
                <a:tc>
                  <a:txBody>
                    <a:bodyPr/>
                    <a:lstStyle/>
                    <a:p>
                      <a:pPr algn="ctr" fontAlgn="b">
                        <a:lnSpc>
                          <a:spcPct val="150000"/>
                        </a:lnSpc>
                      </a:pPr>
                      <a:r>
                        <a:rPr lang="es-ES" sz="1200" b="0" i="0" u="none" strike="noStrike" dirty="0">
                          <a:solidFill>
                            <a:srgbClr val="000000"/>
                          </a:solidFill>
                          <a:effectLst/>
                          <a:latin typeface="Calibri"/>
                        </a:rPr>
                        <a:t>Navarra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c>
                  <a:txBody>
                    <a:bodyPr/>
                    <a:lstStyle/>
                    <a:p>
                      <a:pPr algn="ctr" fontAlgn="b">
                        <a:lnSpc>
                          <a:spcPct val="150000"/>
                        </a:lnSpc>
                      </a:pPr>
                      <a:r>
                        <a:rPr lang="es-ES" sz="1200" b="0" i="0" u="none" strike="noStrike" dirty="0">
                          <a:solidFill>
                            <a:srgbClr val="000000"/>
                          </a:solidFill>
                          <a:effectLst/>
                          <a:latin typeface="Calibri"/>
                        </a:rPr>
                        <a:t>2,7</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r>
              <a:tr h="262839">
                <a:tc>
                  <a:txBody>
                    <a:bodyPr/>
                    <a:lstStyle/>
                    <a:p>
                      <a:pPr algn="ctr" fontAlgn="b">
                        <a:lnSpc>
                          <a:spcPct val="150000"/>
                        </a:lnSpc>
                      </a:pPr>
                      <a:r>
                        <a:rPr lang="es-ES" sz="1200" b="0" i="0" u="none" strike="noStrike" dirty="0" smtClean="0">
                          <a:solidFill>
                            <a:srgbClr val="000000"/>
                          </a:solidFill>
                          <a:effectLst/>
                          <a:latin typeface="Calibri"/>
                        </a:rPr>
                        <a:t>Islas Baleares</a:t>
                      </a:r>
                      <a:endParaRPr lang="es-ES" sz="1200" b="0" i="0" u="none" strike="noStrike" dirty="0">
                        <a:solidFill>
                          <a:srgbClr val="000000"/>
                        </a:solidFill>
                        <a:effectLst/>
                        <a:latin typeface="Calibri"/>
                      </a:endParaRP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c>
                  <a:txBody>
                    <a:bodyPr/>
                    <a:lstStyle/>
                    <a:p>
                      <a:pPr algn="ctr" fontAlgn="b">
                        <a:lnSpc>
                          <a:spcPct val="150000"/>
                        </a:lnSpc>
                      </a:pPr>
                      <a:r>
                        <a:rPr lang="es-ES" sz="1200" b="0" i="0" u="none" strike="noStrike" dirty="0">
                          <a:solidFill>
                            <a:srgbClr val="000000"/>
                          </a:solidFill>
                          <a:effectLst/>
                          <a:latin typeface="Calibri"/>
                        </a:rPr>
                        <a:t>2,6</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r>
              <a:tr h="262839">
                <a:tc>
                  <a:txBody>
                    <a:bodyPr/>
                    <a:lstStyle/>
                    <a:p>
                      <a:pPr algn="ctr" fontAlgn="b">
                        <a:lnSpc>
                          <a:spcPct val="150000"/>
                        </a:lnSpc>
                      </a:pPr>
                      <a:r>
                        <a:rPr lang="es-ES" sz="1200" b="0" i="0" u="none" strike="noStrike" dirty="0" smtClean="0">
                          <a:solidFill>
                            <a:srgbClr val="000000"/>
                          </a:solidFill>
                          <a:effectLst/>
                          <a:latin typeface="Calibri"/>
                        </a:rPr>
                        <a:t>La Rioja</a:t>
                      </a:r>
                      <a:endParaRPr lang="es-ES" sz="1200" b="0" i="0" u="none" strike="noStrike" dirty="0">
                        <a:solidFill>
                          <a:srgbClr val="000000"/>
                        </a:solidFill>
                        <a:effectLst/>
                        <a:latin typeface="Calibri"/>
                      </a:endParaRP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c>
                  <a:txBody>
                    <a:bodyPr/>
                    <a:lstStyle/>
                    <a:p>
                      <a:pPr algn="ctr" fontAlgn="b">
                        <a:lnSpc>
                          <a:spcPct val="150000"/>
                        </a:lnSpc>
                      </a:pPr>
                      <a:r>
                        <a:rPr lang="es-ES" sz="1200" b="0" i="0" u="none" strike="noStrike" dirty="0">
                          <a:solidFill>
                            <a:srgbClr val="000000"/>
                          </a:solidFill>
                          <a:effectLst/>
                          <a:latin typeface="Calibri"/>
                        </a:rPr>
                        <a:t>2,5</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8E1"/>
                    </a:solidFill>
                  </a:tcPr>
                </a:tc>
              </a:tr>
              <a:tr h="262839">
                <a:tc>
                  <a:txBody>
                    <a:bodyPr/>
                    <a:lstStyle/>
                    <a:p>
                      <a:pPr algn="ctr" fontAlgn="b">
                        <a:lnSpc>
                          <a:spcPct val="150000"/>
                        </a:lnSpc>
                      </a:pPr>
                      <a:r>
                        <a:rPr lang="es-ES" sz="1200" b="0" i="0" u="none" strike="noStrike" dirty="0">
                          <a:solidFill>
                            <a:srgbClr val="000000"/>
                          </a:solidFill>
                          <a:effectLst/>
                          <a:latin typeface="Calibri"/>
                        </a:rPr>
                        <a:t>L.P. de Gran Canaria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noFill/>
                      <a:prstDash val="sysDot"/>
                      <a:round/>
                      <a:headEnd type="none" w="med" len="med"/>
                      <a:tailEnd type="none" w="med" len="med"/>
                    </a:lnB>
                    <a:lnTlToBr>
                      <a:noFill/>
                    </a:lnTlToBr>
                    <a:lnBlToTr>
                      <a:noFill/>
                    </a:lnBlToTr>
                    <a:solidFill>
                      <a:srgbClr val="FFF8E1"/>
                    </a:solidFill>
                  </a:tcPr>
                </a:tc>
                <a:tc>
                  <a:txBody>
                    <a:bodyPr/>
                    <a:lstStyle/>
                    <a:p>
                      <a:pPr algn="ctr" fontAlgn="b">
                        <a:lnSpc>
                          <a:spcPct val="150000"/>
                        </a:lnSpc>
                      </a:pPr>
                      <a:r>
                        <a:rPr lang="es-ES" sz="1200" b="0" i="0" u="none" strike="noStrike" dirty="0">
                          <a:solidFill>
                            <a:srgbClr val="000000"/>
                          </a:solidFill>
                          <a:effectLst/>
                          <a:latin typeface="Calibri"/>
                        </a:rPr>
                        <a:t>2,5</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9525" cap="flat" cmpd="sng" algn="ctr">
                      <a:noFill/>
                      <a:prstDash val="sysDot"/>
                      <a:round/>
                      <a:headEnd type="none" w="med" len="med"/>
                      <a:tailEnd type="none" w="med" len="med"/>
                    </a:lnB>
                    <a:lnTlToBr>
                      <a:noFill/>
                    </a:lnTlToBr>
                    <a:lnBlToTr>
                      <a:noFill/>
                    </a:lnBlToTr>
                    <a:solidFill>
                      <a:srgbClr val="FFF8E1"/>
                    </a:solidFill>
                  </a:tcPr>
                </a:tc>
              </a:tr>
            </a:tbl>
          </a:graphicData>
        </a:graphic>
      </p:graphicFrame>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1 Rectángulo"/>
          <p:cNvSpPr/>
          <p:nvPr/>
        </p:nvSpPr>
        <p:spPr>
          <a:xfrm>
            <a:off x="2481263" y="1341438"/>
            <a:ext cx="5040312" cy="4895850"/>
          </a:xfrm>
          <a:prstGeom prst="rect">
            <a:avLst/>
          </a:prstGeom>
          <a:noFill/>
          <a:ln w="158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sp>
        <p:nvSpPr>
          <p:cNvPr id="10" name="9 Elipse"/>
          <p:cNvSpPr/>
          <p:nvPr/>
        </p:nvSpPr>
        <p:spPr>
          <a:xfrm>
            <a:off x="2073275" y="3284538"/>
            <a:ext cx="719138" cy="7207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graphicFrame>
        <p:nvGraphicFramePr>
          <p:cNvPr id="14" name="Group 3"/>
          <p:cNvGraphicFramePr>
            <a:graphicFrameLocks noGrp="1"/>
          </p:cNvGraphicFramePr>
          <p:nvPr/>
        </p:nvGraphicFramePr>
        <p:xfrm>
          <a:off x="4016896" y="1557464"/>
          <a:ext cx="2340001" cy="4463822"/>
        </p:xfrm>
        <a:graphic>
          <a:graphicData uri="http://schemas.openxmlformats.org/drawingml/2006/table">
            <a:tbl>
              <a:tblPr>
                <a:effectLst>
                  <a:outerShdw blurRad="50800" dist="38100" dir="2700000" algn="tl" rotWithShape="0">
                    <a:prstClr val="black">
                      <a:alpha val="22000"/>
                    </a:prstClr>
                  </a:outerShdw>
                </a:effectLst>
              </a:tblPr>
              <a:tblGrid>
                <a:gridCol w="1502677"/>
                <a:gridCol w="837324"/>
              </a:tblGrid>
              <a:tr h="224414">
                <a:tc>
                  <a:txBody>
                    <a:bodyPr/>
                    <a:lstStyle/>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200" b="1" i="0" u="none" strike="noStrike" cap="none" normalizeH="0" baseline="0" dirty="0" smtClean="0">
                          <a:ln>
                            <a:solidFill>
                              <a:schemeClr val="accent5"/>
                            </a:solidFill>
                          </a:ln>
                          <a:solidFill>
                            <a:schemeClr val="accent5"/>
                          </a:solidFill>
                          <a:effectLst/>
                          <a:latin typeface="Calibri" pitchFamily="32" charset="0"/>
                          <a:cs typeface="Calibri" pitchFamily="32" charset="0"/>
                        </a:rPr>
                        <a:t>País</a:t>
                      </a:r>
                    </a:p>
                  </a:txBody>
                  <a:tcPr marL="107981"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200" b="1" i="0" u="none" strike="noStrike" cap="none" normalizeH="0" baseline="0" dirty="0" smtClean="0">
                          <a:ln>
                            <a:solidFill>
                              <a:schemeClr val="accent5"/>
                            </a:solidFill>
                          </a:ln>
                          <a:solidFill>
                            <a:schemeClr val="accent5"/>
                          </a:solidFill>
                          <a:effectLst/>
                          <a:latin typeface="Calibri" pitchFamily="32" charset="0"/>
                          <a:cs typeface="Calibri" pitchFamily="32" charset="0"/>
                        </a:rPr>
                        <a:t>%</a:t>
                      </a:r>
                    </a:p>
                  </a:txBody>
                  <a:tcPr marL="84225"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r h="264963">
                <a:tc>
                  <a:txBody>
                    <a:bodyPr/>
                    <a:lstStyle/>
                    <a:p>
                      <a:pPr algn="ctr" fontAlgn="b"/>
                      <a:r>
                        <a:rPr lang="es-ES" sz="1200" b="0" i="0" u="none" strike="noStrike" dirty="0">
                          <a:solidFill>
                            <a:srgbClr val="000000"/>
                          </a:solidFill>
                          <a:effectLst/>
                          <a:latin typeface="Calibri"/>
                        </a:rPr>
                        <a:t>Reino Unido</a:t>
                      </a:r>
                    </a:p>
                  </a:txBody>
                  <a:tcPr marL="9525" marR="9525" marT="9525" marB="0" anchor="ctr">
                    <a:lnL w="63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21,6</a:t>
                      </a:r>
                    </a:p>
                  </a:txBody>
                  <a:tcPr marL="9525" marR="9525" marT="9525" marB="0" anchor="ctr">
                    <a:lnL w="28575"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BF6F9"/>
                    </a:solidFill>
                  </a:tcPr>
                </a:tc>
              </a:tr>
              <a:tr h="264963">
                <a:tc>
                  <a:txBody>
                    <a:bodyPr/>
                    <a:lstStyle/>
                    <a:p>
                      <a:pPr algn="ctr" fontAlgn="b"/>
                      <a:r>
                        <a:rPr lang="es-ES" sz="1200" b="0" i="0" u="none" strike="noStrike" dirty="0">
                          <a:solidFill>
                            <a:srgbClr val="000000"/>
                          </a:solidFill>
                          <a:effectLst/>
                          <a:latin typeface="Calibri"/>
                        </a:rPr>
                        <a:t>Francia</a:t>
                      </a:r>
                    </a:p>
                  </a:txBody>
                  <a:tcPr marL="9525" marR="9525" marT="9525" marB="0" anchor="ctr">
                    <a:lnL w="63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16,2</a:t>
                      </a:r>
                    </a:p>
                  </a:txBody>
                  <a:tcPr marL="9525" marR="9525" marT="9525" marB="0" anchor="ctr">
                    <a:lnL w="28575"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BF6F9"/>
                    </a:solidFill>
                  </a:tcPr>
                </a:tc>
              </a:tr>
              <a:tr h="264963">
                <a:tc>
                  <a:txBody>
                    <a:bodyPr/>
                    <a:lstStyle/>
                    <a:p>
                      <a:pPr algn="ctr" fontAlgn="b"/>
                      <a:r>
                        <a:rPr lang="es-ES" sz="1200" b="0" i="0" u="none" strike="noStrike" dirty="0">
                          <a:solidFill>
                            <a:srgbClr val="000000"/>
                          </a:solidFill>
                          <a:effectLst/>
                          <a:latin typeface="Calibri"/>
                        </a:rPr>
                        <a:t>Alemania</a:t>
                      </a:r>
                    </a:p>
                  </a:txBody>
                  <a:tcPr marL="9525" marR="9525" marT="9525" marB="0" anchor="ctr">
                    <a:lnL w="63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10,8</a:t>
                      </a:r>
                    </a:p>
                  </a:txBody>
                  <a:tcPr marL="9525" marR="9525" marT="9525" marB="0" anchor="ctr">
                    <a:lnL w="28575"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BF6F9"/>
                    </a:solidFill>
                  </a:tcPr>
                </a:tc>
              </a:tr>
              <a:tr h="264963">
                <a:tc>
                  <a:txBody>
                    <a:bodyPr/>
                    <a:lstStyle/>
                    <a:p>
                      <a:pPr algn="ctr" fontAlgn="b"/>
                      <a:r>
                        <a:rPr lang="es-ES" sz="1200" b="0" i="0" u="none" strike="noStrike" dirty="0">
                          <a:solidFill>
                            <a:srgbClr val="000000"/>
                          </a:solidFill>
                          <a:effectLst/>
                          <a:latin typeface="Calibri"/>
                        </a:rPr>
                        <a:t> Estados Unidos</a:t>
                      </a:r>
                    </a:p>
                  </a:txBody>
                  <a:tcPr marL="9525" marR="9525" marT="9525" marB="0" anchor="ctr">
                    <a:lnL w="63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a:solidFill>
                            <a:srgbClr val="000000"/>
                          </a:solidFill>
                          <a:effectLst/>
                          <a:latin typeface="Calibri"/>
                        </a:rPr>
                        <a:t>8,1</a:t>
                      </a:r>
                    </a:p>
                  </a:txBody>
                  <a:tcPr marL="9525" marR="9525" marT="9525" marB="0" anchor="ctr">
                    <a:lnL w="28575"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BF6F9"/>
                    </a:solidFill>
                  </a:tcPr>
                </a:tc>
              </a:tr>
              <a:tr h="264963">
                <a:tc>
                  <a:txBody>
                    <a:bodyPr/>
                    <a:lstStyle/>
                    <a:p>
                      <a:pPr algn="ctr" fontAlgn="b"/>
                      <a:r>
                        <a:rPr lang="es-ES" sz="1200" b="0" i="0" u="none" strike="noStrike" dirty="0">
                          <a:solidFill>
                            <a:srgbClr val="000000"/>
                          </a:solidFill>
                          <a:effectLst/>
                          <a:latin typeface="Calibri"/>
                        </a:rPr>
                        <a:t> Suiza</a:t>
                      </a:r>
                    </a:p>
                  </a:txBody>
                  <a:tcPr marL="9525" marR="9525" marT="9525" marB="0" anchor="ctr">
                    <a:lnL w="63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8,1</a:t>
                      </a:r>
                    </a:p>
                  </a:txBody>
                  <a:tcPr marL="9525" marR="9525" marT="9525" marB="0" anchor="ctr">
                    <a:lnL w="28575"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BF6F9"/>
                    </a:solidFill>
                  </a:tcPr>
                </a:tc>
              </a:tr>
              <a:tr h="264963">
                <a:tc>
                  <a:txBody>
                    <a:bodyPr/>
                    <a:lstStyle/>
                    <a:p>
                      <a:pPr algn="ctr" fontAlgn="b"/>
                      <a:r>
                        <a:rPr lang="es-ES" sz="1200" b="0" i="0" u="none" strike="noStrike" dirty="0">
                          <a:solidFill>
                            <a:srgbClr val="000000"/>
                          </a:solidFill>
                          <a:effectLst/>
                          <a:latin typeface="Calibri"/>
                        </a:rPr>
                        <a:t>Portugal</a:t>
                      </a:r>
                    </a:p>
                  </a:txBody>
                  <a:tcPr marL="9525" marR="9525" marT="9525" marB="0" anchor="ctr">
                    <a:lnL w="63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5,4</a:t>
                      </a:r>
                    </a:p>
                  </a:txBody>
                  <a:tcPr marL="9525" marR="9525" marT="9525" marB="0" anchor="ctr">
                    <a:lnL w="28575"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BF6F9"/>
                    </a:solidFill>
                  </a:tcPr>
                </a:tc>
              </a:tr>
              <a:tr h="264963">
                <a:tc>
                  <a:txBody>
                    <a:bodyPr/>
                    <a:lstStyle/>
                    <a:p>
                      <a:pPr algn="ctr" fontAlgn="b"/>
                      <a:r>
                        <a:rPr lang="es-ES" sz="1200" b="0" i="0" u="none" strike="noStrike" dirty="0">
                          <a:solidFill>
                            <a:srgbClr val="000000"/>
                          </a:solidFill>
                          <a:effectLst/>
                          <a:latin typeface="Calibri"/>
                        </a:rPr>
                        <a:t>Letonia</a:t>
                      </a:r>
                    </a:p>
                  </a:txBody>
                  <a:tcPr marL="9525" marR="9525" marT="9525" marB="0" anchor="ctr">
                    <a:lnL w="63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2,7</a:t>
                      </a:r>
                    </a:p>
                  </a:txBody>
                  <a:tcPr marL="9525" marR="9525" marT="9525" marB="0" anchor="ctr">
                    <a:lnL w="28575"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BF6F9"/>
                    </a:solidFill>
                  </a:tcPr>
                </a:tc>
              </a:tr>
              <a:tr h="264963">
                <a:tc>
                  <a:txBody>
                    <a:bodyPr/>
                    <a:lstStyle/>
                    <a:p>
                      <a:pPr algn="ctr" fontAlgn="b"/>
                      <a:r>
                        <a:rPr lang="es-ES" sz="1200" b="0" i="0" u="none" strike="noStrike" dirty="0">
                          <a:solidFill>
                            <a:srgbClr val="000000"/>
                          </a:solidFill>
                          <a:effectLst/>
                          <a:latin typeface="Calibri"/>
                        </a:rPr>
                        <a:t>Países Bajos</a:t>
                      </a:r>
                    </a:p>
                  </a:txBody>
                  <a:tcPr marL="9525" marR="9525" marT="9525" marB="0" anchor="ctr">
                    <a:lnL w="63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2,7</a:t>
                      </a:r>
                    </a:p>
                  </a:txBody>
                  <a:tcPr marL="9525" marR="9525" marT="9525" marB="0" anchor="ctr">
                    <a:lnL w="28575"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BF6F9"/>
                    </a:solidFill>
                  </a:tcPr>
                </a:tc>
              </a:tr>
              <a:tr h="264963">
                <a:tc>
                  <a:txBody>
                    <a:bodyPr/>
                    <a:lstStyle/>
                    <a:p>
                      <a:pPr algn="ctr" fontAlgn="b"/>
                      <a:r>
                        <a:rPr lang="es-ES" sz="1200" b="0" i="0" u="none" strike="noStrike" dirty="0">
                          <a:solidFill>
                            <a:srgbClr val="000000"/>
                          </a:solidFill>
                          <a:effectLst/>
                          <a:latin typeface="Calibri"/>
                        </a:rPr>
                        <a:t> Argentina</a:t>
                      </a:r>
                    </a:p>
                  </a:txBody>
                  <a:tcPr marL="9525" marR="9525" marT="9525" marB="0" anchor="ctr">
                    <a:lnL w="63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2,7</a:t>
                      </a:r>
                    </a:p>
                  </a:txBody>
                  <a:tcPr marL="9525" marR="9525" marT="9525" marB="0" anchor="ctr">
                    <a:lnL w="28575"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BF6F9"/>
                    </a:solidFill>
                  </a:tcPr>
                </a:tc>
              </a:tr>
              <a:tr h="264963">
                <a:tc>
                  <a:txBody>
                    <a:bodyPr/>
                    <a:lstStyle/>
                    <a:p>
                      <a:pPr algn="ctr" fontAlgn="b"/>
                      <a:r>
                        <a:rPr lang="es-ES" sz="1200" b="0" i="0" u="none" strike="noStrike" dirty="0">
                          <a:solidFill>
                            <a:srgbClr val="000000"/>
                          </a:solidFill>
                          <a:effectLst/>
                          <a:latin typeface="Calibri"/>
                        </a:rPr>
                        <a:t> México</a:t>
                      </a:r>
                    </a:p>
                  </a:txBody>
                  <a:tcPr marL="9525" marR="9525" marT="9525" marB="0" anchor="ctr">
                    <a:lnL w="63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2,7</a:t>
                      </a:r>
                    </a:p>
                  </a:txBody>
                  <a:tcPr marL="9525" marR="9525" marT="9525" marB="0" anchor="ctr">
                    <a:lnL w="28575"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BF6F9"/>
                    </a:solidFill>
                  </a:tcPr>
                </a:tc>
              </a:tr>
              <a:tr h="264963">
                <a:tc>
                  <a:txBody>
                    <a:bodyPr/>
                    <a:lstStyle/>
                    <a:p>
                      <a:pPr algn="ctr" fontAlgn="b"/>
                      <a:r>
                        <a:rPr lang="es-ES" sz="1200" b="0" i="0" u="none" strike="noStrike" dirty="0">
                          <a:solidFill>
                            <a:srgbClr val="000000"/>
                          </a:solidFill>
                          <a:effectLst/>
                          <a:latin typeface="Calibri"/>
                        </a:rPr>
                        <a:t> Venezuela</a:t>
                      </a:r>
                    </a:p>
                  </a:txBody>
                  <a:tcPr marL="9525" marR="9525" marT="9525" marB="0" anchor="ctr">
                    <a:lnL w="63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2,7</a:t>
                      </a:r>
                    </a:p>
                  </a:txBody>
                  <a:tcPr marL="9525" marR="9525" marT="9525" marB="0" anchor="ctr">
                    <a:lnL w="28575"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BF6F9"/>
                    </a:solidFill>
                  </a:tcPr>
                </a:tc>
              </a:tr>
              <a:tr h="264963">
                <a:tc>
                  <a:txBody>
                    <a:bodyPr/>
                    <a:lstStyle/>
                    <a:p>
                      <a:pPr algn="ctr" fontAlgn="b"/>
                      <a:r>
                        <a:rPr lang="es-ES" sz="1200" b="0" i="0" u="none" strike="noStrike" dirty="0">
                          <a:solidFill>
                            <a:srgbClr val="000000"/>
                          </a:solidFill>
                          <a:effectLst/>
                          <a:latin typeface="Calibri"/>
                        </a:rPr>
                        <a:t> Rusia</a:t>
                      </a:r>
                    </a:p>
                  </a:txBody>
                  <a:tcPr marL="9525" marR="9525" marT="9525" marB="0" anchor="ctr">
                    <a:lnL w="63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2,7</a:t>
                      </a:r>
                    </a:p>
                  </a:txBody>
                  <a:tcPr marL="9525" marR="9525" marT="9525" marB="0" anchor="ctr">
                    <a:lnL w="28575"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BF6F9"/>
                    </a:solidFill>
                  </a:tcPr>
                </a:tc>
              </a:tr>
              <a:tr h="264963">
                <a:tc>
                  <a:txBody>
                    <a:bodyPr/>
                    <a:lstStyle/>
                    <a:p>
                      <a:pPr algn="ctr" fontAlgn="b"/>
                      <a:r>
                        <a:rPr lang="es-ES" sz="1200" b="0" i="0" u="none" strike="noStrike" dirty="0">
                          <a:solidFill>
                            <a:srgbClr val="000000"/>
                          </a:solidFill>
                          <a:effectLst/>
                          <a:latin typeface="Calibri"/>
                        </a:rPr>
                        <a:t> Ucrania</a:t>
                      </a:r>
                    </a:p>
                  </a:txBody>
                  <a:tcPr marL="9525" marR="9525" marT="9525" marB="0" anchor="ctr">
                    <a:lnL w="63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2,7</a:t>
                      </a:r>
                    </a:p>
                  </a:txBody>
                  <a:tcPr marL="9525" marR="9525" marT="9525" marB="0" anchor="ctr">
                    <a:lnL w="28575"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BF6F9"/>
                    </a:solidFill>
                  </a:tcPr>
                </a:tc>
              </a:tr>
              <a:tr h="264963">
                <a:tc>
                  <a:txBody>
                    <a:bodyPr/>
                    <a:lstStyle/>
                    <a:p>
                      <a:pPr algn="ctr" fontAlgn="b"/>
                      <a:r>
                        <a:rPr lang="es-ES" sz="1200" b="0" i="0" u="none" strike="noStrike" dirty="0" smtClean="0">
                          <a:solidFill>
                            <a:srgbClr val="000000"/>
                          </a:solidFill>
                          <a:effectLst/>
                          <a:latin typeface="Calibri"/>
                        </a:rPr>
                        <a:t>Arabia Saudí</a:t>
                      </a:r>
                      <a:endParaRPr lang="es-ES" sz="1200" b="0" i="0" u="none" strike="noStrike" dirty="0">
                        <a:solidFill>
                          <a:srgbClr val="000000"/>
                        </a:solidFill>
                        <a:effectLst/>
                        <a:latin typeface="Calibri"/>
                      </a:endParaRPr>
                    </a:p>
                  </a:txBody>
                  <a:tcPr marL="9525" marR="9525" marT="9525" marB="0" anchor="ctr">
                    <a:lnL w="63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smtClean="0">
                          <a:solidFill>
                            <a:srgbClr val="000000"/>
                          </a:solidFill>
                          <a:effectLst/>
                          <a:latin typeface="Calibri"/>
                        </a:rPr>
                        <a:t>2,7</a:t>
                      </a:r>
                      <a:endParaRPr lang="es-ES" sz="1200" b="0" i="0" u="none" strike="noStrike" dirty="0">
                        <a:solidFill>
                          <a:srgbClr val="000000"/>
                        </a:solidFill>
                        <a:effectLst/>
                        <a:latin typeface="Calibri"/>
                      </a:endParaRPr>
                    </a:p>
                  </a:txBody>
                  <a:tcPr marL="9525" marR="9525" marT="9525" marB="0" anchor="ctr">
                    <a:lnL w="28575"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BF6F9"/>
                    </a:solidFill>
                  </a:tcPr>
                </a:tc>
              </a:tr>
              <a:tr h="264963">
                <a:tc>
                  <a:txBody>
                    <a:bodyPr/>
                    <a:lstStyle/>
                    <a:p>
                      <a:pPr algn="ctr" fontAlgn="b"/>
                      <a:r>
                        <a:rPr lang="es-ES" sz="1200" b="0" i="0" u="none" strike="noStrike" dirty="0" smtClean="0">
                          <a:solidFill>
                            <a:srgbClr val="000000"/>
                          </a:solidFill>
                          <a:effectLst/>
                          <a:latin typeface="Calibri"/>
                        </a:rPr>
                        <a:t>Emiratos Árabes</a:t>
                      </a:r>
                      <a:endParaRPr lang="es-ES" sz="1200" b="0" i="0" u="none" strike="noStrike" dirty="0">
                        <a:solidFill>
                          <a:srgbClr val="000000"/>
                        </a:solidFill>
                        <a:effectLst/>
                        <a:latin typeface="Calibri"/>
                      </a:endParaRPr>
                    </a:p>
                  </a:txBody>
                  <a:tcPr marL="9525" marR="9525" marT="9525" marB="0" anchor="ctr">
                    <a:lnL w="63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smtClean="0">
                          <a:solidFill>
                            <a:srgbClr val="000000"/>
                          </a:solidFill>
                          <a:effectLst/>
                          <a:latin typeface="Calibri"/>
                        </a:rPr>
                        <a:t>2,7</a:t>
                      </a:r>
                      <a:endParaRPr lang="es-ES" sz="1200" b="0" i="0" u="none" strike="noStrike" dirty="0">
                        <a:solidFill>
                          <a:srgbClr val="000000"/>
                        </a:solidFill>
                        <a:effectLst/>
                        <a:latin typeface="Calibri"/>
                      </a:endParaRPr>
                    </a:p>
                  </a:txBody>
                  <a:tcPr marL="9525" marR="9525" marT="9525" marB="0" anchor="ctr">
                    <a:lnL w="28575"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BF6F9"/>
                    </a:solidFill>
                  </a:tcPr>
                </a:tc>
              </a:tr>
              <a:tr h="264963">
                <a:tc>
                  <a:txBody>
                    <a:bodyPr/>
                    <a:lstStyle/>
                    <a:p>
                      <a:pPr algn="ctr" fontAlgn="b"/>
                      <a:r>
                        <a:rPr lang="es-ES" sz="1100" b="0" i="0" u="none" strike="noStrike" kern="1200" baseline="0" dirty="0">
                          <a:solidFill>
                            <a:srgbClr val="000000"/>
                          </a:solidFill>
                          <a:effectLst/>
                          <a:latin typeface="+mj-lt"/>
                          <a:ea typeface="+mn-ea"/>
                          <a:cs typeface="+mn-cs"/>
                        </a:rPr>
                        <a:t>No </a:t>
                      </a:r>
                      <a:r>
                        <a:rPr lang="es-ES" sz="1100" b="0" i="0" u="none" strike="noStrike" kern="1200" baseline="0" dirty="0" smtClean="0">
                          <a:solidFill>
                            <a:srgbClr val="000000"/>
                          </a:solidFill>
                          <a:effectLst/>
                          <a:latin typeface="+mj-lt"/>
                          <a:ea typeface="+mn-ea"/>
                          <a:cs typeface="+mn-cs"/>
                        </a:rPr>
                        <a:t>contesta</a:t>
                      </a:r>
                      <a:endParaRPr lang="es-ES" sz="1100" b="0" i="0" u="none" strike="noStrike" kern="1200" baseline="0" dirty="0">
                        <a:solidFill>
                          <a:srgbClr val="000000"/>
                        </a:solidFill>
                        <a:effectLst/>
                        <a:latin typeface="+mj-lt"/>
                        <a:ea typeface="+mn-ea"/>
                        <a:cs typeface="+mn-cs"/>
                      </a:endParaRPr>
                    </a:p>
                  </a:txBody>
                  <a:tcPr marL="9525" marR="9525" marT="9525" marB="0" anchor="ctr">
                    <a:lnL w="63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fontAlgn="b"/>
                      <a:r>
                        <a:rPr lang="es-ES" sz="1100" b="0" i="0" u="none" strike="noStrike" kern="1200" baseline="0" dirty="0">
                          <a:solidFill>
                            <a:srgbClr val="000000"/>
                          </a:solidFill>
                          <a:effectLst/>
                          <a:latin typeface="+mj-lt"/>
                          <a:ea typeface="+mn-ea"/>
                          <a:cs typeface="+mn-cs"/>
                        </a:rPr>
                        <a:t>5,4</a:t>
                      </a:r>
                    </a:p>
                  </a:txBody>
                  <a:tcPr marL="9525" marR="9525" marT="9525" marB="0" anchor="ctr">
                    <a:lnL w="28575"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solidFill>
                  </a:tcPr>
                </a:tc>
              </a:tr>
            </a:tbl>
          </a:graphicData>
        </a:graphic>
      </p:graphicFrame>
      <p:sp>
        <p:nvSpPr>
          <p:cNvPr id="8" name="Text Box 4"/>
          <p:cNvSpPr txBox="1">
            <a:spLocks noChangeArrowheads="1"/>
          </p:cNvSpPr>
          <p:nvPr/>
        </p:nvSpPr>
        <p:spPr bwMode="auto">
          <a:xfrm>
            <a:off x="272480" y="145590"/>
            <a:ext cx="7704856" cy="587835"/>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eaLnBrk="1" fontAlgn="auto" hangingPunct="1">
              <a:lnSpc>
                <a:spcPts val="1700"/>
              </a:lnSpc>
              <a:spcBef>
                <a:spcPts val="0"/>
              </a:spcBef>
              <a:spcAft>
                <a:spcPts val="0"/>
              </a:spcAft>
              <a:defRPr/>
            </a:pPr>
            <a:r>
              <a:rPr lang="es-ES" dirty="0" smtClean="0">
                <a:ln>
                  <a:solidFill>
                    <a:schemeClr val="bg1"/>
                  </a:solidFill>
                </a:ln>
                <a:solidFill>
                  <a:schemeClr val="bg1"/>
                </a:solidFill>
                <a:latin typeface="Calibri" pitchFamily="34" charset="0"/>
                <a:cs typeface="Calibri" pitchFamily="34" charset="0"/>
              </a:rPr>
              <a:t>DATOS DE CLASIFICACIÓN </a:t>
            </a:r>
          </a:p>
          <a:p>
            <a:pPr eaLnBrk="1" fontAlgn="auto" hangingPunct="1">
              <a:lnSpc>
                <a:spcPts val="1700"/>
              </a:lnSpc>
              <a:spcBef>
                <a:spcPts val="0"/>
              </a:spcBef>
              <a:spcAft>
                <a:spcPts val="0"/>
              </a:spcAft>
              <a:defRPr/>
            </a:pPr>
            <a:r>
              <a:rPr lang="es-ES" dirty="0" smtClean="0">
                <a:ln>
                  <a:solidFill>
                    <a:schemeClr val="bg1"/>
                  </a:solidFill>
                </a:ln>
                <a:solidFill>
                  <a:schemeClr val="bg1"/>
                </a:solidFill>
                <a:latin typeface="Calibri" pitchFamily="34" charset="0"/>
                <a:cs typeface="Calibri" pitchFamily="34" charset="0"/>
              </a:rPr>
              <a:t>Lugar de residencia: fuera de España</a:t>
            </a:r>
          </a:p>
        </p:txBody>
      </p:sp>
      <p:sp>
        <p:nvSpPr>
          <p:cNvPr id="9" name="25 CuadroTexto"/>
          <p:cNvSpPr txBox="1"/>
          <p:nvPr/>
        </p:nvSpPr>
        <p:spPr>
          <a:xfrm>
            <a:off x="47625" y="6453188"/>
            <a:ext cx="2168525" cy="230187"/>
          </a:xfrm>
          <a:prstGeom prst="rect">
            <a:avLst/>
          </a:prstGeom>
          <a:noFill/>
        </p:spPr>
        <p:txBody>
          <a:bodyPr>
            <a:spAutoFit/>
          </a:bodyPr>
          <a:lstStyle/>
          <a:p>
            <a:pPr fontAlgn="auto">
              <a:spcBef>
                <a:spcPts val="0"/>
              </a:spcBef>
              <a:spcAft>
                <a:spcPts val="0"/>
              </a:spcAft>
              <a:defRPr/>
            </a:pPr>
            <a:r>
              <a:rPr lang="es-ES" sz="900" dirty="0">
                <a:solidFill>
                  <a:schemeClr val="tx1">
                    <a:lumMod val="65000"/>
                    <a:lumOff val="35000"/>
                  </a:schemeClr>
                </a:solidFill>
                <a:latin typeface="+mn-lt"/>
              </a:rPr>
              <a:t>Base: viven fuera de España (37 casos)</a:t>
            </a:r>
            <a:endParaRPr lang="es-ES" sz="900" dirty="0">
              <a:solidFill>
                <a:schemeClr val="tx1">
                  <a:lumMod val="65000"/>
                  <a:lumOff val="35000"/>
                </a:schemeClr>
              </a:solidFill>
              <a:latin typeface="+mn-lt"/>
            </a:endParaRPr>
          </a:p>
        </p:txBody>
      </p:sp>
      <p:graphicFrame>
        <p:nvGraphicFramePr>
          <p:cNvPr id="35846" name="6 Gráfico"/>
          <p:cNvGraphicFramePr>
            <a:graphicFrameLocks/>
          </p:cNvGraphicFramePr>
          <p:nvPr/>
        </p:nvGraphicFramePr>
        <p:xfrm>
          <a:off x="1230313" y="2586038"/>
          <a:ext cx="2620962" cy="1973262"/>
        </p:xfrm>
        <a:graphic>
          <a:graphicData uri="http://schemas.openxmlformats.org/presentationml/2006/ole">
            <p:oleObj spid="_x0000_s35846" r:id="rId4" imgW="2621507" imgH="1975275" progId="Excel.Chart.8">
              <p:embed/>
            </p:oleObj>
          </a:graphicData>
        </a:graphic>
      </p:graphicFrame>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Marcador de número de diapositiva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s-ES"/>
              <a:t>ANÁLISIS E INVESTIGACIÓN | </a:t>
            </a:r>
            <a:fld id="{03B932A9-F6E1-4369-A87A-8D86A0D3EE19}" type="slidenum">
              <a:rPr lang="es-ES"/>
              <a:pPr fontAlgn="base">
                <a:spcBef>
                  <a:spcPct val="0"/>
                </a:spcBef>
                <a:spcAft>
                  <a:spcPct val="0"/>
                </a:spcAft>
              </a:pPr>
              <a:t>16</a:t>
            </a:fld>
            <a:endParaRPr lang="es-ES"/>
          </a:p>
        </p:txBody>
      </p:sp>
      <p:sp>
        <p:nvSpPr>
          <p:cNvPr id="5" name="Text Box 4"/>
          <p:cNvSpPr txBox="1">
            <a:spLocks noChangeArrowheads="1"/>
          </p:cNvSpPr>
          <p:nvPr/>
        </p:nvSpPr>
        <p:spPr bwMode="auto">
          <a:xfrm>
            <a:off x="272480" y="145590"/>
            <a:ext cx="7704856" cy="587835"/>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eaLnBrk="1" fontAlgn="auto" hangingPunct="1">
              <a:lnSpc>
                <a:spcPts val="1700"/>
              </a:lnSpc>
              <a:spcBef>
                <a:spcPts val="0"/>
              </a:spcBef>
              <a:spcAft>
                <a:spcPts val="0"/>
              </a:spcAft>
              <a:defRPr/>
            </a:pPr>
            <a:r>
              <a:rPr lang="es-ES" dirty="0" smtClean="0">
                <a:ln>
                  <a:solidFill>
                    <a:schemeClr val="bg1"/>
                  </a:solidFill>
                </a:ln>
                <a:solidFill>
                  <a:schemeClr val="bg1"/>
                </a:solidFill>
                <a:latin typeface="Calibri" pitchFamily="34" charset="0"/>
                <a:cs typeface="Calibri" pitchFamily="34" charset="0"/>
              </a:rPr>
              <a:t>DATOS DE CLASIFICACIÓN </a:t>
            </a:r>
          </a:p>
          <a:p>
            <a:pPr eaLnBrk="1" fontAlgn="auto" hangingPunct="1">
              <a:lnSpc>
                <a:spcPts val="1700"/>
              </a:lnSpc>
              <a:spcBef>
                <a:spcPts val="0"/>
              </a:spcBef>
              <a:spcAft>
                <a:spcPts val="0"/>
              </a:spcAft>
              <a:defRPr/>
            </a:pPr>
            <a:r>
              <a:rPr lang="es-ES" dirty="0" smtClean="0">
                <a:ln>
                  <a:solidFill>
                    <a:schemeClr val="bg1"/>
                  </a:solidFill>
                </a:ln>
                <a:solidFill>
                  <a:schemeClr val="bg1"/>
                </a:solidFill>
                <a:latin typeface="Calibri" pitchFamily="34" charset="0"/>
                <a:cs typeface="Calibri" pitchFamily="34" charset="0"/>
              </a:rPr>
              <a:t>Situación laboral</a:t>
            </a:r>
          </a:p>
        </p:txBody>
      </p:sp>
      <p:sp>
        <p:nvSpPr>
          <p:cNvPr id="8" name="4 Redondear rectángulo de esquina del mismo lado"/>
          <p:cNvSpPr/>
          <p:nvPr/>
        </p:nvSpPr>
        <p:spPr>
          <a:xfrm rot="5400000">
            <a:off x="4604544" y="-1777206"/>
            <a:ext cx="1346200" cy="8424862"/>
          </a:xfrm>
          <a:prstGeom prst="round2SameRect">
            <a:avLst>
              <a:gd name="adj1" fmla="val 0"/>
              <a:gd name="adj2" fmla="val 0"/>
            </a:avLst>
          </a:prstGeom>
          <a:solidFill>
            <a:srgbClr val="E6EDF6"/>
          </a:solidFill>
          <a:ln>
            <a:solidFill>
              <a:srgbClr val="2493C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sp>
        <p:nvSpPr>
          <p:cNvPr id="9" name="4 Redondear rectángulo de esquina del mismo lado"/>
          <p:cNvSpPr/>
          <p:nvPr/>
        </p:nvSpPr>
        <p:spPr>
          <a:xfrm rot="5400000">
            <a:off x="4426744" y="-203993"/>
            <a:ext cx="1701800" cy="8424862"/>
          </a:xfrm>
          <a:prstGeom prst="round2SameRect">
            <a:avLst>
              <a:gd name="adj1" fmla="val 0"/>
              <a:gd name="adj2" fmla="val 0"/>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graphicFrame>
        <p:nvGraphicFramePr>
          <p:cNvPr id="37893" name="Gráfico 5"/>
          <p:cNvGraphicFramePr>
            <a:graphicFrameLocks/>
          </p:cNvGraphicFramePr>
          <p:nvPr/>
        </p:nvGraphicFramePr>
        <p:xfrm>
          <a:off x="1949450" y="1568450"/>
          <a:ext cx="6705600" cy="4503738"/>
        </p:xfrm>
        <a:graphic>
          <a:graphicData uri="http://schemas.openxmlformats.org/presentationml/2006/ole">
            <p:oleObj spid="_x0000_s37893" r:id="rId3" imgW="6706181" imgH="4505334" progId="Excel.Chart.8">
              <p:embed/>
            </p:oleObj>
          </a:graphicData>
        </a:graphic>
      </p:graphicFrame>
      <p:sp>
        <p:nvSpPr>
          <p:cNvPr id="10" name="25 CuadroTexto"/>
          <p:cNvSpPr txBox="1"/>
          <p:nvPr/>
        </p:nvSpPr>
        <p:spPr>
          <a:xfrm>
            <a:off x="47625" y="6453188"/>
            <a:ext cx="1568450" cy="230187"/>
          </a:xfrm>
          <a:prstGeom prst="rect">
            <a:avLst/>
          </a:prstGeom>
          <a:noFill/>
        </p:spPr>
        <p:txBody>
          <a:bodyPr>
            <a:spAutoFit/>
          </a:bodyPr>
          <a:lstStyle/>
          <a:p>
            <a:pPr fontAlgn="auto">
              <a:spcBef>
                <a:spcPts val="0"/>
              </a:spcBef>
              <a:spcAft>
                <a:spcPts val="0"/>
              </a:spcAft>
              <a:defRPr/>
            </a:pPr>
            <a:r>
              <a:rPr lang="es-ES" sz="900" dirty="0">
                <a:solidFill>
                  <a:schemeClr val="tx1">
                    <a:lumMod val="65000"/>
                    <a:lumOff val="35000"/>
                  </a:schemeClr>
                </a:solidFill>
                <a:latin typeface="+mn-lt"/>
              </a:rPr>
              <a:t>Total muestra: 9763 casos</a:t>
            </a:r>
            <a:endParaRPr lang="es-ES" sz="900" dirty="0">
              <a:solidFill>
                <a:schemeClr val="tx1">
                  <a:lumMod val="65000"/>
                  <a:lumOff val="35000"/>
                </a:schemeClr>
              </a:solidFill>
              <a:latin typeface="+mn-lt"/>
            </a:endParaRPr>
          </a:p>
        </p:txBody>
      </p:sp>
      <p:pic>
        <p:nvPicPr>
          <p:cNvPr id="14" name="Imagen 13" descr="Switch on.bmp"/>
          <p:cNvPicPr>
            <a:picLocks noChangeAspect="1"/>
          </p:cNvPicPr>
          <p:nvPr/>
        </p:nvPicPr>
        <p:blipFill>
          <a:blip r:embed="rId4">
            <a:extLst>
              <a:ext uri="{28A0092B-C50C-407E-A947-70E740481C1C}"/>
            </a:extLst>
          </a:blip>
          <a:stretch>
            <a:fillRect/>
          </a:stretch>
        </p:blipFill>
        <p:spPr>
          <a:xfrm>
            <a:off x="297730" y="2057291"/>
            <a:ext cx="1659038" cy="755602"/>
          </a:xfrm>
          <a:prstGeom prst="roundRect">
            <a:avLst>
              <a:gd name="adj" fmla="val 50000"/>
            </a:avLst>
          </a:prstGeom>
          <a:effectLst>
            <a:outerShdw blurRad="50800" dist="38100" dir="2700000" algn="tl" rotWithShape="0">
              <a:srgbClr val="000000">
                <a:alpha val="43000"/>
              </a:srgbClr>
            </a:outerShdw>
          </a:effectLst>
        </p:spPr>
      </p:pic>
      <p:pic>
        <p:nvPicPr>
          <p:cNvPr id="17" name="Imagen 16" descr="switch off.bmp"/>
          <p:cNvPicPr>
            <a:picLocks noChangeAspect="1"/>
          </p:cNvPicPr>
          <p:nvPr/>
        </p:nvPicPr>
        <p:blipFill>
          <a:blip r:embed="rId5">
            <a:extLst>
              <a:ext uri="{28A0092B-C50C-407E-A947-70E740481C1C}"/>
            </a:extLst>
          </a:blip>
          <a:stretch>
            <a:fillRect/>
          </a:stretch>
        </p:blipFill>
        <p:spPr>
          <a:xfrm>
            <a:off x="263153" y="3577119"/>
            <a:ext cx="1728192" cy="787098"/>
          </a:xfrm>
          <a:prstGeom prst="roundRect">
            <a:avLst>
              <a:gd name="adj" fmla="val 47119"/>
            </a:avLst>
          </a:prstGeom>
          <a:effectLst>
            <a:outerShdw blurRad="50800" dist="38100" dir="2700000" algn="tl" rotWithShape="0">
              <a:srgbClr val="000000">
                <a:alpha val="43000"/>
              </a:srgbClr>
            </a:outerShdw>
          </a:effectLst>
        </p:spPr>
      </p:pic>
      <p:sp>
        <p:nvSpPr>
          <p:cNvPr id="37897" name="Text Box 97"/>
          <p:cNvSpPr txBox="1">
            <a:spLocks noChangeArrowheads="1"/>
          </p:cNvSpPr>
          <p:nvPr/>
        </p:nvSpPr>
        <p:spPr bwMode="auto">
          <a:xfrm>
            <a:off x="8553450" y="2287588"/>
            <a:ext cx="828675" cy="338137"/>
          </a:xfrm>
          <a:prstGeom prst="rect">
            <a:avLst/>
          </a:prstGeom>
          <a:solidFill>
            <a:schemeClr val="bg1"/>
          </a:solidFill>
          <a:ln w="12700">
            <a:solidFill>
              <a:srgbClr val="2493CB"/>
            </a:solidFill>
            <a:prstDash val="sysDot"/>
            <a:miter lim="800000"/>
            <a:headEnd/>
            <a:tailEnd/>
          </a:ln>
        </p:spPr>
        <p:txBody>
          <a:bodyPr>
            <a:spAutoFit/>
          </a:bodyPr>
          <a:lstStyle/>
          <a:p>
            <a:pPr algn="ctr"/>
            <a:r>
              <a:rPr lang="es-ES_tradnl" sz="1600">
                <a:latin typeface="Calibri" pitchFamily="34" charset="0"/>
                <a:ea typeface="Calibri" pitchFamily="34" charset="0"/>
                <a:cs typeface="Calibri" pitchFamily="34" charset="0"/>
              </a:rPr>
              <a:t>87,0%</a:t>
            </a:r>
          </a:p>
        </p:txBody>
      </p:sp>
      <p:sp>
        <p:nvSpPr>
          <p:cNvPr id="18" name="Text Box 97"/>
          <p:cNvSpPr txBox="1">
            <a:spLocks noChangeArrowheads="1"/>
          </p:cNvSpPr>
          <p:nvPr/>
        </p:nvSpPr>
        <p:spPr bwMode="auto">
          <a:xfrm>
            <a:off x="8553450" y="3822700"/>
            <a:ext cx="828675" cy="338138"/>
          </a:xfrm>
          <a:prstGeom prst="rect">
            <a:avLst/>
          </a:prstGeom>
          <a:solidFill>
            <a:schemeClr val="bg1"/>
          </a:solidFill>
          <a:ln w="12700">
            <a:solidFill>
              <a:schemeClr val="accent6">
                <a:lumMod val="75000"/>
              </a:schemeClr>
            </a:solidFill>
            <a:prstDash val="sysDot"/>
          </a:ln>
          <a:effectLst/>
          <a:extLst/>
        </p:spPr>
        <p:txBody>
          <a:bodyPr>
            <a:spAutoFit/>
          </a:bodyPr>
          <a:lstStyle/>
          <a:p>
            <a:pPr algn="ctr" fontAlgn="auto">
              <a:spcBef>
                <a:spcPts val="0"/>
              </a:spcBef>
              <a:spcAft>
                <a:spcPts val="0"/>
              </a:spcAft>
              <a:defRPr/>
            </a:pPr>
            <a:r>
              <a:rPr lang="es-ES_tradnl" sz="1600" dirty="0">
                <a:latin typeface="Calibri" pitchFamily="34" charset="0"/>
                <a:cs typeface="Calibri" pitchFamily="34" charset="0"/>
              </a:rPr>
              <a:t>8,6%</a:t>
            </a:r>
            <a:endParaRPr lang="es-ES_tradnl" sz="1600" dirty="0">
              <a:latin typeface="Calibri" pitchFamily="34" charset="0"/>
              <a:cs typeface="Calibri" pitchFamily="34" charset="0"/>
            </a:endParaRPr>
          </a:p>
        </p:txBody>
      </p:sp>
      <p:sp>
        <p:nvSpPr>
          <p:cNvPr id="37899" name="Text Box 97"/>
          <p:cNvSpPr txBox="1">
            <a:spLocks noChangeArrowheads="1"/>
          </p:cNvSpPr>
          <p:nvPr/>
        </p:nvSpPr>
        <p:spPr bwMode="auto">
          <a:xfrm>
            <a:off x="8096250" y="1827213"/>
            <a:ext cx="601663" cy="293687"/>
          </a:xfrm>
          <a:prstGeom prst="rect">
            <a:avLst/>
          </a:prstGeom>
          <a:noFill/>
          <a:ln w="12700">
            <a:solidFill>
              <a:srgbClr val="2493CB"/>
            </a:solidFill>
            <a:prstDash val="sysDot"/>
            <a:miter lim="800000"/>
            <a:headEnd/>
            <a:tailEnd/>
          </a:ln>
        </p:spPr>
        <p:txBody>
          <a:bodyPr>
            <a:spAutoFit/>
          </a:bodyPr>
          <a:lstStyle/>
          <a:p>
            <a:pPr algn="ctr"/>
            <a:r>
              <a:rPr lang="es-ES_tradnl" sz="1300">
                <a:latin typeface="Calibri" pitchFamily="34" charset="0"/>
                <a:ea typeface="Calibri" pitchFamily="34" charset="0"/>
                <a:cs typeface="Calibri" pitchFamily="34" charset="0"/>
              </a:rPr>
              <a:t>45,7%</a:t>
            </a:r>
          </a:p>
        </p:txBody>
      </p:sp>
      <p:sp>
        <p:nvSpPr>
          <p:cNvPr id="37900" name="Text Box 97"/>
          <p:cNvSpPr txBox="1">
            <a:spLocks noChangeArrowheads="1"/>
          </p:cNvSpPr>
          <p:nvPr/>
        </p:nvSpPr>
        <p:spPr bwMode="auto">
          <a:xfrm>
            <a:off x="7720013" y="2286000"/>
            <a:ext cx="600075" cy="292100"/>
          </a:xfrm>
          <a:prstGeom prst="rect">
            <a:avLst/>
          </a:prstGeom>
          <a:noFill/>
          <a:ln w="12700">
            <a:solidFill>
              <a:srgbClr val="2493CB"/>
            </a:solidFill>
            <a:prstDash val="sysDot"/>
            <a:miter lim="800000"/>
            <a:headEnd/>
            <a:tailEnd/>
          </a:ln>
        </p:spPr>
        <p:txBody>
          <a:bodyPr>
            <a:spAutoFit/>
          </a:bodyPr>
          <a:lstStyle/>
          <a:p>
            <a:pPr algn="ctr"/>
            <a:r>
              <a:rPr lang="es-ES_tradnl" sz="1300">
                <a:latin typeface="Calibri" pitchFamily="34" charset="0"/>
                <a:ea typeface="Calibri" pitchFamily="34" charset="0"/>
                <a:cs typeface="Calibri" pitchFamily="34" charset="0"/>
              </a:rPr>
              <a:t>40,1%</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Marcador de número de diapositiva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s-ES"/>
              <a:t>ANÁLISIS E INVESTIGACIÓN | </a:t>
            </a:r>
            <a:fld id="{DEA09E23-487B-4861-B68E-A6E9944B077E}" type="slidenum">
              <a:rPr lang="es-ES"/>
              <a:pPr fontAlgn="base">
                <a:spcBef>
                  <a:spcPct val="0"/>
                </a:spcBef>
                <a:spcAft>
                  <a:spcPct val="0"/>
                </a:spcAft>
              </a:pPr>
              <a:t>17</a:t>
            </a:fld>
            <a:endParaRPr lang="es-ES"/>
          </a:p>
        </p:txBody>
      </p:sp>
      <p:sp>
        <p:nvSpPr>
          <p:cNvPr id="3" name="Text Box 4"/>
          <p:cNvSpPr txBox="1">
            <a:spLocks noChangeArrowheads="1"/>
          </p:cNvSpPr>
          <p:nvPr/>
        </p:nvSpPr>
        <p:spPr bwMode="auto">
          <a:xfrm>
            <a:off x="272480" y="143880"/>
            <a:ext cx="7704856" cy="591255"/>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eaLnBrk="1" fontAlgn="auto" hangingPunct="1">
              <a:lnSpc>
                <a:spcPts val="1700"/>
              </a:lnSpc>
              <a:spcBef>
                <a:spcPts val="0"/>
              </a:spcBef>
              <a:spcAft>
                <a:spcPts val="0"/>
              </a:spcAft>
              <a:defRPr/>
            </a:pPr>
            <a:r>
              <a:rPr lang="es-ES" dirty="0" smtClean="0">
                <a:ln>
                  <a:solidFill>
                    <a:schemeClr val="bg1"/>
                  </a:solidFill>
                </a:ln>
                <a:solidFill>
                  <a:schemeClr val="bg1"/>
                </a:solidFill>
                <a:latin typeface="Calibri" pitchFamily="34" charset="0"/>
                <a:cs typeface="Calibri" pitchFamily="34" charset="0"/>
              </a:rPr>
              <a:t>DATOS DE CLASIFICACIÓN </a:t>
            </a:r>
          </a:p>
          <a:p>
            <a:pPr eaLnBrk="1" fontAlgn="auto" hangingPunct="1">
              <a:lnSpc>
                <a:spcPts val="1700"/>
              </a:lnSpc>
              <a:spcBef>
                <a:spcPts val="0"/>
              </a:spcBef>
              <a:spcAft>
                <a:spcPts val="0"/>
              </a:spcAft>
              <a:defRPr/>
            </a:pPr>
            <a:r>
              <a:rPr lang="es-ES" dirty="0" smtClean="0">
                <a:ln>
                  <a:solidFill>
                    <a:schemeClr val="bg1"/>
                  </a:solidFill>
                </a:ln>
                <a:solidFill>
                  <a:schemeClr val="bg1"/>
                </a:solidFill>
                <a:latin typeface="Calibri" pitchFamily="34" charset="0"/>
                <a:cs typeface="Calibri" pitchFamily="34" charset="0"/>
              </a:rPr>
              <a:t>Situación laboral</a:t>
            </a:r>
            <a:endParaRPr lang="es-ES" dirty="0">
              <a:ln>
                <a:solidFill>
                  <a:prstClr val="white"/>
                </a:solidFill>
              </a:ln>
              <a:solidFill>
                <a:prstClr val="white"/>
              </a:solidFill>
              <a:latin typeface="Calibri" pitchFamily="34" charset="0"/>
              <a:cs typeface="Calibri" pitchFamily="34" charset="0"/>
            </a:endParaRPr>
          </a:p>
        </p:txBody>
      </p:sp>
      <p:graphicFrame>
        <p:nvGraphicFramePr>
          <p:cNvPr id="38915" name="Gráfico 3"/>
          <p:cNvGraphicFramePr>
            <a:graphicFrameLocks/>
          </p:cNvGraphicFramePr>
          <p:nvPr/>
        </p:nvGraphicFramePr>
        <p:xfrm>
          <a:off x="1301750" y="1146175"/>
          <a:ext cx="7075488" cy="4894263"/>
        </p:xfrm>
        <a:graphic>
          <a:graphicData uri="http://schemas.openxmlformats.org/presentationml/2006/ole">
            <p:oleObj spid="_x0000_s38915" r:id="rId3" imgW="7071973" imgH="4895512" progId="Excel.Chart.8">
              <p:embed/>
            </p:oleObj>
          </a:graphicData>
        </a:graphic>
      </p:graphicFrame>
      <p:sp>
        <p:nvSpPr>
          <p:cNvPr id="6" name="25 CuadroTexto"/>
          <p:cNvSpPr txBox="1"/>
          <p:nvPr/>
        </p:nvSpPr>
        <p:spPr>
          <a:xfrm>
            <a:off x="47625" y="6453188"/>
            <a:ext cx="1568450" cy="230187"/>
          </a:xfrm>
          <a:prstGeom prst="rect">
            <a:avLst/>
          </a:prstGeom>
          <a:noFill/>
        </p:spPr>
        <p:txBody>
          <a:bodyPr>
            <a:spAutoFit/>
          </a:bodyPr>
          <a:lstStyle/>
          <a:p>
            <a:pPr fontAlgn="auto">
              <a:spcBef>
                <a:spcPts val="0"/>
              </a:spcBef>
              <a:spcAft>
                <a:spcPts val="0"/>
              </a:spcAft>
              <a:defRPr/>
            </a:pPr>
            <a:r>
              <a:rPr lang="es-ES" sz="900" dirty="0">
                <a:solidFill>
                  <a:schemeClr val="tx1">
                    <a:lumMod val="65000"/>
                    <a:lumOff val="35000"/>
                  </a:schemeClr>
                </a:solidFill>
                <a:latin typeface="+mn-lt"/>
              </a:rPr>
              <a:t>Total muestra: 9763 casos</a:t>
            </a:r>
            <a:endParaRPr lang="es-ES" sz="900" dirty="0">
              <a:solidFill>
                <a:schemeClr val="tx1">
                  <a:lumMod val="65000"/>
                  <a:lumOff val="35000"/>
                </a:schemeClr>
              </a:solidFill>
              <a:latin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2" descr="C:\Users\beatriz.calvo\Desktop\PORTADA2.png"/>
          <p:cNvPicPr>
            <a:picLocks noChangeAspect="1" noChangeArrowheads="1"/>
          </p:cNvPicPr>
          <p:nvPr/>
        </p:nvPicPr>
        <p:blipFill rotWithShape="1">
          <a:blip r:embed="rId3"/>
          <a:srcRect l="95" t="-3" r="700" b="1"/>
          <a:stretch/>
        </p:blipFill>
        <p:spPr bwMode="auto">
          <a:xfrm>
            <a:off x="-4763" y="0"/>
            <a:ext cx="9915526" cy="6858000"/>
          </a:xfrm>
          <a:prstGeom prst="rect">
            <a:avLst/>
          </a:prstGeom>
          <a:noFill/>
          <a:effectLst>
            <a:outerShdw blurRad="50800" dist="38100" dir="8100000" algn="tr" rotWithShape="0">
              <a:prstClr val="black">
                <a:alpha val="40000"/>
              </a:prstClr>
            </a:outerShdw>
          </a:effectLst>
          <a:extLst>
            <a:ext uri="{909E8E84-426E-40DD-AFC4-6F175D3DCCD1}"/>
          </a:extLst>
        </p:spPr>
      </p:pic>
      <p:sp>
        <p:nvSpPr>
          <p:cNvPr id="16" name="15 Forma libre"/>
          <p:cNvSpPr/>
          <p:nvPr/>
        </p:nvSpPr>
        <p:spPr>
          <a:xfrm>
            <a:off x="-7938" y="1558925"/>
            <a:ext cx="7112001" cy="5265738"/>
          </a:xfrm>
          <a:custGeom>
            <a:avLst/>
            <a:gdLst>
              <a:gd name="connsiteX0" fmla="*/ 0 w 7427209"/>
              <a:gd name="connsiteY0" fmla="*/ 413673 h 5457487"/>
              <a:gd name="connsiteX1" fmla="*/ 1785257 w 7427209"/>
              <a:gd name="connsiteY1" fmla="*/ 7273 h 5457487"/>
              <a:gd name="connsiteX2" fmla="*/ 3657600 w 7427209"/>
              <a:gd name="connsiteY2" fmla="*/ 224987 h 5457487"/>
              <a:gd name="connsiteX3" fmla="*/ 5225143 w 7427209"/>
              <a:gd name="connsiteY3" fmla="*/ 1081330 h 5457487"/>
              <a:gd name="connsiteX4" fmla="*/ 6328228 w 7427209"/>
              <a:gd name="connsiteY4" fmla="*/ 2315044 h 5457487"/>
              <a:gd name="connsiteX5" fmla="*/ 7097485 w 7427209"/>
              <a:gd name="connsiteY5" fmla="*/ 3780987 h 5457487"/>
              <a:gd name="connsiteX6" fmla="*/ 7387771 w 7427209"/>
              <a:gd name="connsiteY6" fmla="*/ 5275958 h 5457487"/>
              <a:gd name="connsiteX7" fmla="*/ 7416800 w 7427209"/>
              <a:gd name="connsiteY7" fmla="*/ 5377558 h 5457487"/>
              <a:gd name="connsiteX0" fmla="*/ 0 w 7202923"/>
              <a:gd name="connsiteY0" fmla="*/ 359194 h 5454766"/>
              <a:gd name="connsiteX1" fmla="*/ 1560971 w 7202923"/>
              <a:gd name="connsiteY1" fmla="*/ 4552 h 5454766"/>
              <a:gd name="connsiteX2" fmla="*/ 3433314 w 7202923"/>
              <a:gd name="connsiteY2" fmla="*/ 222266 h 5454766"/>
              <a:gd name="connsiteX3" fmla="*/ 5000857 w 7202923"/>
              <a:gd name="connsiteY3" fmla="*/ 1078609 h 5454766"/>
              <a:gd name="connsiteX4" fmla="*/ 6103942 w 7202923"/>
              <a:gd name="connsiteY4" fmla="*/ 2312323 h 5454766"/>
              <a:gd name="connsiteX5" fmla="*/ 6873199 w 7202923"/>
              <a:gd name="connsiteY5" fmla="*/ 3778266 h 5454766"/>
              <a:gd name="connsiteX6" fmla="*/ 7163485 w 7202923"/>
              <a:gd name="connsiteY6" fmla="*/ 5273237 h 5454766"/>
              <a:gd name="connsiteX7" fmla="*/ 7192514 w 7202923"/>
              <a:gd name="connsiteY7" fmla="*/ 5374837 h 5454766"/>
              <a:gd name="connsiteX0" fmla="*/ 0 w 7202923"/>
              <a:gd name="connsiteY0" fmla="*/ 359194 h 5454766"/>
              <a:gd name="connsiteX1" fmla="*/ 1560971 w 7202923"/>
              <a:gd name="connsiteY1" fmla="*/ 4552 h 5454766"/>
              <a:gd name="connsiteX2" fmla="*/ 3433314 w 7202923"/>
              <a:gd name="connsiteY2" fmla="*/ 222266 h 5454766"/>
              <a:gd name="connsiteX3" fmla="*/ 5000857 w 7202923"/>
              <a:gd name="connsiteY3" fmla="*/ 1078609 h 5454766"/>
              <a:gd name="connsiteX4" fmla="*/ 6103942 w 7202923"/>
              <a:gd name="connsiteY4" fmla="*/ 2312323 h 5454766"/>
              <a:gd name="connsiteX5" fmla="*/ 6873199 w 7202923"/>
              <a:gd name="connsiteY5" fmla="*/ 3778266 h 5454766"/>
              <a:gd name="connsiteX6" fmla="*/ 7163485 w 7202923"/>
              <a:gd name="connsiteY6" fmla="*/ 5273237 h 5454766"/>
              <a:gd name="connsiteX7" fmla="*/ 7192514 w 7202923"/>
              <a:gd name="connsiteY7" fmla="*/ 5374837 h 5454766"/>
              <a:gd name="connsiteX0" fmla="*/ 0 w 7202923"/>
              <a:gd name="connsiteY0" fmla="*/ 359194 h 5454766"/>
              <a:gd name="connsiteX1" fmla="*/ 1560971 w 7202923"/>
              <a:gd name="connsiteY1" fmla="*/ 4552 h 5454766"/>
              <a:gd name="connsiteX2" fmla="*/ 3433314 w 7202923"/>
              <a:gd name="connsiteY2" fmla="*/ 222266 h 5454766"/>
              <a:gd name="connsiteX3" fmla="*/ 5000857 w 7202923"/>
              <a:gd name="connsiteY3" fmla="*/ 1078609 h 5454766"/>
              <a:gd name="connsiteX4" fmla="*/ 6164327 w 7202923"/>
              <a:gd name="connsiteY4" fmla="*/ 2286444 h 5454766"/>
              <a:gd name="connsiteX5" fmla="*/ 6873199 w 7202923"/>
              <a:gd name="connsiteY5" fmla="*/ 3778266 h 5454766"/>
              <a:gd name="connsiteX6" fmla="*/ 7163485 w 7202923"/>
              <a:gd name="connsiteY6" fmla="*/ 5273237 h 5454766"/>
              <a:gd name="connsiteX7" fmla="*/ 7192514 w 7202923"/>
              <a:gd name="connsiteY7" fmla="*/ 5374837 h 5454766"/>
              <a:gd name="connsiteX0" fmla="*/ 0 w 7194699"/>
              <a:gd name="connsiteY0" fmla="*/ 359194 h 5450719"/>
              <a:gd name="connsiteX1" fmla="*/ 1560971 w 7194699"/>
              <a:gd name="connsiteY1" fmla="*/ 4552 h 5450719"/>
              <a:gd name="connsiteX2" fmla="*/ 3433314 w 7194699"/>
              <a:gd name="connsiteY2" fmla="*/ 222266 h 5450719"/>
              <a:gd name="connsiteX3" fmla="*/ 5000857 w 7194699"/>
              <a:gd name="connsiteY3" fmla="*/ 1078609 h 5450719"/>
              <a:gd name="connsiteX4" fmla="*/ 6164327 w 7194699"/>
              <a:gd name="connsiteY4" fmla="*/ 2286444 h 5450719"/>
              <a:gd name="connsiteX5" fmla="*/ 6873199 w 7194699"/>
              <a:gd name="connsiteY5" fmla="*/ 3778266 h 5450719"/>
              <a:gd name="connsiteX6" fmla="*/ 7111726 w 7194699"/>
              <a:gd name="connsiteY6" fmla="*/ 5264611 h 5450719"/>
              <a:gd name="connsiteX7" fmla="*/ 7192514 w 7194699"/>
              <a:gd name="connsiteY7" fmla="*/ 5374837 h 5450719"/>
              <a:gd name="connsiteX0" fmla="*/ 0 w 7193839"/>
              <a:gd name="connsiteY0" fmla="*/ 359194 h 5469814"/>
              <a:gd name="connsiteX1" fmla="*/ 1560971 w 7193839"/>
              <a:gd name="connsiteY1" fmla="*/ 4552 h 5469814"/>
              <a:gd name="connsiteX2" fmla="*/ 3433314 w 7193839"/>
              <a:gd name="connsiteY2" fmla="*/ 222266 h 5469814"/>
              <a:gd name="connsiteX3" fmla="*/ 5000857 w 7193839"/>
              <a:gd name="connsiteY3" fmla="*/ 1078609 h 5469814"/>
              <a:gd name="connsiteX4" fmla="*/ 6164327 w 7193839"/>
              <a:gd name="connsiteY4" fmla="*/ 2286444 h 5469814"/>
              <a:gd name="connsiteX5" fmla="*/ 6873199 w 7193839"/>
              <a:gd name="connsiteY5" fmla="*/ 3778266 h 5469814"/>
              <a:gd name="connsiteX6" fmla="*/ 7111726 w 7193839"/>
              <a:gd name="connsiteY6" fmla="*/ 5264611 h 5469814"/>
              <a:gd name="connsiteX7" fmla="*/ 7192514 w 7193839"/>
              <a:gd name="connsiteY7" fmla="*/ 5374837 h 5469814"/>
              <a:gd name="connsiteX0" fmla="*/ 0 w 7111726"/>
              <a:gd name="connsiteY0" fmla="*/ 359194 h 5264611"/>
              <a:gd name="connsiteX1" fmla="*/ 1560971 w 7111726"/>
              <a:gd name="connsiteY1" fmla="*/ 4552 h 5264611"/>
              <a:gd name="connsiteX2" fmla="*/ 3433314 w 7111726"/>
              <a:gd name="connsiteY2" fmla="*/ 222266 h 5264611"/>
              <a:gd name="connsiteX3" fmla="*/ 5000857 w 7111726"/>
              <a:gd name="connsiteY3" fmla="*/ 1078609 h 5264611"/>
              <a:gd name="connsiteX4" fmla="*/ 6164327 w 7111726"/>
              <a:gd name="connsiteY4" fmla="*/ 2286444 h 5264611"/>
              <a:gd name="connsiteX5" fmla="*/ 6873199 w 7111726"/>
              <a:gd name="connsiteY5" fmla="*/ 3778266 h 5264611"/>
              <a:gd name="connsiteX6" fmla="*/ 7111726 w 7111726"/>
              <a:gd name="connsiteY6" fmla="*/ 5264611 h 526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726" h="5264611">
                <a:moveTo>
                  <a:pt x="0" y="359194"/>
                </a:moveTo>
                <a:cubicBezTo>
                  <a:pt x="484311" y="145838"/>
                  <a:pt x="988752" y="27373"/>
                  <a:pt x="1560971" y="4552"/>
                </a:cubicBezTo>
                <a:cubicBezTo>
                  <a:pt x="2133190" y="-18269"/>
                  <a:pt x="2860000" y="43257"/>
                  <a:pt x="3433314" y="222266"/>
                </a:cubicBezTo>
                <a:cubicBezTo>
                  <a:pt x="4006628" y="401275"/>
                  <a:pt x="4545688" y="734579"/>
                  <a:pt x="5000857" y="1078609"/>
                </a:cubicBezTo>
                <a:cubicBezTo>
                  <a:pt x="5456026" y="1422639"/>
                  <a:pt x="5852270" y="1836501"/>
                  <a:pt x="6164327" y="2286444"/>
                </a:cubicBezTo>
                <a:cubicBezTo>
                  <a:pt x="6476384" y="2736387"/>
                  <a:pt x="6715299" y="3281905"/>
                  <a:pt x="6873199" y="3778266"/>
                </a:cubicBezTo>
                <a:cubicBezTo>
                  <a:pt x="7031099" y="4274627"/>
                  <a:pt x="7093013" y="4946758"/>
                  <a:pt x="7111726" y="5264611"/>
                </a:cubicBezTo>
              </a:path>
            </a:pathLst>
          </a:cu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a:p>
        </p:txBody>
      </p:sp>
      <p:sp>
        <p:nvSpPr>
          <p:cNvPr id="17" name="Text Box 4"/>
          <p:cNvSpPr txBox="1">
            <a:spLocks noChangeArrowheads="1"/>
          </p:cNvSpPr>
          <p:nvPr/>
        </p:nvSpPr>
        <p:spPr bwMode="auto">
          <a:xfrm>
            <a:off x="8481392" y="1377764"/>
            <a:ext cx="864096" cy="816744"/>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algn="r" eaLnBrk="1" fontAlgn="auto" hangingPunct="1">
              <a:lnSpc>
                <a:spcPts val="1700"/>
              </a:lnSpc>
              <a:spcBef>
                <a:spcPts val="0"/>
              </a:spcBef>
              <a:spcAft>
                <a:spcPts val="0"/>
              </a:spcAft>
              <a:defRPr/>
            </a:pPr>
            <a:r>
              <a:rPr lang="es-ES" sz="15000" b="1" dirty="0">
                <a:ln>
                  <a:solidFill>
                    <a:schemeClr val="bg1"/>
                  </a:solidFill>
                </a:ln>
                <a:solidFill>
                  <a:schemeClr val="bg1"/>
                </a:solidFill>
                <a:latin typeface="Calibri" pitchFamily="34" charset="0"/>
                <a:cs typeface="Calibri" pitchFamily="34" charset="0"/>
              </a:rPr>
              <a:t>2</a:t>
            </a:r>
          </a:p>
        </p:txBody>
      </p:sp>
      <p:sp>
        <p:nvSpPr>
          <p:cNvPr id="19" name="Text Box 4"/>
          <p:cNvSpPr txBox="1">
            <a:spLocks noChangeArrowheads="1"/>
          </p:cNvSpPr>
          <p:nvPr/>
        </p:nvSpPr>
        <p:spPr bwMode="auto">
          <a:xfrm>
            <a:off x="632520" y="3810647"/>
            <a:ext cx="4104456" cy="1376513"/>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s-ES" sz="4000" b="1" dirty="0" smtClean="0">
                <a:ln>
                  <a:solidFill>
                    <a:schemeClr val="bg1">
                      <a:lumMod val="50000"/>
                    </a:schemeClr>
                  </a:solidFill>
                </a:ln>
                <a:solidFill>
                  <a:schemeClr val="bg1">
                    <a:lumMod val="50000"/>
                  </a:schemeClr>
                </a:solidFill>
                <a:latin typeface="Calibri" pitchFamily="34" charset="0"/>
                <a:cs typeface="Calibri" pitchFamily="34" charset="0"/>
              </a:rPr>
              <a:t>La especialización médica</a:t>
            </a:r>
            <a:endParaRPr lang="es-ES" sz="4000" b="1" dirty="0">
              <a:ln>
                <a:solidFill>
                  <a:schemeClr val="bg1">
                    <a:lumMod val="50000"/>
                  </a:schemeClr>
                </a:solidFill>
              </a:ln>
              <a:solidFill>
                <a:schemeClr val="bg1">
                  <a:lumMod val="50000"/>
                </a:schemeClr>
              </a:solidFill>
              <a:latin typeface="Calibri" pitchFamily="34" charset="0"/>
              <a:cs typeface="Calibri" pitchFamily="34" charset="0"/>
            </a:endParaRP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4 Redondear rectángulo de esquina del mismo lado"/>
          <p:cNvSpPr/>
          <p:nvPr/>
        </p:nvSpPr>
        <p:spPr>
          <a:xfrm rot="5400000">
            <a:off x="6676232" y="1742281"/>
            <a:ext cx="1104900" cy="4176713"/>
          </a:xfrm>
          <a:prstGeom prst="round2SameRect">
            <a:avLst>
              <a:gd name="adj1" fmla="val 0"/>
              <a:gd name="adj2" fmla="val 0"/>
            </a:avLst>
          </a:prstGeom>
          <a:solidFill>
            <a:srgbClr val="EBF3F9"/>
          </a:solidFill>
          <a:ln>
            <a:solidFill>
              <a:srgbClr val="3478A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sp>
        <p:nvSpPr>
          <p:cNvPr id="18" name="5 Redondear rectángulo de esquina del mismo lado"/>
          <p:cNvSpPr/>
          <p:nvPr/>
        </p:nvSpPr>
        <p:spPr>
          <a:xfrm rot="5400000">
            <a:off x="2255044" y="2678907"/>
            <a:ext cx="660400" cy="4176712"/>
          </a:xfrm>
          <a:prstGeom prst="round2SameRect">
            <a:avLst>
              <a:gd name="adj1" fmla="val 638"/>
              <a:gd name="adj2" fmla="val 0"/>
            </a:avLst>
          </a:prstGeom>
          <a:solidFill>
            <a:srgbClr val="EAF6F5"/>
          </a:solidFill>
          <a:ln>
            <a:solidFill>
              <a:srgbClr val="68BCB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sp>
        <p:nvSpPr>
          <p:cNvPr id="9" name="Text Box 4"/>
          <p:cNvSpPr txBox="1">
            <a:spLocks noChangeArrowheads="1"/>
          </p:cNvSpPr>
          <p:nvPr/>
        </p:nvSpPr>
        <p:spPr bwMode="auto">
          <a:xfrm>
            <a:off x="272480" y="145590"/>
            <a:ext cx="7704856" cy="587835"/>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eaLnBrk="1" fontAlgn="auto" hangingPunct="1">
              <a:lnSpc>
                <a:spcPts val="1700"/>
              </a:lnSpc>
              <a:spcBef>
                <a:spcPts val="0"/>
              </a:spcBef>
              <a:spcAft>
                <a:spcPts val="0"/>
              </a:spcAft>
              <a:defRPr/>
            </a:pPr>
            <a:r>
              <a:rPr lang="es-ES" dirty="0" smtClean="0">
                <a:ln>
                  <a:solidFill>
                    <a:schemeClr val="bg1"/>
                  </a:solidFill>
                </a:ln>
                <a:solidFill>
                  <a:schemeClr val="bg1"/>
                </a:solidFill>
                <a:latin typeface="Calibri" pitchFamily="34" charset="0"/>
                <a:cs typeface="Calibri" pitchFamily="34" charset="0"/>
              </a:rPr>
              <a:t>LA ESPECIALIZACION MEDICA</a:t>
            </a:r>
          </a:p>
          <a:p>
            <a:pPr eaLnBrk="1" fontAlgn="auto" hangingPunct="1">
              <a:lnSpc>
                <a:spcPts val="1700"/>
              </a:lnSpc>
              <a:spcBef>
                <a:spcPts val="0"/>
              </a:spcBef>
              <a:spcAft>
                <a:spcPts val="0"/>
              </a:spcAft>
              <a:defRPr/>
            </a:pPr>
            <a:r>
              <a:rPr lang="es-ES" dirty="0" smtClean="0">
                <a:ln>
                  <a:solidFill>
                    <a:schemeClr val="bg1"/>
                  </a:solidFill>
                </a:ln>
                <a:solidFill>
                  <a:schemeClr val="bg1"/>
                </a:solidFill>
                <a:latin typeface="Calibri" pitchFamily="34" charset="0"/>
                <a:cs typeface="Calibri" pitchFamily="34" charset="0"/>
              </a:rPr>
              <a:t>Número de especialidades realizadas y antigüedad del título</a:t>
            </a:r>
          </a:p>
        </p:txBody>
      </p:sp>
      <p:sp>
        <p:nvSpPr>
          <p:cNvPr id="10" name="9 CuadroTexto"/>
          <p:cNvSpPr txBox="1"/>
          <p:nvPr/>
        </p:nvSpPr>
        <p:spPr>
          <a:xfrm>
            <a:off x="344488" y="5889625"/>
            <a:ext cx="1568450" cy="230188"/>
          </a:xfrm>
          <a:prstGeom prst="rect">
            <a:avLst/>
          </a:prstGeom>
          <a:noFill/>
        </p:spPr>
        <p:txBody>
          <a:bodyPr>
            <a:spAutoFit/>
          </a:bodyPr>
          <a:lstStyle/>
          <a:p>
            <a:pPr fontAlgn="auto">
              <a:spcBef>
                <a:spcPts val="0"/>
              </a:spcBef>
              <a:spcAft>
                <a:spcPts val="0"/>
              </a:spcAft>
              <a:defRPr/>
            </a:pPr>
            <a:r>
              <a:rPr lang="es-ES" sz="900" dirty="0">
                <a:solidFill>
                  <a:schemeClr val="tx1">
                    <a:lumMod val="65000"/>
                    <a:lumOff val="35000"/>
                  </a:schemeClr>
                </a:solidFill>
                <a:latin typeface="+mn-lt"/>
              </a:rPr>
              <a:t>Base: 8768 casos</a:t>
            </a:r>
            <a:endParaRPr lang="es-ES" sz="900" dirty="0">
              <a:solidFill>
                <a:schemeClr val="tx1">
                  <a:lumMod val="65000"/>
                  <a:lumOff val="35000"/>
                </a:schemeClr>
              </a:solidFill>
              <a:latin typeface="+mn-lt"/>
            </a:endParaRPr>
          </a:p>
        </p:txBody>
      </p:sp>
      <p:sp>
        <p:nvSpPr>
          <p:cNvPr id="11" name="10 Rectángulo"/>
          <p:cNvSpPr/>
          <p:nvPr/>
        </p:nvSpPr>
        <p:spPr>
          <a:xfrm>
            <a:off x="128588" y="6453188"/>
            <a:ext cx="8137525" cy="400050"/>
          </a:xfrm>
          <a:prstGeom prst="rect">
            <a:avLst/>
          </a:prstGeom>
        </p:spPr>
        <p:txBody>
          <a:bodyPr>
            <a:spAutoFit/>
          </a:bodyPr>
          <a:lstStyle/>
          <a:p>
            <a:pPr fontAlgn="auto">
              <a:spcBef>
                <a:spcPts val="0"/>
              </a:spcBef>
              <a:spcAft>
                <a:spcPts val="0"/>
              </a:spcAft>
              <a:defRPr/>
            </a:pPr>
            <a:r>
              <a:rPr lang="es-ES" sz="1000" b="1" dirty="0">
                <a:solidFill>
                  <a:schemeClr val="tx1">
                    <a:lumMod val="50000"/>
                    <a:lumOff val="50000"/>
                  </a:schemeClr>
                </a:solidFill>
                <a:latin typeface="+mn-lt"/>
              </a:rPr>
              <a:t>P.1 </a:t>
            </a:r>
            <a:r>
              <a:rPr lang="es-ES" sz="1000" dirty="0">
                <a:solidFill>
                  <a:schemeClr val="tx1">
                    <a:lumMod val="50000"/>
                    <a:lumOff val="50000"/>
                  </a:schemeClr>
                </a:solidFill>
                <a:latin typeface="+mn-lt"/>
              </a:rPr>
              <a:t>Señale el número de especialidades que ha </a:t>
            </a:r>
            <a:r>
              <a:rPr lang="es-ES" sz="1000" dirty="0">
                <a:solidFill>
                  <a:schemeClr val="tx1">
                    <a:lumMod val="50000"/>
                    <a:lumOff val="50000"/>
                  </a:schemeClr>
                </a:solidFill>
                <a:latin typeface="+mn-lt"/>
              </a:rPr>
              <a:t>realizado</a:t>
            </a:r>
            <a:br>
              <a:rPr lang="es-ES" sz="1000" dirty="0">
                <a:solidFill>
                  <a:schemeClr val="tx1">
                    <a:lumMod val="50000"/>
                    <a:lumOff val="50000"/>
                  </a:schemeClr>
                </a:solidFill>
                <a:latin typeface="+mn-lt"/>
              </a:rPr>
            </a:br>
            <a:r>
              <a:rPr lang="es-ES" sz="1000" b="1" dirty="0">
                <a:solidFill>
                  <a:schemeClr val="tx1">
                    <a:lumMod val="50000"/>
                    <a:lumOff val="50000"/>
                  </a:schemeClr>
                </a:solidFill>
                <a:latin typeface="+mn-lt"/>
              </a:rPr>
              <a:t>P.5/P.5b</a:t>
            </a:r>
            <a:r>
              <a:rPr lang="es-ES" sz="1000" dirty="0">
                <a:solidFill>
                  <a:schemeClr val="tx1">
                    <a:lumMod val="50000"/>
                    <a:lumOff val="50000"/>
                  </a:schemeClr>
                </a:solidFill>
                <a:latin typeface="+mn-lt"/>
              </a:rPr>
              <a:t> </a:t>
            </a:r>
            <a:r>
              <a:rPr lang="es-ES" sz="1000" dirty="0">
                <a:solidFill>
                  <a:schemeClr val="tx1">
                    <a:lumMod val="50000"/>
                    <a:lumOff val="50000"/>
                  </a:schemeClr>
                </a:solidFill>
                <a:latin typeface="+mn-lt"/>
              </a:rPr>
              <a:t>Señale cuánto tiempo hace que terminó Vd. la especialidad</a:t>
            </a:r>
          </a:p>
        </p:txBody>
      </p:sp>
      <p:sp>
        <p:nvSpPr>
          <p:cNvPr id="13" name="12 Rectángulo"/>
          <p:cNvSpPr/>
          <p:nvPr/>
        </p:nvSpPr>
        <p:spPr>
          <a:xfrm>
            <a:off x="336550" y="3011488"/>
            <a:ext cx="4552950" cy="3154362"/>
          </a:xfrm>
          <a:prstGeom prst="rect">
            <a:avLst/>
          </a:prstGeom>
          <a:no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sp>
        <p:nvSpPr>
          <p:cNvPr id="16" name="5 Redondear rectángulo de esquina del mismo lado"/>
          <p:cNvSpPr/>
          <p:nvPr/>
        </p:nvSpPr>
        <p:spPr>
          <a:xfrm rot="5400000">
            <a:off x="6900863" y="2668587"/>
            <a:ext cx="655638" cy="4176713"/>
          </a:xfrm>
          <a:prstGeom prst="round2SameRect">
            <a:avLst>
              <a:gd name="adj1" fmla="val 638"/>
              <a:gd name="adj2" fmla="val 0"/>
            </a:avLst>
          </a:prstGeom>
          <a:solidFill>
            <a:srgbClr val="EAF6F5"/>
          </a:solidFill>
          <a:ln>
            <a:solidFill>
              <a:srgbClr val="68BCB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sp>
        <p:nvSpPr>
          <p:cNvPr id="21" name="20 CuadroTexto"/>
          <p:cNvSpPr txBox="1"/>
          <p:nvPr/>
        </p:nvSpPr>
        <p:spPr>
          <a:xfrm>
            <a:off x="5024438" y="5889625"/>
            <a:ext cx="1568450" cy="230188"/>
          </a:xfrm>
          <a:prstGeom prst="rect">
            <a:avLst/>
          </a:prstGeom>
          <a:noFill/>
        </p:spPr>
        <p:txBody>
          <a:bodyPr>
            <a:spAutoFit/>
          </a:bodyPr>
          <a:lstStyle/>
          <a:p>
            <a:pPr fontAlgn="auto">
              <a:spcBef>
                <a:spcPts val="0"/>
              </a:spcBef>
              <a:spcAft>
                <a:spcPts val="0"/>
              </a:spcAft>
              <a:defRPr/>
            </a:pPr>
            <a:r>
              <a:rPr lang="es-ES" sz="900" dirty="0">
                <a:solidFill>
                  <a:schemeClr val="tx1">
                    <a:lumMod val="65000"/>
                    <a:lumOff val="35000"/>
                  </a:schemeClr>
                </a:solidFill>
                <a:latin typeface="+mn-lt"/>
              </a:rPr>
              <a:t>Base: 578 casos</a:t>
            </a:r>
            <a:endParaRPr lang="es-ES" sz="900" dirty="0">
              <a:solidFill>
                <a:schemeClr val="tx1">
                  <a:lumMod val="65000"/>
                  <a:lumOff val="35000"/>
                </a:schemeClr>
              </a:solidFill>
              <a:latin typeface="+mn-lt"/>
            </a:endParaRPr>
          </a:p>
        </p:txBody>
      </p:sp>
      <p:sp>
        <p:nvSpPr>
          <p:cNvPr id="22" name="21 Rectángulo"/>
          <p:cNvSpPr/>
          <p:nvPr/>
        </p:nvSpPr>
        <p:spPr>
          <a:xfrm>
            <a:off x="4978400" y="3011488"/>
            <a:ext cx="4554538" cy="3154362"/>
          </a:xfrm>
          <a:prstGeom prst="rect">
            <a:avLst/>
          </a:prstGeom>
          <a:noFill/>
          <a:ln w="158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sp>
        <p:nvSpPr>
          <p:cNvPr id="26" name="4 Redondear rectángulo de esquina del mismo lado"/>
          <p:cNvSpPr/>
          <p:nvPr/>
        </p:nvSpPr>
        <p:spPr>
          <a:xfrm rot="5400000">
            <a:off x="2032794" y="1742282"/>
            <a:ext cx="1104900" cy="4176712"/>
          </a:xfrm>
          <a:prstGeom prst="round2SameRect">
            <a:avLst>
              <a:gd name="adj1" fmla="val 0"/>
              <a:gd name="adj2" fmla="val 0"/>
            </a:avLst>
          </a:prstGeom>
          <a:solidFill>
            <a:srgbClr val="EBF3F9"/>
          </a:solidFill>
          <a:ln>
            <a:solidFill>
              <a:srgbClr val="3478A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graphicFrame>
        <p:nvGraphicFramePr>
          <p:cNvPr id="41995" name="19 Gráfico"/>
          <p:cNvGraphicFramePr>
            <a:graphicFrameLocks/>
          </p:cNvGraphicFramePr>
          <p:nvPr/>
        </p:nvGraphicFramePr>
        <p:xfrm>
          <a:off x="5089525" y="3019425"/>
          <a:ext cx="4278313" cy="3068638"/>
        </p:xfrm>
        <a:graphic>
          <a:graphicData uri="http://schemas.openxmlformats.org/presentationml/2006/ole">
            <p:oleObj spid="_x0000_s41995" r:id="rId4" imgW="4279763" imgH="3072650" progId="Excel.Chart.8">
              <p:embed/>
            </p:oleObj>
          </a:graphicData>
        </a:graphic>
      </p:graphicFrame>
      <p:graphicFrame>
        <p:nvGraphicFramePr>
          <p:cNvPr id="41996" name="4 Gráfico"/>
          <p:cNvGraphicFramePr>
            <a:graphicFrameLocks/>
          </p:cNvGraphicFramePr>
          <p:nvPr/>
        </p:nvGraphicFramePr>
        <p:xfrm>
          <a:off x="581025" y="3049588"/>
          <a:ext cx="4206875" cy="3073400"/>
        </p:xfrm>
        <a:graphic>
          <a:graphicData uri="http://schemas.openxmlformats.org/presentationml/2006/ole">
            <p:oleObj spid="_x0000_s41996" r:id="rId5" imgW="4206605" imgH="3078747" progId="Excel.Chart.8">
              <p:embed/>
            </p:oleObj>
          </a:graphicData>
        </a:graphic>
      </p:graphicFrame>
      <p:sp>
        <p:nvSpPr>
          <p:cNvPr id="41997" name="Text Box 97"/>
          <p:cNvSpPr txBox="1">
            <a:spLocks noChangeArrowheads="1"/>
          </p:cNvSpPr>
          <p:nvPr/>
        </p:nvSpPr>
        <p:spPr bwMode="auto">
          <a:xfrm>
            <a:off x="8612188" y="3649663"/>
            <a:ext cx="762000" cy="338137"/>
          </a:xfrm>
          <a:prstGeom prst="rect">
            <a:avLst/>
          </a:prstGeom>
          <a:solidFill>
            <a:schemeClr val="bg1"/>
          </a:solidFill>
          <a:ln w="12700">
            <a:solidFill>
              <a:srgbClr val="2493CB"/>
            </a:solidFill>
            <a:prstDash val="sysDot"/>
            <a:miter lim="800000"/>
            <a:headEnd/>
            <a:tailEnd/>
          </a:ln>
        </p:spPr>
        <p:txBody>
          <a:bodyPr>
            <a:spAutoFit/>
          </a:bodyPr>
          <a:lstStyle/>
          <a:p>
            <a:pPr algn="ctr"/>
            <a:r>
              <a:rPr lang="es-ES_tradnl" sz="1600">
                <a:latin typeface="Calibri" pitchFamily="34" charset="0"/>
                <a:ea typeface="Calibri" pitchFamily="34" charset="0"/>
                <a:cs typeface="Calibri" pitchFamily="34" charset="0"/>
              </a:rPr>
              <a:t>60,1%</a:t>
            </a:r>
          </a:p>
        </p:txBody>
      </p:sp>
      <p:sp>
        <p:nvSpPr>
          <p:cNvPr id="41998" name="Text Box 97"/>
          <p:cNvSpPr txBox="1">
            <a:spLocks noChangeArrowheads="1"/>
          </p:cNvSpPr>
          <p:nvPr/>
        </p:nvSpPr>
        <p:spPr bwMode="auto">
          <a:xfrm>
            <a:off x="8618538" y="4565650"/>
            <a:ext cx="762000" cy="339725"/>
          </a:xfrm>
          <a:prstGeom prst="rect">
            <a:avLst/>
          </a:prstGeom>
          <a:solidFill>
            <a:schemeClr val="bg1"/>
          </a:solidFill>
          <a:ln w="12700">
            <a:solidFill>
              <a:srgbClr val="2493CB"/>
            </a:solidFill>
            <a:prstDash val="sysDot"/>
            <a:miter lim="800000"/>
            <a:headEnd/>
            <a:tailEnd/>
          </a:ln>
        </p:spPr>
        <p:txBody>
          <a:bodyPr>
            <a:spAutoFit/>
          </a:bodyPr>
          <a:lstStyle/>
          <a:p>
            <a:pPr algn="ctr"/>
            <a:r>
              <a:rPr lang="es-ES_tradnl" sz="1600">
                <a:latin typeface="Calibri" pitchFamily="34" charset="0"/>
                <a:ea typeface="Calibri" pitchFamily="34" charset="0"/>
                <a:cs typeface="Calibri" pitchFamily="34" charset="0"/>
              </a:rPr>
              <a:t>35,5%</a:t>
            </a:r>
          </a:p>
        </p:txBody>
      </p:sp>
      <p:sp>
        <p:nvSpPr>
          <p:cNvPr id="41999" name="Text Box 97"/>
          <p:cNvSpPr txBox="1">
            <a:spLocks noChangeArrowheads="1"/>
          </p:cNvSpPr>
          <p:nvPr/>
        </p:nvSpPr>
        <p:spPr bwMode="auto">
          <a:xfrm>
            <a:off x="3962400" y="3649663"/>
            <a:ext cx="762000" cy="338137"/>
          </a:xfrm>
          <a:prstGeom prst="rect">
            <a:avLst/>
          </a:prstGeom>
          <a:solidFill>
            <a:schemeClr val="bg1"/>
          </a:solidFill>
          <a:ln w="12700">
            <a:solidFill>
              <a:srgbClr val="2493CB"/>
            </a:solidFill>
            <a:prstDash val="sysDot"/>
            <a:miter lim="800000"/>
            <a:headEnd/>
            <a:tailEnd/>
          </a:ln>
        </p:spPr>
        <p:txBody>
          <a:bodyPr>
            <a:spAutoFit/>
          </a:bodyPr>
          <a:lstStyle/>
          <a:p>
            <a:pPr algn="ctr"/>
            <a:r>
              <a:rPr lang="es-ES_tradnl" sz="1600">
                <a:latin typeface="Calibri" pitchFamily="34" charset="0"/>
                <a:ea typeface="Calibri" pitchFamily="34" charset="0"/>
                <a:cs typeface="Calibri" pitchFamily="34" charset="0"/>
              </a:rPr>
              <a:t>35,5%</a:t>
            </a:r>
          </a:p>
        </p:txBody>
      </p:sp>
      <p:sp>
        <p:nvSpPr>
          <p:cNvPr id="42000" name="Text Box 97"/>
          <p:cNvSpPr txBox="1">
            <a:spLocks noChangeArrowheads="1"/>
          </p:cNvSpPr>
          <p:nvPr/>
        </p:nvSpPr>
        <p:spPr bwMode="auto">
          <a:xfrm>
            <a:off x="3962400" y="4591050"/>
            <a:ext cx="762000" cy="339725"/>
          </a:xfrm>
          <a:prstGeom prst="rect">
            <a:avLst/>
          </a:prstGeom>
          <a:solidFill>
            <a:schemeClr val="bg1"/>
          </a:solidFill>
          <a:ln w="12700">
            <a:solidFill>
              <a:srgbClr val="2493CB"/>
            </a:solidFill>
            <a:prstDash val="sysDot"/>
            <a:miter lim="800000"/>
            <a:headEnd/>
            <a:tailEnd/>
          </a:ln>
        </p:spPr>
        <p:txBody>
          <a:bodyPr>
            <a:spAutoFit/>
          </a:bodyPr>
          <a:lstStyle/>
          <a:p>
            <a:pPr algn="ctr"/>
            <a:r>
              <a:rPr lang="es-ES_tradnl" sz="1600">
                <a:latin typeface="Calibri" pitchFamily="34" charset="0"/>
                <a:ea typeface="Calibri" pitchFamily="34" charset="0"/>
                <a:cs typeface="Calibri" pitchFamily="34" charset="0"/>
              </a:rPr>
              <a:t>61,8%</a:t>
            </a:r>
          </a:p>
        </p:txBody>
      </p:sp>
      <p:graphicFrame>
        <p:nvGraphicFramePr>
          <p:cNvPr id="42001" name="Gráfico 39"/>
          <p:cNvGraphicFramePr>
            <a:graphicFrameLocks/>
          </p:cNvGraphicFramePr>
          <p:nvPr/>
        </p:nvGraphicFramePr>
        <p:xfrm>
          <a:off x="581025" y="971550"/>
          <a:ext cx="8815388" cy="1470025"/>
        </p:xfrm>
        <a:graphic>
          <a:graphicData uri="http://schemas.openxmlformats.org/presentationml/2006/ole">
            <p:oleObj spid="_x0000_s42001" r:id="rId6" imgW="8815580" imgH="1475360" progId="Excel.Chart.8">
              <p:embed/>
            </p:oleObj>
          </a:graphicData>
        </a:graphic>
      </p:graphicFrame>
      <p:sp>
        <p:nvSpPr>
          <p:cNvPr id="42002" name="1 CuadroTexto"/>
          <p:cNvSpPr txBox="1">
            <a:spLocks noChangeArrowheads="1"/>
          </p:cNvSpPr>
          <p:nvPr/>
        </p:nvSpPr>
        <p:spPr bwMode="auto">
          <a:xfrm>
            <a:off x="2686050" y="1033463"/>
            <a:ext cx="4321175" cy="307975"/>
          </a:xfrm>
          <a:prstGeom prst="rect">
            <a:avLst/>
          </a:prstGeom>
          <a:noFill/>
          <a:ln w="9525">
            <a:noFill/>
            <a:miter lim="800000"/>
            <a:headEnd/>
            <a:tailEnd/>
          </a:ln>
        </p:spPr>
        <p:txBody>
          <a:bodyPr>
            <a:spAutoFit/>
          </a:bodyPr>
          <a:lstStyle/>
          <a:p>
            <a:pPr algn="ctr"/>
            <a:r>
              <a:rPr lang="es-ES" sz="1400" b="1">
                <a:solidFill>
                  <a:srgbClr val="68BCB7"/>
                </a:solidFill>
                <a:latin typeface="Calibri" pitchFamily="34" charset="0"/>
              </a:rPr>
              <a:t>Número de especialidades realizadas</a:t>
            </a:r>
          </a:p>
        </p:txBody>
      </p:sp>
      <p:sp>
        <p:nvSpPr>
          <p:cNvPr id="25" name="24 CuadroTexto"/>
          <p:cNvSpPr txBox="1"/>
          <p:nvPr/>
        </p:nvSpPr>
        <p:spPr>
          <a:xfrm>
            <a:off x="425450" y="2452688"/>
            <a:ext cx="4319588" cy="523875"/>
          </a:xfrm>
          <a:prstGeom prst="rect">
            <a:avLst/>
          </a:prstGeom>
          <a:noFill/>
        </p:spPr>
        <p:txBody>
          <a:bodyPr>
            <a:spAutoFit/>
          </a:bodyPr>
          <a:lstStyle/>
          <a:p>
            <a:pPr algn="ctr" fontAlgn="auto">
              <a:spcBef>
                <a:spcPts val="0"/>
              </a:spcBef>
              <a:spcAft>
                <a:spcPts val="0"/>
              </a:spcAft>
              <a:defRPr/>
            </a:pPr>
            <a:r>
              <a:rPr lang="es-ES_tradnl" sz="1400" b="1" dirty="0">
                <a:solidFill>
                  <a:schemeClr val="accent1">
                    <a:lumMod val="75000"/>
                  </a:schemeClr>
                </a:solidFill>
                <a:latin typeface="+mn-lt"/>
              </a:rPr>
              <a:t>Han realizado </a:t>
            </a:r>
            <a:r>
              <a:rPr lang="es-ES_tradnl" sz="1400" b="1" dirty="0">
                <a:solidFill>
                  <a:schemeClr val="accent1">
                    <a:lumMod val="75000"/>
                  </a:schemeClr>
                </a:solidFill>
                <a:latin typeface="+mn-lt"/>
              </a:rPr>
              <a:t>UNA ESPECIALIDAD:</a:t>
            </a:r>
            <a:endParaRPr lang="es-ES_tradnl" sz="1400" b="1" dirty="0">
              <a:solidFill>
                <a:schemeClr val="accent1">
                  <a:lumMod val="75000"/>
                </a:schemeClr>
              </a:solidFill>
              <a:latin typeface="+mn-lt"/>
            </a:endParaRPr>
          </a:p>
          <a:p>
            <a:pPr algn="ctr" fontAlgn="auto">
              <a:spcBef>
                <a:spcPts val="0"/>
              </a:spcBef>
              <a:spcAft>
                <a:spcPts val="0"/>
              </a:spcAft>
              <a:defRPr/>
            </a:pPr>
            <a:r>
              <a:rPr lang="es-ES_tradnl" sz="1400" b="1" dirty="0">
                <a:solidFill>
                  <a:schemeClr val="accent1">
                    <a:lumMod val="75000"/>
                  </a:schemeClr>
                </a:solidFill>
                <a:latin typeface="+mn-lt"/>
              </a:rPr>
              <a:t>Tiempo que hace que finalizó la especialidad</a:t>
            </a:r>
          </a:p>
        </p:txBody>
      </p:sp>
      <p:sp>
        <p:nvSpPr>
          <p:cNvPr id="42004" name="30 CuadroTexto"/>
          <p:cNvSpPr txBox="1">
            <a:spLocks noChangeArrowheads="1"/>
          </p:cNvSpPr>
          <p:nvPr/>
        </p:nvSpPr>
        <p:spPr bwMode="auto">
          <a:xfrm>
            <a:off x="4438650" y="2452688"/>
            <a:ext cx="5653088" cy="523875"/>
          </a:xfrm>
          <a:prstGeom prst="rect">
            <a:avLst/>
          </a:prstGeom>
          <a:noFill/>
          <a:ln w="9525">
            <a:noFill/>
            <a:miter lim="800000"/>
            <a:headEnd/>
            <a:tailEnd/>
          </a:ln>
        </p:spPr>
        <p:txBody>
          <a:bodyPr>
            <a:spAutoFit/>
          </a:bodyPr>
          <a:lstStyle/>
          <a:p>
            <a:pPr algn="ctr"/>
            <a:r>
              <a:rPr lang="es-ES_tradnl" sz="1400" b="1">
                <a:solidFill>
                  <a:srgbClr val="E46C0A"/>
                </a:solidFill>
                <a:latin typeface="Calibri" pitchFamily="34" charset="0"/>
              </a:rPr>
              <a:t>Han realizado MÁS DE UNA ESPECIALIDAD:</a:t>
            </a:r>
          </a:p>
          <a:p>
            <a:pPr algn="ctr"/>
            <a:r>
              <a:rPr lang="es-ES_tradnl" sz="1400" b="1">
                <a:solidFill>
                  <a:srgbClr val="E46C0A"/>
                </a:solidFill>
                <a:latin typeface="Calibri" pitchFamily="34" charset="0"/>
              </a:rPr>
              <a:t>Tiempo que hace que finalizó la última especialidad</a:t>
            </a:r>
          </a:p>
        </p:txBody>
      </p:sp>
      <p:sp>
        <p:nvSpPr>
          <p:cNvPr id="23" name="22 CuadroTexto"/>
          <p:cNvSpPr txBox="1"/>
          <p:nvPr/>
        </p:nvSpPr>
        <p:spPr>
          <a:xfrm>
            <a:off x="808038" y="1936750"/>
            <a:ext cx="1568450" cy="231775"/>
          </a:xfrm>
          <a:prstGeom prst="rect">
            <a:avLst/>
          </a:prstGeom>
          <a:noFill/>
        </p:spPr>
        <p:txBody>
          <a:bodyPr>
            <a:spAutoFit/>
          </a:bodyPr>
          <a:lstStyle/>
          <a:p>
            <a:pPr fontAlgn="auto">
              <a:spcBef>
                <a:spcPts val="0"/>
              </a:spcBef>
              <a:spcAft>
                <a:spcPts val="0"/>
              </a:spcAft>
              <a:defRPr/>
            </a:pPr>
            <a:r>
              <a:rPr lang="es-ES" sz="900" dirty="0">
                <a:solidFill>
                  <a:schemeClr val="tx1">
                    <a:lumMod val="65000"/>
                    <a:lumOff val="35000"/>
                  </a:schemeClr>
                </a:solidFill>
                <a:latin typeface="+mn-lt"/>
              </a:rPr>
              <a:t>Base: 9763 casos</a:t>
            </a:r>
            <a:endParaRPr lang="es-ES" sz="900" dirty="0">
              <a:solidFill>
                <a:schemeClr val="tx1">
                  <a:lumMod val="65000"/>
                  <a:lumOff val="35000"/>
                </a:schemeClr>
              </a:solidFill>
              <a:latin typeface="+mn-lt"/>
            </a:endParaRP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5" name="Text Box 2"/>
          <p:cNvSpPr txBox="1">
            <a:spLocks noChangeArrowheads="1"/>
          </p:cNvSpPr>
          <p:nvPr/>
        </p:nvSpPr>
        <p:spPr bwMode="auto">
          <a:xfrm>
            <a:off x="128588" y="188913"/>
            <a:ext cx="9602787" cy="395287"/>
          </a:xfrm>
          <a:prstGeom prst="rect">
            <a:avLst/>
          </a:prstGeom>
          <a:solidFill>
            <a:schemeClr val="bg1"/>
          </a:solidFill>
          <a:ln w="9525">
            <a:solidFill>
              <a:srgbClr val="008000"/>
            </a:solidFill>
            <a:miter lim="800000"/>
            <a:headEnd/>
            <a:tailEnd/>
          </a:ln>
          <a:effectLst>
            <a:prstShdw prst="shdw17" dist="17961" dir="2700000">
              <a:srgbClr val="004D00">
                <a:alpha val="50000"/>
              </a:srgbClr>
            </a:prstShdw>
          </a:effectLst>
        </p:spPr>
        <p:txBody>
          <a:bodyPr anchor="ctr"/>
          <a:lstStyle/>
          <a:p>
            <a:pPr eaLnBrk="0" hangingPunct="0">
              <a:spcBef>
                <a:spcPts val="200"/>
              </a:spcBef>
            </a:pPr>
            <a:r>
              <a:rPr lang="es-ES" sz="1900">
                <a:latin typeface="Calibri" pitchFamily="34" charset="0"/>
                <a:ea typeface="Calibri" pitchFamily="34" charset="0"/>
                <a:cs typeface="Calibri" pitchFamily="34" charset="0"/>
              </a:rPr>
              <a:t>SISTEMA DE GESTIÓN DE LA CALIDAD</a:t>
            </a:r>
          </a:p>
        </p:txBody>
      </p:sp>
      <p:sp>
        <p:nvSpPr>
          <p:cNvPr id="1293315" name="Text Box 3"/>
          <p:cNvSpPr txBox="1">
            <a:spLocks noChangeArrowheads="1"/>
          </p:cNvSpPr>
          <p:nvPr/>
        </p:nvSpPr>
        <p:spPr bwMode="auto">
          <a:xfrm>
            <a:off x="631825" y="4868863"/>
            <a:ext cx="5040313" cy="1636712"/>
          </a:xfrm>
          <a:prstGeom prst="rect">
            <a:avLst/>
          </a:prstGeom>
          <a:noFill/>
          <a:ln w="9525">
            <a:solidFill>
              <a:srgbClr val="C0C0C0"/>
            </a:solidFill>
            <a:miter lim="800000"/>
            <a:headEnd/>
            <a:tailEnd/>
          </a:ln>
          <a:effectLst/>
          <a:extLst>
            <a:ext uri="{909E8E84-426E-40DD-AFC4-6F175D3DCCD1}"/>
            <a:ext uri="{AF507438-7753-43E0-B8FC-AC1667EBCBE1}"/>
          </a:extLst>
        </p:spPr>
        <p:txBody>
          <a:bodyPr tIns="90000" bIns="90000">
            <a:spAutoFit/>
          </a:bodyPr>
          <a:lstStyle>
            <a:lvl1pPr marL="182563" indent="-182563" algn="l">
              <a:spcBef>
                <a:spcPct val="0"/>
              </a:spcBef>
              <a:defRPr>
                <a:solidFill>
                  <a:schemeClr val="tx1"/>
                </a:solidFill>
                <a:latin typeface="Arial" charset="0"/>
                <a:cs typeface="Arial" charset="0"/>
              </a:defRPr>
            </a:lvl1pPr>
            <a:lvl2pPr marL="536575" indent="-174625" algn="l">
              <a:spcBef>
                <a:spcPct val="0"/>
              </a:spcBef>
              <a:defRPr>
                <a:solidFill>
                  <a:schemeClr val="tx1"/>
                </a:solidFill>
                <a:latin typeface="Arial" charset="0"/>
                <a:cs typeface="Arial" charset="0"/>
              </a:defRPr>
            </a:lvl2pPr>
            <a:lvl3pPr marL="890588" indent="-174625" algn="l">
              <a:spcBef>
                <a:spcPct val="0"/>
              </a:spcBef>
              <a:defRPr>
                <a:solidFill>
                  <a:schemeClr val="tx1"/>
                </a:solidFill>
                <a:latin typeface="Arial" charset="0"/>
                <a:cs typeface="Arial" charset="0"/>
              </a:defRPr>
            </a:lvl3pPr>
            <a:lvl4pPr marL="1243013" indent="-173038" algn="l">
              <a:spcBef>
                <a:spcPct val="0"/>
              </a:spcBef>
              <a:defRPr>
                <a:solidFill>
                  <a:schemeClr val="tx1"/>
                </a:solidFill>
                <a:latin typeface="Arial" charset="0"/>
                <a:cs typeface="Arial" charset="0"/>
              </a:defRPr>
            </a:lvl4pPr>
            <a:lvl5pPr marL="1597025" indent="-174625" algn="l">
              <a:spcBef>
                <a:spcPct val="0"/>
              </a:spcBef>
              <a:defRPr>
                <a:solidFill>
                  <a:schemeClr val="tx1"/>
                </a:solidFill>
                <a:latin typeface="Arial" charset="0"/>
                <a:cs typeface="Arial" charset="0"/>
              </a:defRPr>
            </a:lvl5pPr>
            <a:lvl6pPr marL="2054225" indent="-174625" fontAlgn="base">
              <a:spcBef>
                <a:spcPct val="0"/>
              </a:spcBef>
              <a:spcAft>
                <a:spcPct val="0"/>
              </a:spcAft>
              <a:defRPr>
                <a:solidFill>
                  <a:schemeClr val="tx1"/>
                </a:solidFill>
                <a:latin typeface="Arial" charset="0"/>
                <a:cs typeface="Arial" charset="0"/>
              </a:defRPr>
            </a:lvl6pPr>
            <a:lvl7pPr marL="2511425" indent="-174625" fontAlgn="base">
              <a:spcBef>
                <a:spcPct val="0"/>
              </a:spcBef>
              <a:spcAft>
                <a:spcPct val="0"/>
              </a:spcAft>
              <a:defRPr>
                <a:solidFill>
                  <a:schemeClr val="tx1"/>
                </a:solidFill>
                <a:latin typeface="Arial" charset="0"/>
                <a:cs typeface="Arial" charset="0"/>
              </a:defRPr>
            </a:lvl7pPr>
            <a:lvl8pPr marL="2968625" indent="-174625" fontAlgn="base">
              <a:spcBef>
                <a:spcPct val="0"/>
              </a:spcBef>
              <a:spcAft>
                <a:spcPct val="0"/>
              </a:spcAft>
              <a:defRPr>
                <a:solidFill>
                  <a:schemeClr val="tx1"/>
                </a:solidFill>
                <a:latin typeface="Arial" charset="0"/>
                <a:cs typeface="Arial" charset="0"/>
              </a:defRPr>
            </a:lvl8pPr>
            <a:lvl9pPr marL="3425825" indent="-174625" fontAlgn="base">
              <a:spcBef>
                <a:spcPct val="0"/>
              </a:spcBef>
              <a:spcAft>
                <a:spcPct val="0"/>
              </a:spcAft>
              <a:defRPr>
                <a:solidFill>
                  <a:schemeClr val="tx1"/>
                </a:solidFill>
                <a:latin typeface="Arial" charset="0"/>
                <a:cs typeface="Arial" charset="0"/>
              </a:defRPr>
            </a:lvl9pPr>
          </a:lstStyle>
          <a:p>
            <a:pPr algn="ctr" fontAlgn="auto">
              <a:spcAft>
                <a:spcPct val="75000"/>
              </a:spcAft>
              <a:buClr>
                <a:srgbClr val="CC9900"/>
              </a:buClr>
              <a:defRPr/>
            </a:pPr>
            <a:r>
              <a:rPr lang="es-ES" sz="1050" dirty="0">
                <a:latin typeface="Calibri" pitchFamily="34" charset="0"/>
                <a:cs typeface="Calibri" pitchFamily="34" charset="0"/>
              </a:rPr>
              <a:t>Sistema de Gestión de la Calidad:</a:t>
            </a:r>
          </a:p>
          <a:p>
            <a:pPr fontAlgn="auto">
              <a:spcAft>
                <a:spcPct val="75000"/>
              </a:spcAft>
              <a:buClr>
                <a:srgbClr val="008000"/>
              </a:buClr>
              <a:buFont typeface="Wingdings" pitchFamily="2" charset="2"/>
              <a:buChar char="q"/>
              <a:defRPr/>
            </a:pPr>
            <a:r>
              <a:rPr lang="es-ES" sz="1050" dirty="0">
                <a:latin typeface="Calibri" pitchFamily="34" charset="0"/>
                <a:cs typeface="Calibri" pitchFamily="34" charset="0"/>
              </a:rPr>
              <a:t>Certificado para el servicio de Investigación de</a:t>
            </a:r>
            <a:br>
              <a:rPr lang="es-ES" sz="1050" dirty="0">
                <a:latin typeface="Calibri" pitchFamily="34" charset="0"/>
                <a:cs typeface="Calibri" pitchFamily="34" charset="0"/>
              </a:rPr>
            </a:br>
            <a:r>
              <a:rPr lang="es-ES" sz="1050" dirty="0">
                <a:latin typeface="Calibri" pitchFamily="34" charset="0"/>
                <a:cs typeface="Calibri" pitchFamily="34" charset="0"/>
              </a:rPr>
              <a:t>Mercados y Opinión: A50/ 000005</a:t>
            </a:r>
          </a:p>
          <a:p>
            <a:pPr fontAlgn="auto">
              <a:spcAft>
                <a:spcPct val="75000"/>
              </a:spcAft>
              <a:buClr>
                <a:srgbClr val="008000"/>
              </a:buClr>
              <a:buFont typeface="Wingdings" pitchFamily="2" charset="2"/>
              <a:buChar char="q"/>
              <a:defRPr/>
            </a:pPr>
            <a:r>
              <a:rPr lang="es-ES" sz="1050" dirty="0">
                <a:latin typeface="Calibri" pitchFamily="34" charset="0"/>
                <a:cs typeface="Calibri" pitchFamily="34" charset="0"/>
              </a:rPr>
              <a:t>Según Norma ISO 20252</a:t>
            </a:r>
          </a:p>
          <a:p>
            <a:pPr fontAlgn="auto">
              <a:spcAft>
                <a:spcPct val="75000"/>
              </a:spcAft>
              <a:buClr>
                <a:srgbClr val="008000"/>
              </a:buClr>
              <a:buFont typeface="Wingdings" pitchFamily="2" charset="2"/>
              <a:buChar char="q"/>
              <a:defRPr/>
            </a:pPr>
            <a:r>
              <a:rPr lang="es-ES" sz="1050" dirty="0">
                <a:latin typeface="Calibri" pitchFamily="34" charset="0"/>
                <a:cs typeface="Calibri" pitchFamily="34" charset="0"/>
              </a:rPr>
              <a:t>Código ICC/ ESOMAR</a:t>
            </a:r>
          </a:p>
          <a:p>
            <a:pPr fontAlgn="auto">
              <a:spcAft>
                <a:spcPct val="75000"/>
              </a:spcAft>
              <a:buClr>
                <a:srgbClr val="008000"/>
              </a:buClr>
              <a:buFont typeface="Wingdings" pitchFamily="2" charset="2"/>
              <a:buChar char="q"/>
              <a:defRPr/>
            </a:pPr>
            <a:r>
              <a:rPr lang="es-ES" sz="1050" dirty="0">
                <a:latin typeface="Calibri" pitchFamily="34" charset="0"/>
                <a:cs typeface="Calibri" pitchFamily="34" charset="0"/>
              </a:rPr>
              <a:t>Sistema </a:t>
            </a:r>
            <a:r>
              <a:rPr lang="es-ES" sz="1050" dirty="0" err="1">
                <a:latin typeface="Calibri" pitchFamily="34" charset="0"/>
                <a:cs typeface="Calibri" pitchFamily="34" charset="0"/>
              </a:rPr>
              <a:t>Aneimo</a:t>
            </a:r>
            <a:r>
              <a:rPr lang="es-ES" sz="1050" dirty="0">
                <a:latin typeface="Calibri" pitchFamily="34" charset="0"/>
                <a:cs typeface="Calibri" pitchFamily="34" charset="0"/>
              </a:rPr>
              <a:t> de Calidad de Captaciones (SACC)</a:t>
            </a:r>
          </a:p>
        </p:txBody>
      </p:sp>
      <p:sp>
        <p:nvSpPr>
          <p:cNvPr id="1293319" name="Text Box 7"/>
          <p:cNvSpPr txBox="1">
            <a:spLocks noChangeArrowheads="1"/>
          </p:cNvSpPr>
          <p:nvPr/>
        </p:nvSpPr>
        <p:spPr bwMode="auto">
          <a:xfrm>
            <a:off x="5673725" y="1281113"/>
            <a:ext cx="3852863" cy="3937000"/>
          </a:xfrm>
          <a:prstGeom prst="rect">
            <a:avLst/>
          </a:prstGeom>
          <a:noFill/>
          <a:ln>
            <a:noFill/>
          </a:ln>
          <a:effectLst/>
          <a:extLst>
            <a:ext uri="{909E8E84-426E-40DD-AFC4-6F175D3DCCD1}"/>
            <a:ext uri="{91240B29-F687-4F45-9708-019B960494DF}"/>
            <a:ext uri="{AF507438-7753-43E0-B8FC-AC1667EBCBE1}"/>
          </a:extLst>
        </p:spPr>
        <p:txBody>
          <a:bodyPr tIns="90000" bIns="90000">
            <a:spAutoFit/>
          </a:bodyPr>
          <a:lstStyle>
            <a:lvl1pPr algn="l">
              <a:spcBef>
                <a:spcPct val="0"/>
              </a:spcBef>
              <a:defRPr>
                <a:solidFill>
                  <a:schemeClr val="tx1"/>
                </a:solidFill>
                <a:latin typeface="Arial" charset="0"/>
                <a:cs typeface="Arial" charset="0"/>
              </a:defRPr>
            </a:lvl1pPr>
            <a:lvl2pPr marL="536575" indent="-174625" algn="l">
              <a:spcBef>
                <a:spcPct val="0"/>
              </a:spcBef>
              <a:defRPr>
                <a:solidFill>
                  <a:schemeClr val="tx1"/>
                </a:solidFill>
                <a:latin typeface="Arial" charset="0"/>
                <a:cs typeface="Arial" charset="0"/>
              </a:defRPr>
            </a:lvl2pPr>
            <a:lvl3pPr marL="890588" indent="-174625" algn="l">
              <a:spcBef>
                <a:spcPct val="0"/>
              </a:spcBef>
              <a:defRPr>
                <a:solidFill>
                  <a:schemeClr val="tx1"/>
                </a:solidFill>
                <a:latin typeface="Arial" charset="0"/>
                <a:cs typeface="Arial" charset="0"/>
              </a:defRPr>
            </a:lvl3pPr>
            <a:lvl4pPr marL="1243013" indent="-173038" algn="l">
              <a:spcBef>
                <a:spcPct val="0"/>
              </a:spcBef>
              <a:defRPr>
                <a:solidFill>
                  <a:schemeClr val="tx1"/>
                </a:solidFill>
                <a:latin typeface="Arial" charset="0"/>
                <a:cs typeface="Arial" charset="0"/>
              </a:defRPr>
            </a:lvl4pPr>
            <a:lvl5pPr marL="1597025" indent="-174625" algn="l">
              <a:spcBef>
                <a:spcPct val="0"/>
              </a:spcBef>
              <a:defRPr>
                <a:solidFill>
                  <a:schemeClr val="tx1"/>
                </a:solidFill>
                <a:latin typeface="Arial" charset="0"/>
                <a:cs typeface="Arial" charset="0"/>
              </a:defRPr>
            </a:lvl5pPr>
            <a:lvl6pPr marL="2054225" indent="-174625" fontAlgn="base">
              <a:spcBef>
                <a:spcPct val="0"/>
              </a:spcBef>
              <a:spcAft>
                <a:spcPct val="0"/>
              </a:spcAft>
              <a:defRPr>
                <a:solidFill>
                  <a:schemeClr val="tx1"/>
                </a:solidFill>
                <a:latin typeface="Arial" charset="0"/>
                <a:cs typeface="Arial" charset="0"/>
              </a:defRPr>
            </a:lvl6pPr>
            <a:lvl7pPr marL="2511425" indent="-174625" fontAlgn="base">
              <a:spcBef>
                <a:spcPct val="0"/>
              </a:spcBef>
              <a:spcAft>
                <a:spcPct val="0"/>
              </a:spcAft>
              <a:defRPr>
                <a:solidFill>
                  <a:schemeClr val="tx1"/>
                </a:solidFill>
                <a:latin typeface="Arial" charset="0"/>
                <a:cs typeface="Arial" charset="0"/>
              </a:defRPr>
            </a:lvl7pPr>
            <a:lvl8pPr marL="2968625" indent="-174625" fontAlgn="base">
              <a:spcBef>
                <a:spcPct val="0"/>
              </a:spcBef>
              <a:spcAft>
                <a:spcPct val="0"/>
              </a:spcAft>
              <a:defRPr>
                <a:solidFill>
                  <a:schemeClr val="tx1"/>
                </a:solidFill>
                <a:latin typeface="Arial" charset="0"/>
                <a:cs typeface="Arial" charset="0"/>
              </a:defRPr>
            </a:lvl8pPr>
            <a:lvl9pPr marL="3425825" indent="-174625" fontAlgn="base">
              <a:spcBef>
                <a:spcPct val="0"/>
              </a:spcBef>
              <a:spcAft>
                <a:spcPct val="0"/>
              </a:spcAft>
              <a:defRPr>
                <a:solidFill>
                  <a:schemeClr val="tx1"/>
                </a:solidFill>
                <a:latin typeface="Arial" charset="0"/>
                <a:cs typeface="Arial" charset="0"/>
              </a:defRPr>
            </a:lvl9pPr>
          </a:lstStyle>
          <a:p>
            <a:pPr algn="ctr" fontAlgn="auto">
              <a:lnSpc>
                <a:spcPct val="125000"/>
              </a:lnSpc>
              <a:spcAft>
                <a:spcPct val="50000"/>
              </a:spcAft>
              <a:buClr>
                <a:srgbClr val="CC9900"/>
              </a:buClr>
              <a:defRPr/>
            </a:pPr>
            <a:r>
              <a:rPr lang="es-ES" sz="1050" dirty="0">
                <a:solidFill>
                  <a:srgbClr val="808080"/>
                </a:solidFill>
                <a:latin typeface="Calibri" pitchFamily="34" charset="0"/>
                <a:cs typeface="Calibri" pitchFamily="34" charset="0"/>
              </a:rPr>
              <a:t>Proyecto nº:</a:t>
            </a:r>
          </a:p>
          <a:p>
            <a:pPr algn="ctr" fontAlgn="auto">
              <a:lnSpc>
                <a:spcPct val="125000"/>
              </a:lnSpc>
              <a:spcAft>
                <a:spcPct val="50000"/>
              </a:spcAft>
              <a:buClr>
                <a:srgbClr val="CC9900"/>
              </a:buClr>
              <a:defRPr/>
            </a:pPr>
            <a:r>
              <a:rPr lang="es-ES" sz="1400" b="1" dirty="0" smtClean="0">
                <a:solidFill>
                  <a:srgbClr val="000000"/>
                </a:solidFill>
                <a:latin typeface="Calibri" pitchFamily="34" charset="0"/>
                <a:cs typeface="Calibri" pitchFamily="34" charset="0"/>
              </a:rPr>
              <a:t>14-102 / </a:t>
            </a:r>
            <a:r>
              <a:rPr lang="es-ES" sz="1400" b="1" dirty="0">
                <a:solidFill>
                  <a:srgbClr val="000000"/>
                </a:solidFill>
                <a:latin typeface="Calibri" pitchFamily="34" charset="0"/>
                <a:cs typeface="Calibri" pitchFamily="34" charset="0"/>
              </a:rPr>
              <a:t>9220-1</a:t>
            </a:r>
          </a:p>
          <a:p>
            <a:pPr algn="ctr" fontAlgn="auto">
              <a:lnSpc>
                <a:spcPct val="125000"/>
              </a:lnSpc>
              <a:spcAft>
                <a:spcPct val="50000"/>
              </a:spcAft>
              <a:buClr>
                <a:srgbClr val="CC9900"/>
              </a:buClr>
              <a:defRPr/>
            </a:pPr>
            <a:r>
              <a:rPr lang="es-ES" sz="1050" dirty="0" smtClean="0">
                <a:solidFill>
                  <a:srgbClr val="808080"/>
                </a:solidFill>
                <a:latin typeface="Calibri" pitchFamily="34" charset="0"/>
                <a:cs typeface="Calibri" pitchFamily="34" charset="0"/>
              </a:rPr>
              <a:t>Cliente</a:t>
            </a:r>
            <a:r>
              <a:rPr lang="es-ES" sz="1050" dirty="0">
                <a:solidFill>
                  <a:srgbClr val="808080"/>
                </a:solidFill>
                <a:latin typeface="Calibri" pitchFamily="34" charset="0"/>
                <a:cs typeface="Calibri" pitchFamily="34" charset="0"/>
              </a:rPr>
              <a:t>:</a:t>
            </a:r>
          </a:p>
          <a:p>
            <a:pPr algn="ctr" fontAlgn="auto">
              <a:lnSpc>
                <a:spcPct val="125000"/>
              </a:lnSpc>
              <a:spcAft>
                <a:spcPct val="50000"/>
              </a:spcAft>
              <a:buClr>
                <a:srgbClr val="CC9900"/>
              </a:buClr>
              <a:defRPr/>
            </a:pPr>
            <a:r>
              <a:rPr lang="es-ES" sz="1400" b="1" dirty="0" smtClean="0">
                <a:solidFill>
                  <a:srgbClr val="000000"/>
                </a:solidFill>
                <a:latin typeface="Calibri" pitchFamily="34" charset="0"/>
                <a:cs typeface="Calibri" pitchFamily="34" charset="0"/>
              </a:rPr>
              <a:t>ORGANIZACIÓN MÉDICA COLEGIAL</a:t>
            </a:r>
          </a:p>
          <a:p>
            <a:pPr algn="ctr" fontAlgn="auto">
              <a:lnSpc>
                <a:spcPct val="125000"/>
              </a:lnSpc>
              <a:spcAft>
                <a:spcPct val="50000"/>
              </a:spcAft>
              <a:buClr>
                <a:srgbClr val="CC9900"/>
              </a:buClr>
              <a:defRPr/>
            </a:pPr>
            <a:endParaRPr lang="es-ES" sz="1400" b="1" dirty="0">
              <a:solidFill>
                <a:srgbClr val="000000"/>
              </a:solidFill>
              <a:latin typeface="Calibri" pitchFamily="34" charset="0"/>
              <a:cs typeface="Calibri" pitchFamily="34" charset="0"/>
            </a:endParaRPr>
          </a:p>
          <a:p>
            <a:pPr algn="ctr" fontAlgn="auto">
              <a:lnSpc>
                <a:spcPct val="125000"/>
              </a:lnSpc>
              <a:spcAft>
                <a:spcPct val="50000"/>
              </a:spcAft>
              <a:buClr>
                <a:srgbClr val="CC9900"/>
              </a:buClr>
              <a:defRPr/>
            </a:pPr>
            <a:r>
              <a:rPr lang="es-ES" sz="1050" dirty="0">
                <a:solidFill>
                  <a:srgbClr val="808080"/>
                </a:solidFill>
                <a:latin typeface="Calibri" pitchFamily="34" charset="0"/>
                <a:cs typeface="Calibri" pitchFamily="34" charset="0"/>
              </a:rPr>
              <a:t>Título del Estudio:</a:t>
            </a:r>
          </a:p>
          <a:p>
            <a:pPr algn="ctr" fontAlgn="auto">
              <a:spcAft>
                <a:spcPts val="300"/>
              </a:spcAft>
              <a:buClr>
                <a:srgbClr val="CC9900"/>
              </a:buClr>
              <a:defRPr/>
            </a:pPr>
            <a:r>
              <a:rPr lang="es-ES" sz="1400" b="1" dirty="0">
                <a:solidFill>
                  <a:srgbClr val="000000"/>
                </a:solidFill>
                <a:latin typeface="Calibri" pitchFamily="34" charset="0"/>
                <a:cs typeface="Calibri" pitchFamily="34" charset="0"/>
              </a:rPr>
              <a:t>Estudio sobre </a:t>
            </a:r>
            <a:r>
              <a:rPr lang="es-ES" sz="1400" b="1" dirty="0" smtClean="0">
                <a:solidFill>
                  <a:srgbClr val="000000"/>
                </a:solidFill>
                <a:latin typeface="Calibri" pitchFamily="34" charset="0"/>
                <a:cs typeface="Calibri" pitchFamily="34" charset="0"/>
              </a:rPr>
              <a:t>la </a:t>
            </a:r>
            <a:r>
              <a:rPr lang="es-ES" sz="1400" b="1" dirty="0">
                <a:solidFill>
                  <a:srgbClr val="000000"/>
                </a:solidFill>
                <a:latin typeface="Calibri" pitchFamily="34" charset="0"/>
                <a:cs typeface="Calibri" pitchFamily="34" charset="0"/>
              </a:rPr>
              <a:t>situación laboral </a:t>
            </a:r>
            <a:r>
              <a:rPr lang="es-ES" sz="1400" b="1" dirty="0" smtClean="0">
                <a:solidFill>
                  <a:srgbClr val="000000"/>
                </a:solidFill>
                <a:latin typeface="Calibri" pitchFamily="34" charset="0"/>
                <a:cs typeface="Calibri" pitchFamily="34" charset="0"/>
              </a:rPr>
              <a:t/>
            </a:r>
            <a:br>
              <a:rPr lang="es-ES" sz="1400" b="1" dirty="0" smtClean="0">
                <a:solidFill>
                  <a:srgbClr val="000000"/>
                </a:solidFill>
                <a:latin typeface="Calibri" pitchFamily="34" charset="0"/>
                <a:cs typeface="Calibri" pitchFamily="34" charset="0"/>
              </a:rPr>
            </a:br>
            <a:r>
              <a:rPr lang="es-ES" sz="1400" b="1" dirty="0" smtClean="0">
                <a:solidFill>
                  <a:srgbClr val="000000"/>
                </a:solidFill>
                <a:latin typeface="Calibri" pitchFamily="34" charset="0"/>
                <a:cs typeface="Calibri" pitchFamily="34" charset="0"/>
              </a:rPr>
              <a:t>de </a:t>
            </a:r>
            <a:r>
              <a:rPr lang="es-ES" sz="1400" b="1" dirty="0">
                <a:solidFill>
                  <a:srgbClr val="000000"/>
                </a:solidFill>
                <a:latin typeface="Calibri" pitchFamily="34" charset="0"/>
                <a:cs typeface="Calibri" pitchFamily="34" charset="0"/>
              </a:rPr>
              <a:t>los médicos de España</a:t>
            </a:r>
          </a:p>
          <a:p>
            <a:pPr algn="ctr" fontAlgn="auto">
              <a:lnSpc>
                <a:spcPct val="125000"/>
              </a:lnSpc>
              <a:spcAft>
                <a:spcPct val="50000"/>
              </a:spcAft>
              <a:buClr>
                <a:srgbClr val="CC9900"/>
              </a:buClr>
              <a:defRPr/>
            </a:pPr>
            <a:r>
              <a:rPr lang="es-ES" sz="1400" dirty="0" smtClean="0">
                <a:solidFill>
                  <a:srgbClr val="000000"/>
                </a:solidFill>
                <a:latin typeface="Calibri" pitchFamily="34" charset="0"/>
                <a:cs typeface="Calibri" pitchFamily="34" charset="0"/>
              </a:rPr>
              <a:t>Informe </a:t>
            </a:r>
            <a:r>
              <a:rPr lang="es-ES" sz="1400" dirty="0">
                <a:solidFill>
                  <a:srgbClr val="000000"/>
                </a:solidFill>
                <a:latin typeface="Calibri" pitchFamily="34" charset="0"/>
                <a:cs typeface="Calibri" pitchFamily="34" charset="0"/>
              </a:rPr>
              <a:t>de Resultados </a:t>
            </a:r>
            <a:r>
              <a:rPr lang="es-ES" sz="1400">
                <a:solidFill>
                  <a:srgbClr val="000000"/>
                </a:solidFill>
                <a:latin typeface="Calibri" pitchFamily="34" charset="0"/>
                <a:cs typeface="Calibri" pitchFamily="34" charset="0"/>
              </a:rPr>
              <a:t>– </a:t>
            </a:r>
            <a:r>
              <a:rPr lang="es-ES" sz="1400" smtClean="0">
                <a:solidFill>
                  <a:srgbClr val="000000"/>
                </a:solidFill>
                <a:latin typeface="Calibri" pitchFamily="34" charset="0"/>
                <a:cs typeface="Calibri" pitchFamily="34" charset="0"/>
              </a:rPr>
              <a:t>Rev1</a:t>
            </a:r>
            <a:endParaRPr lang="es-ES" sz="1400" dirty="0">
              <a:solidFill>
                <a:srgbClr val="000000"/>
              </a:solidFill>
              <a:latin typeface="Calibri" pitchFamily="34" charset="0"/>
              <a:cs typeface="Calibri" pitchFamily="34" charset="0"/>
            </a:endParaRPr>
          </a:p>
          <a:p>
            <a:pPr algn="ctr" fontAlgn="auto">
              <a:lnSpc>
                <a:spcPct val="125000"/>
              </a:lnSpc>
              <a:spcAft>
                <a:spcPct val="50000"/>
              </a:spcAft>
              <a:buClr>
                <a:srgbClr val="CC9900"/>
              </a:buClr>
              <a:defRPr/>
            </a:pPr>
            <a:endParaRPr lang="es-ES" sz="1400" dirty="0">
              <a:solidFill>
                <a:srgbClr val="000000"/>
              </a:solidFill>
              <a:latin typeface="Calibri" pitchFamily="34" charset="0"/>
              <a:cs typeface="Calibri" pitchFamily="34" charset="0"/>
            </a:endParaRPr>
          </a:p>
          <a:p>
            <a:pPr algn="ctr" fontAlgn="auto">
              <a:lnSpc>
                <a:spcPct val="125000"/>
              </a:lnSpc>
              <a:spcAft>
                <a:spcPct val="50000"/>
              </a:spcAft>
              <a:buClr>
                <a:srgbClr val="CC9900"/>
              </a:buClr>
              <a:defRPr/>
            </a:pPr>
            <a:r>
              <a:rPr lang="es-ES" sz="1050" dirty="0">
                <a:solidFill>
                  <a:srgbClr val="808080"/>
                </a:solidFill>
                <a:latin typeface="Calibri" pitchFamily="34" charset="0"/>
                <a:cs typeface="Calibri" pitchFamily="34" charset="0"/>
              </a:rPr>
              <a:t>Fecha:</a:t>
            </a:r>
          </a:p>
          <a:p>
            <a:pPr algn="ctr" fontAlgn="auto">
              <a:lnSpc>
                <a:spcPct val="125000"/>
              </a:lnSpc>
              <a:spcAft>
                <a:spcPct val="50000"/>
              </a:spcAft>
              <a:buClr>
                <a:srgbClr val="CC9900"/>
              </a:buClr>
              <a:defRPr/>
            </a:pPr>
            <a:r>
              <a:rPr lang="es-ES" sz="1400" b="1" dirty="0" smtClean="0">
                <a:solidFill>
                  <a:srgbClr val="000000"/>
                </a:solidFill>
                <a:latin typeface="Calibri" pitchFamily="34" charset="0"/>
                <a:cs typeface="Calibri" pitchFamily="34" charset="0"/>
              </a:rPr>
              <a:t>Septiembre de 2014</a:t>
            </a:r>
            <a:endParaRPr lang="es-ES" sz="1400" b="1" dirty="0">
              <a:solidFill>
                <a:srgbClr val="000000"/>
              </a:solidFill>
              <a:latin typeface="Calibri" pitchFamily="34" charset="0"/>
              <a:cs typeface="Calibri" pitchFamily="34" charset="0"/>
            </a:endParaRPr>
          </a:p>
        </p:txBody>
      </p:sp>
      <p:sp>
        <p:nvSpPr>
          <p:cNvPr id="16388" name="Rectangle 8"/>
          <p:cNvSpPr>
            <a:spLocks noChangeArrowheads="1"/>
          </p:cNvSpPr>
          <p:nvPr/>
        </p:nvSpPr>
        <p:spPr bwMode="auto">
          <a:xfrm>
            <a:off x="2316163" y="3068638"/>
            <a:ext cx="1844675" cy="1498600"/>
          </a:xfrm>
          <a:prstGeom prst="rect">
            <a:avLst/>
          </a:prstGeom>
          <a:noFill/>
          <a:ln w="9525">
            <a:solidFill>
              <a:srgbClr val="C0C0C0"/>
            </a:solidFill>
            <a:miter lim="800000"/>
            <a:headEnd/>
            <a:tailEnd/>
          </a:ln>
        </p:spPr>
        <p:txBody>
          <a:bodyPr wrap="none" anchor="ctr"/>
          <a:lstStyle/>
          <a:p>
            <a:endParaRPr lang="es-ES">
              <a:latin typeface="Calibri" pitchFamily="34" charset="0"/>
            </a:endParaRPr>
          </a:p>
        </p:txBody>
      </p:sp>
      <p:sp>
        <p:nvSpPr>
          <p:cNvPr id="16389" name="Text Box 9"/>
          <p:cNvSpPr txBox="1">
            <a:spLocks noChangeArrowheads="1"/>
          </p:cNvSpPr>
          <p:nvPr/>
        </p:nvSpPr>
        <p:spPr bwMode="auto">
          <a:xfrm>
            <a:off x="1217613" y="3213100"/>
            <a:ext cx="1285875" cy="317500"/>
          </a:xfrm>
          <a:prstGeom prst="rect">
            <a:avLst/>
          </a:prstGeom>
          <a:solidFill>
            <a:schemeClr val="bg1"/>
          </a:solidFill>
          <a:ln w="9525">
            <a:noFill/>
            <a:miter lim="800000"/>
            <a:headEnd/>
            <a:tailEnd/>
          </a:ln>
        </p:spPr>
        <p:txBody>
          <a:bodyPr tIns="90000" bIns="90000"/>
          <a:lstStyle/>
          <a:p>
            <a:pPr algn="ctr">
              <a:spcAft>
                <a:spcPct val="75000"/>
              </a:spcAft>
              <a:buClr>
                <a:srgbClr val="CC9900"/>
              </a:buClr>
            </a:pPr>
            <a:r>
              <a:rPr lang="es-ES" sz="1000">
                <a:latin typeface="Calibri" pitchFamily="34" charset="0"/>
                <a:ea typeface="Calibri" pitchFamily="34" charset="0"/>
                <a:cs typeface="Calibri" pitchFamily="34" charset="0"/>
              </a:rPr>
              <a:t>Miembro asociado a</a:t>
            </a:r>
          </a:p>
        </p:txBody>
      </p:sp>
      <p:pic>
        <p:nvPicPr>
          <p:cNvPr id="16390" name="Picture 10" descr="Esomar (bueno)"/>
          <p:cNvPicPr>
            <a:picLocks noChangeAspect="1" noChangeArrowheads="1"/>
          </p:cNvPicPr>
          <p:nvPr/>
        </p:nvPicPr>
        <p:blipFill>
          <a:blip r:embed="rId2"/>
          <a:srcRect/>
          <a:stretch>
            <a:fillRect/>
          </a:stretch>
        </p:blipFill>
        <p:spPr bwMode="auto">
          <a:xfrm>
            <a:off x="2590800" y="3703638"/>
            <a:ext cx="1322388" cy="123825"/>
          </a:xfrm>
          <a:prstGeom prst="rect">
            <a:avLst/>
          </a:prstGeom>
          <a:noFill/>
          <a:ln w="9525">
            <a:noFill/>
            <a:miter lim="800000"/>
            <a:headEnd/>
            <a:tailEnd/>
          </a:ln>
        </p:spPr>
      </p:pic>
      <p:pic>
        <p:nvPicPr>
          <p:cNvPr id="16391" name="Picture 11" descr="logo_new"/>
          <p:cNvPicPr>
            <a:picLocks noChangeAspect="1" noChangeArrowheads="1"/>
          </p:cNvPicPr>
          <p:nvPr/>
        </p:nvPicPr>
        <p:blipFill>
          <a:blip r:embed="rId3"/>
          <a:srcRect/>
          <a:stretch>
            <a:fillRect/>
          </a:stretch>
        </p:blipFill>
        <p:spPr bwMode="auto">
          <a:xfrm>
            <a:off x="2479675" y="3141663"/>
            <a:ext cx="1543050" cy="385762"/>
          </a:xfrm>
          <a:prstGeom prst="rect">
            <a:avLst/>
          </a:prstGeom>
          <a:noFill/>
          <a:ln w="9525">
            <a:noFill/>
            <a:miter lim="800000"/>
            <a:headEnd/>
            <a:tailEnd/>
          </a:ln>
        </p:spPr>
      </p:pic>
      <p:pic>
        <p:nvPicPr>
          <p:cNvPr id="16392" name="Picture 12" descr="AEDEMO"/>
          <p:cNvPicPr>
            <a:picLocks noChangeAspect="1" noChangeArrowheads="1"/>
          </p:cNvPicPr>
          <p:nvPr/>
        </p:nvPicPr>
        <p:blipFill>
          <a:blip r:embed="rId4"/>
          <a:srcRect/>
          <a:stretch>
            <a:fillRect/>
          </a:stretch>
        </p:blipFill>
        <p:spPr bwMode="auto">
          <a:xfrm>
            <a:off x="2682875" y="3967163"/>
            <a:ext cx="1162050" cy="508000"/>
          </a:xfrm>
          <a:prstGeom prst="rect">
            <a:avLst/>
          </a:prstGeom>
          <a:noFill/>
          <a:ln w="9525">
            <a:noFill/>
            <a:miter lim="800000"/>
            <a:headEnd/>
            <a:tailEnd/>
          </a:ln>
        </p:spPr>
      </p:pic>
      <p:grpSp>
        <p:nvGrpSpPr>
          <p:cNvPr id="16393" name="Group 14"/>
          <p:cNvGrpSpPr>
            <a:grpSpLocks/>
          </p:cNvGrpSpPr>
          <p:nvPr/>
        </p:nvGrpSpPr>
        <p:grpSpPr bwMode="auto">
          <a:xfrm>
            <a:off x="3873500" y="5051425"/>
            <a:ext cx="1630363" cy="1309688"/>
            <a:chOff x="4821" y="2061"/>
            <a:chExt cx="1027" cy="825"/>
          </a:xfrm>
        </p:grpSpPr>
        <p:pic>
          <p:nvPicPr>
            <p:cNvPr id="16396" name="Picture 15" descr="N - grises"/>
            <p:cNvPicPr>
              <a:picLocks noChangeAspect="1" noChangeArrowheads="1"/>
            </p:cNvPicPr>
            <p:nvPr/>
          </p:nvPicPr>
          <p:blipFill>
            <a:blip r:embed="rId5"/>
            <a:srcRect/>
            <a:stretch>
              <a:fillRect/>
            </a:stretch>
          </p:blipFill>
          <p:spPr bwMode="auto">
            <a:xfrm>
              <a:off x="5433" y="2061"/>
              <a:ext cx="415" cy="755"/>
            </a:xfrm>
            <a:prstGeom prst="rect">
              <a:avLst/>
            </a:prstGeom>
            <a:noFill/>
            <a:ln w="9525">
              <a:noFill/>
              <a:miter lim="800000"/>
              <a:headEnd/>
              <a:tailEnd/>
            </a:ln>
          </p:spPr>
        </p:pic>
        <p:pic>
          <p:nvPicPr>
            <p:cNvPr id="16397" name="Picture 16" descr="iCC_simple_Eng_small"/>
            <p:cNvPicPr>
              <a:picLocks noChangeAspect="1" noChangeArrowheads="1"/>
            </p:cNvPicPr>
            <p:nvPr/>
          </p:nvPicPr>
          <p:blipFill>
            <a:blip r:embed="rId6"/>
            <a:srcRect r="54514" b="48172"/>
            <a:stretch>
              <a:fillRect/>
            </a:stretch>
          </p:blipFill>
          <p:spPr bwMode="auto">
            <a:xfrm>
              <a:off x="4821" y="2341"/>
              <a:ext cx="524" cy="241"/>
            </a:xfrm>
            <a:prstGeom prst="rect">
              <a:avLst/>
            </a:prstGeom>
            <a:noFill/>
            <a:ln w="9525">
              <a:noFill/>
              <a:miter lim="800000"/>
              <a:headEnd/>
              <a:tailEnd/>
            </a:ln>
          </p:spPr>
        </p:pic>
        <p:pic>
          <p:nvPicPr>
            <p:cNvPr id="16398" name="Picture 17"/>
            <p:cNvPicPr>
              <a:picLocks noChangeAspect="1" noChangeArrowheads="1"/>
            </p:cNvPicPr>
            <p:nvPr/>
          </p:nvPicPr>
          <p:blipFill>
            <a:blip r:embed="rId7"/>
            <a:srcRect/>
            <a:stretch>
              <a:fillRect/>
            </a:stretch>
          </p:blipFill>
          <p:spPr bwMode="auto">
            <a:xfrm>
              <a:off x="4889" y="2660"/>
              <a:ext cx="408" cy="226"/>
            </a:xfrm>
            <a:prstGeom prst="rect">
              <a:avLst/>
            </a:prstGeom>
            <a:noFill/>
            <a:ln w="9525">
              <a:noFill/>
              <a:miter lim="800000"/>
              <a:headEnd/>
              <a:tailEnd/>
            </a:ln>
          </p:spPr>
        </p:pic>
      </p:grpSp>
      <p:sp>
        <p:nvSpPr>
          <p:cNvPr id="16394" name="Rectangle 1"/>
          <p:cNvSpPr>
            <a:spLocks noChangeArrowheads="1"/>
          </p:cNvSpPr>
          <p:nvPr/>
        </p:nvSpPr>
        <p:spPr bwMode="auto">
          <a:xfrm>
            <a:off x="495300" y="3678238"/>
            <a:ext cx="9906000" cy="0"/>
          </a:xfrm>
          <a:prstGeom prst="rect">
            <a:avLst/>
          </a:prstGeom>
          <a:noFill/>
          <a:ln w="9525">
            <a:noFill/>
            <a:miter lim="800000"/>
            <a:headEnd/>
            <a:tailEnd/>
          </a:ln>
        </p:spPr>
        <p:txBody>
          <a:bodyPr wrap="none" anchor="ctr">
            <a:spAutoFit/>
          </a:bodyPr>
          <a:lstStyle/>
          <a:p>
            <a:r>
              <a:rPr lang="es-ES" altLang="es-ES">
                <a:cs typeface="Arial" charset="0"/>
              </a:rPr>
              <a:t/>
            </a:r>
            <a:br>
              <a:rPr lang="es-ES" altLang="es-ES">
                <a:cs typeface="Arial" charset="0"/>
              </a:rPr>
            </a:br>
            <a:endParaRPr lang="es-ES" altLang="es-ES">
              <a:cs typeface="Arial" charset="0"/>
            </a:endParaRPr>
          </a:p>
        </p:txBody>
      </p:sp>
      <p:pic>
        <p:nvPicPr>
          <p:cNvPr id="16395" name="15 Imagen"/>
          <p:cNvPicPr>
            <a:picLocks noChangeAspect="1"/>
          </p:cNvPicPr>
          <p:nvPr/>
        </p:nvPicPr>
        <p:blipFill>
          <a:blip r:embed="rId8"/>
          <a:srcRect/>
          <a:stretch>
            <a:fillRect/>
          </a:stretch>
        </p:blipFill>
        <p:spPr bwMode="auto">
          <a:xfrm>
            <a:off x="495300" y="1773238"/>
            <a:ext cx="3600450" cy="792162"/>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3" name="Gráfico 2"/>
          <p:cNvGraphicFramePr>
            <a:graphicFrameLocks/>
          </p:cNvGraphicFramePr>
          <p:nvPr/>
        </p:nvGraphicFramePr>
        <p:xfrm>
          <a:off x="581025" y="811213"/>
          <a:ext cx="8815388" cy="2457450"/>
        </p:xfrm>
        <a:graphic>
          <a:graphicData uri="http://schemas.openxmlformats.org/presentationml/2006/ole">
            <p:oleObj spid="_x0000_s44033" r:id="rId4" imgW="8815580" imgH="2456901" progId="Excel.Chart.8">
              <p:embed/>
            </p:oleObj>
          </a:graphicData>
        </a:graphic>
      </p:graphicFrame>
      <p:sp>
        <p:nvSpPr>
          <p:cNvPr id="43" name="5 Redondear rectángulo de esquina del mismo lado"/>
          <p:cNvSpPr/>
          <p:nvPr/>
        </p:nvSpPr>
        <p:spPr>
          <a:xfrm rot="5400000">
            <a:off x="6758781" y="2782095"/>
            <a:ext cx="1069975" cy="4392612"/>
          </a:xfrm>
          <a:prstGeom prst="round2SameRect">
            <a:avLst>
              <a:gd name="adj1" fmla="val 13718"/>
              <a:gd name="adj2" fmla="val 12894"/>
            </a:avLst>
          </a:prstGeom>
          <a:solidFill>
            <a:srgbClr val="EFF4E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sp>
        <p:nvSpPr>
          <p:cNvPr id="42" name="5 Redondear rectángulo de esquina del mismo lado"/>
          <p:cNvSpPr/>
          <p:nvPr/>
        </p:nvSpPr>
        <p:spPr>
          <a:xfrm rot="5400000">
            <a:off x="2077244" y="2797969"/>
            <a:ext cx="1069975" cy="4392613"/>
          </a:xfrm>
          <a:prstGeom prst="round2SameRect">
            <a:avLst>
              <a:gd name="adj1" fmla="val 14543"/>
              <a:gd name="adj2" fmla="val 12894"/>
            </a:avLst>
          </a:prstGeom>
          <a:solidFill>
            <a:srgbClr val="EFF4E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sp>
        <p:nvSpPr>
          <p:cNvPr id="30" name="4 Redondear rectángulo de esquina del mismo lado"/>
          <p:cNvSpPr/>
          <p:nvPr/>
        </p:nvSpPr>
        <p:spPr>
          <a:xfrm rot="5400000">
            <a:off x="6757988" y="1681163"/>
            <a:ext cx="1071562" cy="4392612"/>
          </a:xfrm>
          <a:prstGeom prst="round2SameRect">
            <a:avLst>
              <a:gd name="adj1" fmla="val 11245"/>
              <a:gd name="adj2" fmla="val 12894"/>
            </a:avLst>
          </a:prstGeom>
          <a:solidFill>
            <a:srgbClr val="E6EDF6"/>
          </a:solidFill>
          <a:ln>
            <a:solidFill>
              <a:srgbClr val="2493C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sp>
        <p:nvSpPr>
          <p:cNvPr id="29" name="4 Redondear rectángulo de esquina del mismo lado"/>
          <p:cNvSpPr/>
          <p:nvPr/>
        </p:nvSpPr>
        <p:spPr>
          <a:xfrm rot="5400000">
            <a:off x="2076451" y="1681162"/>
            <a:ext cx="1071562" cy="4392613"/>
          </a:xfrm>
          <a:prstGeom prst="round2SameRect">
            <a:avLst>
              <a:gd name="adj1" fmla="val 13718"/>
              <a:gd name="adj2" fmla="val 13718"/>
            </a:avLst>
          </a:prstGeom>
          <a:solidFill>
            <a:srgbClr val="E6EDF6"/>
          </a:solidFill>
          <a:ln>
            <a:solidFill>
              <a:srgbClr val="2493C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sp>
        <p:nvSpPr>
          <p:cNvPr id="10" name="9 CuadroTexto"/>
          <p:cNvSpPr txBox="1"/>
          <p:nvPr/>
        </p:nvSpPr>
        <p:spPr>
          <a:xfrm>
            <a:off x="344488" y="5551488"/>
            <a:ext cx="1568450" cy="231775"/>
          </a:xfrm>
          <a:prstGeom prst="rect">
            <a:avLst/>
          </a:prstGeom>
          <a:noFill/>
        </p:spPr>
        <p:txBody>
          <a:bodyPr>
            <a:spAutoFit/>
          </a:bodyPr>
          <a:lstStyle/>
          <a:p>
            <a:pPr fontAlgn="auto">
              <a:spcBef>
                <a:spcPts val="0"/>
              </a:spcBef>
              <a:spcAft>
                <a:spcPts val="0"/>
              </a:spcAft>
              <a:defRPr/>
            </a:pPr>
            <a:r>
              <a:rPr lang="es-ES" sz="900" dirty="0">
                <a:solidFill>
                  <a:schemeClr val="tx1">
                    <a:lumMod val="65000"/>
                    <a:lumOff val="35000"/>
                  </a:schemeClr>
                </a:solidFill>
                <a:latin typeface="+mn-lt"/>
              </a:rPr>
              <a:t>Base: 8768 casos</a:t>
            </a:r>
            <a:endParaRPr lang="es-ES" sz="900" dirty="0">
              <a:solidFill>
                <a:schemeClr val="tx1">
                  <a:lumMod val="65000"/>
                  <a:lumOff val="35000"/>
                </a:schemeClr>
              </a:solidFill>
              <a:latin typeface="+mn-lt"/>
            </a:endParaRPr>
          </a:p>
        </p:txBody>
      </p:sp>
      <p:sp>
        <p:nvSpPr>
          <p:cNvPr id="21" name="20 CuadroTexto"/>
          <p:cNvSpPr txBox="1"/>
          <p:nvPr/>
        </p:nvSpPr>
        <p:spPr>
          <a:xfrm>
            <a:off x="4953000" y="5551488"/>
            <a:ext cx="1568450" cy="231775"/>
          </a:xfrm>
          <a:prstGeom prst="rect">
            <a:avLst/>
          </a:prstGeom>
          <a:noFill/>
        </p:spPr>
        <p:txBody>
          <a:bodyPr>
            <a:spAutoFit/>
          </a:bodyPr>
          <a:lstStyle/>
          <a:p>
            <a:pPr fontAlgn="auto">
              <a:spcBef>
                <a:spcPts val="0"/>
              </a:spcBef>
              <a:spcAft>
                <a:spcPts val="0"/>
              </a:spcAft>
              <a:defRPr/>
            </a:pPr>
            <a:r>
              <a:rPr lang="es-ES" sz="900" dirty="0">
                <a:solidFill>
                  <a:schemeClr val="tx1">
                    <a:lumMod val="65000"/>
                    <a:lumOff val="35000"/>
                  </a:schemeClr>
                </a:solidFill>
                <a:latin typeface="+mn-lt"/>
              </a:rPr>
              <a:t>Base: 578 casos</a:t>
            </a:r>
            <a:endParaRPr lang="es-ES" sz="900" dirty="0">
              <a:solidFill>
                <a:schemeClr val="tx1">
                  <a:lumMod val="65000"/>
                  <a:lumOff val="35000"/>
                </a:schemeClr>
              </a:solidFill>
              <a:latin typeface="+mn-lt"/>
            </a:endParaRPr>
          </a:p>
        </p:txBody>
      </p:sp>
      <p:sp>
        <p:nvSpPr>
          <p:cNvPr id="32" name="10 Rectángulo"/>
          <p:cNvSpPr/>
          <p:nvPr/>
        </p:nvSpPr>
        <p:spPr>
          <a:xfrm>
            <a:off x="128588" y="6453188"/>
            <a:ext cx="8137525" cy="246062"/>
          </a:xfrm>
          <a:prstGeom prst="rect">
            <a:avLst/>
          </a:prstGeom>
        </p:spPr>
        <p:txBody>
          <a:bodyPr>
            <a:spAutoFit/>
          </a:bodyPr>
          <a:lstStyle/>
          <a:p>
            <a:pPr fontAlgn="auto">
              <a:spcBef>
                <a:spcPts val="0"/>
              </a:spcBef>
              <a:spcAft>
                <a:spcPts val="0"/>
              </a:spcAft>
              <a:defRPr/>
            </a:pPr>
            <a:r>
              <a:rPr lang="es-ES" sz="1000" b="1" dirty="0">
                <a:solidFill>
                  <a:schemeClr val="tx1">
                    <a:lumMod val="50000"/>
                    <a:lumOff val="50000"/>
                  </a:schemeClr>
                </a:solidFill>
                <a:latin typeface="+mn-lt"/>
              </a:rPr>
              <a:t>P.1 </a:t>
            </a:r>
            <a:r>
              <a:rPr lang="es-ES" sz="1000" dirty="0">
                <a:solidFill>
                  <a:schemeClr val="tx1">
                    <a:lumMod val="50000"/>
                    <a:lumOff val="50000"/>
                  </a:schemeClr>
                </a:solidFill>
                <a:latin typeface="+mn-lt"/>
              </a:rPr>
              <a:t>Señale el número de especialidades que ha realizado</a:t>
            </a:r>
          </a:p>
        </p:txBody>
      </p:sp>
      <p:sp>
        <p:nvSpPr>
          <p:cNvPr id="26" name="Text Box 4"/>
          <p:cNvSpPr txBox="1">
            <a:spLocks noChangeArrowheads="1"/>
          </p:cNvSpPr>
          <p:nvPr/>
        </p:nvSpPr>
        <p:spPr bwMode="auto">
          <a:xfrm>
            <a:off x="272480" y="145590"/>
            <a:ext cx="7704856" cy="587835"/>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eaLnBrk="1" fontAlgn="auto" hangingPunct="1">
              <a:lnSpc>
                <a:spcPts val="1700"/>
              </a:lnSpc>
              <a:spcBef>
                <a:spcPts val="0"/>
              </a:spcBef>
              <a:spcAft>
                <a:spcPts val="0"/>
              </a:spcAft>
              <a:defRPr/>
            </a:pPr>
            <a:r>
              <a:rPr lang="es-ES" dirty="0">
                <a:ln>
                  <a:solidFill>
                    <a:schemeClr val="bg1"/>
                  </a:solidFill>
                </a:ln>
                <a:solidFill>
                  <a:schemeClr val="bg1"/>
                </a:solidFill>
                <a:latin typeface="Calibri" pitchFamily="34" charset="0"/>
                <a:cs typeface="Calibri" pitchFamily="34" charset="0"/>
              </a:rPr>
              <a:t>LA ESPECIALIZACION MEDICA</a:t>
            </a:r>
          </a:p>
          <a:p>
            <a:pPr eaLnBrk="1" fontAlgn="auto" hangingPunct="1">
              <a:lnSpc>
                <a:spcPts val="1700"/>
              </a:lnSpc>
              <a:spcBef>
                <a:spcPts val="0"/>
              </a:spcBef>
              <a:spcAft>
                <a:spcPts val="0"/>
              </a:spcAft>
              <a:defRPr/>
            </a:pPr>
            <a:r>
              <a:rPr lang="es-ES" dirty="0" smtClean="0">
                <a:ln>
                  <a:solidFill>
                    <a:schemeClr val="bg1"/>
                  </a:solidFill>
                </a:ln>
                <a:solidFill>
                  <a:schemeClr val="bg1"/>
                </a:solidFill>
                <a:latin typeface="Calibri" pitchFamily="34" charset="0"/>
                <a:cs typeface="Calibri" pitchFamily="34" charset="0"/>
              </a:rPr>
              <a:t>Modalidad de las especialidades realizadas</a:t>
            </a:r>
          </a:p>
        </p:txBody>
      </p:sp>
      <p:graphicFrame>
        <p:nvGraphicFramePr>
          <p:cNvPr id="44042" name="11 Gráfico"/>
          <p:cNvGraphicFramePr>
            <a:graphicFrameLocks/>
          </p:cNvGraphicFramePr>
          <p:nvPr/>
        </p:nvGraphicFramePr>
        <p:xfrm>
          <a:off x="438150" y="3287713"/>
          <a:ext cx="4273550" cy="2557462"/>
        </p:xfrm>
        <a:graphic>
          <a:graphicData uri="http://schemas.openxmlformats.org/presentationml/2006/ole">
            <p:oleObj spid="_x0000_s44042" r:id="rId5" imgW="4273666" imgH="2560542" progId="Excel.Chart.8">
              <p:embed/>
            </p:oleObj>
          </a:graphicData>
        </a:graphic>
      </p:graphicFrame>
      <p:graphicFrame>
        <p:nvGraphicFramePr>
          <p:cNvPr id="44043" name="11 Gráfico"/>
          <p:cNvGraphicFramePr>
            <a:graphicFrameLocks/>
          </p:cNvGraphicFramePr>
          <p:nvPr/>
        </p:nvGraphicFramePr>
        <p:xfrm>
          <a:off x="5118100" y="3287713"/>
          <a:ext cx="4273550" cy="2557462"/>
        </p:xfrm>
        <a:graphic>
          <a:graphicData uri="http://schemas.openxmlformats.org/presentationml/2006/ole">
            <p:oleObj spid="_x0000_s44043" r:id="rId6" imgW="4273666" imgH="2560542" progId="Excel.Chart.8">
              <p:embed/>
            </p:oleObj>
          </a:graphicData>
        </a:graphic>
      </p:graphicFrame>
      <p:sp>
        <p:nvSpPr>
          <p:cNvPr id="57" name="12 Rectángulo"/>
          <p:cNvSpPr/>
          <p:nvPr/>
        </p:nvSpPr>
        <p:spPr>
          <a:xfrm>
            <a:off x="336550" y="2887663"/>
            <a:ext cx="4552950" cy="2940050"/>
          </a:xfrm>
          <a:prstGeom prst="rect">
            <a:avLst/>
          </a:prstGeom>
          <a:no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sp>
        <p:nvSpPr>
          <p:cNvPr id="58" name="21 Rectángulo"/>
          <p:cNvSpPr/>
          <p:nvPr/>
        </p:nvSpPr>
        <p:spPr>
          <a:xfrm>
            <a:off x="4978400" y="2887663"/>
            <a:ext cx="4554538" cy="2940050"/>
          </a:xfrm>
          <a:prstGeom prst="rect">
            <a:avLst/>
          </a:prstGeom>
          <a:noFill/>
          <a:ln w="158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sp>
        <p:nvSpPr>
          <p:cNvPr id="14" name="Text Box 97"/>
          <p:cNvSpPr txBox="1">
            <a:spLocks noChangeArrowheads="1"/>
          </p:cNvSpPr>
          <p:nvPr/>
        </p:nvSpPr>
        <p:spPr bwMode="auto">
          <a:xfrm>
            <a:off x="527050" y="2584450"/>
            <a:ext cx="4171950" cy="708025"/>
          </a:xfrm>
          <a:prstGeom prst="rect">
            <a:avLst/>
          </a:prstGeom>
          <a:solidFill>
            <a:schemeClr val="bg1"/>
          </a:solidFill>
          <a:ln>
            <a:noFill/>
          </a:ln>
          <a:effectLst/>
          <a:extLst/>
        </p:spPr>
        <p:txBody>
          <a:bodyPr>
            <a:spAutoFit/>
          </a:bodyPr>
          <a:lstStyle/>
          <a:p>
            <a:pPr algn="ctr" fontAlgn="auto">
              <a:spcBef>
                <a:spcPts val="0"/>
              </a:spcBef>
              <a:spcAft>
                <a:spcPts val="0"/>
              </a:spcAft>
              <a:defRPr/>
            </a:pPr>
            <a:r>
              <a:rPr lang="es-ES_tradnl" sz="1400" b="1" dirty="0">
                <a:solidFill>
                  <a:schemeClr val="accent1">
                    <a:lumMod val="75000"/>
                  </a:schemeClr>
                </a:solidFill>
                <a:latin typeface="+mn-lt"/>
              </a:rPr>
              <a:t>Han realizado </a:t>
            </a:r>
            <a:r>
              <a:rPr lang="es-ES_tradnl" sz="1400" b="1" dirty="0">
                <a:solidFill>
                  <a:schemeClr val="accent1">
                    <a:lumMod val="75000"/>
                  </a:schemeClr>
                </a:solidFill>
                <a:latin typeface="+mn-lt"/>
              </a:rPr>
              <a:t>UNA ESPECIALIDAD:</a:t>
            </a:r>
            <a:endParaRPr lang="es-ES_tradnl" sz="1400" b="1" dirty="0">
              <a:solidFill>
                <a:schemeClr val="accent1">
                  <a:lumMod val="75000"/>
                </a:schemeClr>
              </a:solidFill>
              <a:latin typeface="+mn-lt"/>
            </a:endParaRPr>
          </a:p>
          <a:p>
            <a:pPr algn="ctr" fontAlgn="auto">
              <a:spcBef>
                <a:spcPts val="0"/>
              </a:spcBef>
              <a:spcAft>
                <a:spcPts val="0"/>
              </a:spcAft>
              <a:defRPr/>
            </a:pPr>
            <a:r>
              <a:rPr lang="es-ES_tradnl" sz="1400" b="1" dirty="0">
                <a:solidFill>
                  <a:schemeClr val="accent1">
                    <a:lumMod val="75000"/>
                  </a:schemeClr>
                </a:solidFill>
                <a:latin typeface="+mn-lt"/>
              </a:rPr>
              <a:t>Modalidad de la </a:t>
            </a:r>
            <a:r>
              <a:rPr lang="es-ES_tradnl" sz="1400" b="1" dirty="0">
                <a:solidFill>
                  <a:schemeClr val="accent1">
                    <a:lumMod val="75000"/>
                  </a:schemeClr>
                </a:solidFill>
                <a:latin typeface="+mn-lt"/>
              </a:rPr>
              <a:t>especialidad</a:t>
            </a:r>
          </a:p>
          <a:p>
            <a:pPr algn="ctr" fontAlgn="auto">
              <a:spcBef>
                <a:spcPts val="0"/>
              </a:spcBef>
              <a:spcAft>
                <a:spcPts val="0"/>
              </a:spcAft>
              <a:defRPr/>
            </a:pPr>
            <a:r>
              <a:rPr lang="es-ES_tradnl" sz="1200" i="1" dirty="0">
                <a:solidFill>
                  <a:schemeClr val="accent1">
                    <a:lumMod val="75000"/>
                  </a:schemeClr>
                </a:solidFill>
                <a:latin typeface="+mn-lt"/>
              </a:rPr>
              <a:t>- Respuesta única -</a:t>
            </a:r>
            <a:endParaRPr lang="es-ES_tradnl" sz="1200" i="1" dirty="0">
              <a:solidFill>
                <a:schemeClr val="accent1">
                  <a:lumMod val="75000"/>
                </a:schemeClr>
              </a:solidFill>
              <a:latin typeface="+mn-lt"/>
            </a:endParaRPr>
          </a:p>
        </p:txBody>
      </p:sp>
      <p:grpSp>
        <p:nvGrpSpPr>
          <p:cNvPr id="44047" name="Agrupar 6"/>
          <p:cNvGrpSpPr>
            <a:grpSpLocks/>
          </p:cNvGrpSpPr>
          <p:nvPr/>
        </p:nvGrpSpPr>
        <p:grpSpPr bwMode="auto">
          <a:xfrm>
            <a:off x="3008313" y="6021388"/>
            <a:ext cx="5118100" cy="185737"/>
            <a:chOff x="1712640" y="5949280"/>
            <a:chExt cx="7225692" cy="261900"/>
          </a:xfrm>
        </p:grpSpPr>
        <p:sp>
          <p:nvSpPr>
            <p:cNvPr id="2" name="Rectángulo redondeado 1"/>
            <p:cNvSpPr/>
            <p:nvPr/>
          </p:nvSpPr>
          <p:spPr>
            <a:xfrm>
              <a:off x="1712640" y="5994049"/>
              <a:ext cx="360836" cy="217131"/>
            </a:xfrm>
            <a:prstGeom prst="roundRect">
              <a:avLst>
                <a:gd name="adj" fmla="val 50000"/>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 sz="1000"/>
            </a:p>
          </p:txBody>
        </p:sp>
        <p:sp>
          <p:nvSpPr>
            <p:cNvPr id="59" name="Rectángulo redondeado 58"/>
            <p:cNvSpPr/>
            <p:nvPr/>
          </p:nvSpPr>
          <p:spPr>
            <a:xfrm>
              <a:off x="5096882" y="5994049"/>
              <a:ext cx="360836" cy="217131"/>
            </a:xfrm>
            <a:prstGeom prst="roundRect">
              <a:avLst>
                <a:gd name="adj" fmla="val 50000"/>
              </a:avLst>
            </a:prstGeom>
            <a:solidFill>
              <a:schemeClr val="accent3">
                <a:lumMod val="20000"/>
                <a:lumOff val="80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 sz="1000"/>
            </a:p>
          </p:txBody>
        </p:sp>
        <p:sp>
          <p:nvSpPr>
            <p:cNvPr id="44053" name="CuadroTexto 4"/>
            <p:cNvSpPr txBox="1">
              <a:spLocks noChangeArrowheads="1"/>
            </p:cNvSpPr>
            <p:nvPr/>
          </p:nvSpPr>
          <p:spPr bwMode="auto">
            <a:xfrm>
              <a:off x="5457056" y="5949280"/>
              <a:ext cx="3481276" cy="246221"/>
            </a:xfrm>
            <a:prstGeom prst="rect">
              <a:avLst/>
            </a:prstGeom>
            <a:noFill/>
            <a:ln w="9525">
              <a:noFill/>
              <a:miter lim="800000"/>
              <a:headEnd/>
              <a:tailEnd/>
            </a:ln>
          </p:spPr>
          <p:txBody>
            <a:bodyPr>
              <a:spAutoFit/>
            </a:bodyPr>
            <a:lstStyle/>
            <a:p>
              <a:r>
                <a:rPr lang="es-ES" sz="1000">
                  <a:latin typeface="Calibri" pitchFamily="34" charset="0"/>
                </a:rPr>
                <a:t>Especialidades realizadas fuera de España</a:t>
              </a:r>
            </a:p>
          </p:txBody>
        </p:sp>
        <p:sp>
          <p:nvSpPr>
            <p:cNvPr id="44054" name="CuadroTexto 59"/>
            <p:cNvSpPr txBox="1">
              <a:spLocks noChangeArrowheads="1"/>
            </p:cNvSpPr>
            <p:nvPr/>
          </p:nvSpPr>
          <p:spPr bwMode="auto">
            <a:xfrm>
              <a:off x="2072680" y="5949280"/>
              <a:ext cx="2952328" cy="246221"/>
            </a:xfrm>
            <a:prstGeom prst="rect">
              <a:avLst/>
            </a:prstGeom>
            <a:noFill/>
            <a:ln w="9525">
              <a:noFill/>
              <a:miter lim="800000"/>
              <a:headEnd/>
              <a:tailEnd/>
            </a:ln>
          </p:spPr>
          <p:txBody>
            <a:bodyPr>
              <a:spAutoFit/>
            </a:bodyPr>
            <a:lstStyle/>
            <a:p>
              <a:r>
                <a:rPr lang="es-ES" sz="1000">
                  <a:latin typeface="Calibri" pitchFamily="34" charset="0"/>
                </a:rPr>
                <a:t>Especialidades realizadas en España</a:t>
              </a:r>
            </a:p>
          </p:txBody>
        </p:sp>
      </p:grpSp>
      <p:sp>
        <p:nvSpPr>
          <p:cNvPr id="44048" name="Text Box 97"/>
          <p:cNvSpPr txBox="1">
            <a:spLocks noChangeArrowheads="1"/>
          </p:cNvSpPr>
          <p:nvPr/>
        </p:nvSpPr>
        <p:spPr bwMode="auto">
          <a:xfrm>
            <a:off x="2493963" y="949325"/>
            <a:ext cx="4624387" cy="306388"/>
          </a:xfrm>
          <a:prstGeom prst="rect">
            <a:avLst/>
          </a:prstGeom>
          <a:solidFill>
            <a:schemeClr val="bg1"/>
          </a:solidFill>
          <a:ln w="9525">
            <a:noFill/>
            <a:miter lim="800000"/>
            <a:headEnd/>
            <a:tailEnd/>
          </a:ln>
        </p:spPr>
        <p:txBody>
          <a:bodyPr>
            <a:spAutoFit/>
          </a:bodyPr>
          <a:lstStyle/>
          <a:p>
            <a:pPr algn="ctr"/>
            <a:r>
              <a:rPr lang="es-ES_tradnl" sz="1400" b="1">
                <a:solidFill>
                  <a:srgbClr val="68BCB7"/>
                </a:solidFill>
                <a:latin typeface="Calibri" pitchFamily="34" charset="0"/>
              </a:rPr>
              <a:t>Modalidad de las especialidades realizadas</a:t>
            </a:r>
          </a:p>
        </p:txBody>
      </p:sp>
      <p:sp>
        <p:nvSpPr>
          <p:cNvPr id="63" name="23 CuadroTexto"/>
          <p:cNvSpPr txBox="1"/>
          <p:nvPr/>
        </p:nvSpPr>
        <p:spPr>
          <a:xfrm>
            <a:off x="763588" y="1831975"/>
            <a:ext cx="1568450" cy="230188"/>
          </a:xfrm>
          <a:prstGeom prst="rect">
            <a:avLst/>
          </a:prstGeom>
          <a:noFill/>
        </p:spPr>
        <p:txBody>
          <a:bodyPr>
            <a:spAutoFit/>
          </a:bodyPr>
          <a:lstStyle/>
          <a:p>
            <a:pPr fontAlgn="auto">
              <a:spcBef>
                <a:spcPts val="0"/>
              </a:spcBef>
              <a:spcAft>
                <a:spcPts val="0"/>
              </a:spcAft>
              <a:defRPr/>
            </a:pPr>
            <a:r>
              <a:rPr lang="es-ES" sz="900" dirty="0">
                <a:solidFill>
                  <a:schemeClr val="tx1">
                    <a:lumMod val="65000"/>
                    <a:lumOff val="35000"/>
                  </a:schemeClr>
                </a:solidFill>
                <a:latin typeface="+mn-lt"/>
              </a:rPr>
              <a:t>Base: 9346 casos</a:t>
            </a:r>
            <a:endParaRPr lang="es-ES" sz="900" dirty="0">
              <a:solidFill>
                <a:schemeClr val="tx1">
                  <a:lumMod val="65000"/>
                  <a:lumOff val="35000"/>
                </a:schemeClr>
              </a:solidFill>
              <a:latin typeface="+mn-lt"/>
            </a:endParaRPr>
          </a:p>
        </p:txBody>
      </p:sp>
      <p:sp>
        <p:nvSpPr>
          <p:cNvPr id="44050" name="24 CuadroTexto"/>
          <p:cNvSpPr txBox="1">
            <a:spLocks noChangeArrowheads="1"/>
          </p:cNvSpPr>
          <p:nvPr/>
        </p:nvSpPr>
        <p:spPr bwMode="auto">
          <a:xfrm>
            <a:off x="5349875" y="2584450"/>
            <a:ext cx="3811588" cy="708025"/>
          </a:xfrm>
          <a:prstGeom prst="rect">
            <a:avLst/>
          </a:prstGeom>
          <a:solidFill>
            <a:schemeClr val="bg1"/>
          </a:solidFill>
          <a:ln w="9525">
            <a:noFill/>
            <a:miter lim="800000"/>
            <a:headEnd/>
            <a:tailEnd/>
          </a:ln>
        </p:spPr>
        <p:txBody>
          <a:bodyPr>
            <a:spAutoFit/>
          </a:bodyPr>
          <a:lstStyle/>
          <a:p>
            <a:pPr algn="ctr"/>
            <a:r>
              <a:rPr lang="es-ES_tradnl" sz="1400" b="1">
                <a:solidFill>
                  <a:srgbClr val="E46C0A"/>
                </a:solidFill>
                <a:latin typeface="Calibri" pitchFamily="34" charset="0"/>
              </a:rPr>
              <a:t>Han realizado MÁS DE UNA ESPECIALIDAD:</a:t>
            </a:r>
          </a:p>
          <a:p>
            <a:pPr algn="ctr"/>
            <a:r>
              <a:rPr lang="es-ES_tradnl" sz="1400" b="1">
                <a:solidFill>
                  <a:srgbClr val="E46C0A"/>
                </a:solidFill>
                <a:latin typeface="Calibri" pitchFamily="34" charset="0"/>
              </a:rPr>
              <a:t>Modalidad de todas las especialidades</a:t>
            </a:r>
            <a:br>
              <a:rPr lang="es-ES_tradnl" sz="1400" b="1">
                <a:solidFill>
                  <a:srgbClr val="E46C0A"/>
                </a:solidFill>
                <a:latin typeface="Calibri" pitchFamily="34" charset="0"/>
              </a:rPr>
            </a:br>
            <a:r>
              <a:rPr lang="es-ES_tradnl" sz="1200" i="1">
                <a:solidFill>
                  <a:srgbClr val="E46C0A"/>
                </a:solidFill>
                <a:latin typeface="Calibri" pitchFamily="34" charset="0"/>
              </a:rPr>
              <a:t>- Respuesta múltiple -</a:t>
            </a: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1" name="Gráfico 48"/>
          <p:cNvGraphicFramePr>
            <a:graphicFrameLocks/>
          </p:cNvGraphicFramePr>
          <p:nvPr/>
        </p:nvGraphicFramePr>
        <p:xfrm>
          <a:off x="581025" y="855663"/>
          <a:ext cx="8815388" cy="1470025"/>
        </p:xfrm>
        <a:graphic>
          <a:graphicData uri="http://schemas.openxmlformats.org/presentationml/2006/ole">
            <p:oleObj spid="_x0000_s46081" r:id="rId4" imgW="8815580" imgH="1475360" progId="Excel.Chart.8">
              <p:embed/>
            </p:oleObj>
          </a:graphicData>
        </a:graphic>
      </p:graphicFrame>
      <p:sp>
        <p:nvSpPr>
          <p:cNvPr id="10" name="9 CuadroTexto"/>
          <p:cNvSpPr txBox="1"/>
          <p:nvPr/>
        </p:nvSpPr>
        <p:spPr>
          <a:xfrm>
            <a:off x="344488" y="5684838"/>
            <a:ext cx="1568450" cy="231775"/>
          </a:xfrm>
          <a:prstGeom prst="rect">
            <a:avLst/>
          </a:prstGeom>
          <a:noFill/>
        </p:spPr>
        <p:txBody>
          <a:bodyPr>
            <a:spAutoFit/>
          </a:bodyPr>
          <a:lstStyle/>
          <a:p>
            <a:pPr fontAlgn="auto">
              <a:spcBef>
                <a:spcPts val="0"/>
              </a:spcBef>
              <a:spcAft>
                <a:spcPts val="0"/>
              </a:spcAft>
              <a:defRPr/>
            </a:pPr>
            <a:r>
              <a:rPr lang="es-ES" sz="900" dirty="0">
                <a:solidFill>
                  <a:schemeClr val="tx1">
                    <a:lumMod val="65000"/>
                    <a:lumOff val="35000"/>
                  </a:schemeClr>
                </a:solidFill>
                <a:latin typeface="+mn-lt"/>
              </a:rPr>
              <a:t>Base: 8768 casos</a:t>
            </a:r>
            <a:endParaRPr lang="es-ES" sz="900" dirty="0">
              <a:solidFill>
                <a:schemeClr val="tx1">
                  <a:lumMod val="65000"/>
                  <a:lumOff val="35000"/>
                </a:schemeClr>
              </a:solidFill>
              <a:latin typeface="+mn-lt"/>
            </a:endParaRPr>
          </a:p>
        </p:txBody>
      </p:sp>
      <p:sp>
        <p:nvSpPr>
          <p:cNvPr id="21" name="20 CuadroTexto"/>
          <p:cNvSpPr txBox="1"/>
          <p:nvPr/>
        </p:nvSpPr>
        <p:spPr>
          <a:xfrm>
            <a:off x="5024438" y="5684838"/>
            <a:ext cx="1568450" cy="231775"/>
          </a:xfrm>
          <a:prstGeom prst="rect">
            <a:avLst/>
          </a:prstGeom>
          <a:noFill/>
        </p:spPr>
        <p:txBody>
          <a:bodyPr>
            <a:spAutoFit/>
          </a:bodyPr>
          <a:lstStyle/>
          <a:p>
            <a:pPr fontAlgn="auto">
              <a:spcBef>
                <a:spcPts val="0"/>
              </a:spcBef>
              <a:spcAft>
                <a:spcPts val="0"/>
              </a:spcAft>
              <a:defRPr/>
            </a:pPr>
            <a:r>
              <a:rPr lang="es-ES" sz="900" dirty="0">
                <a:solidFill>
                  <a:schemeClr val="tx1">
                    <a:lumMod val="65000"/>
                    <a:lumOff val="35000"/>
                  </a:schemeClr>
                </a:solidFill>
                <a:latin typeface="+mn-lt"/>
              </a:rPr>
              <a:t>Base: 578 casos</a:t>
            </a:r>
            <a:endParaRPr lang="es-ES" sz="900" dirty="0">
              <a:solidFill>
                <a:schemeClr val="tx1">
                  <a:lumMod val="65000"/>
                  <a:lumOff val="35000"/>
                </a:schemeClr>
              </a:solidFill>
              <a:latin typeface="+mn-lt"/>
            </a:endParaRPr>
          </a:p>
        </p:txBody>
      </p:sp>
      <p:sp>
        <p:nvSpPr>
          <p:cNvPr id="31" name="Text Box 4"/>
          <p:cNvSpPr txBox="1">
            <a:spLocks noChangeArrowheads="1"/>
          </p:cNvSpPr>
          <p:nvPr/>
        </p:nvSpPr>
        <p:spPr bwMode="auto">
          <a:xfrm>
            <a:off x="272480" y="145590"/>
            <a:ext cx="7704856" cy="587835"/>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eaLnBrk="1" fontAlgn="auto" hangingPunct="1">
              <a:lnSpc>
                <a:spcPts val="1700"/>
              </a:lnSpc>
              <a:spcBef>
                <a:spcPts val="0"/>
              </a:spcBef>
              <a:spcAft>
                <a:spcPts val="0"/>
              </a:spcAft>
              <a:defRPr/>
            </a:pPr>
            <a:r>
              <a:rPr lang="es-ES" dirty="0">
                <a:ln>
                  <a:solidFill>
                    <a:schemeClr val="bg1"/>
                  </a:solidFill>
                </a:ln>
                <a:solidFill>
                  <a:schemeClr val="bg1"/>
                </a:solidFill>
                <a:latin typeface="Calibri" pitchFamily="34" charset="0"/>
                <a:cs typeface="Calibri" pitchFamily="34" charset="0"/>
              </a:rPr>
              <a:t>LA ESPECIALIZACION MEDICA</a:t>
            </a:r>
          </a:p>
          <a:p>
            <a:pPr eaLnBrk="1" fontAlgn="auto" hangingPunct="1">
              <a:lnSpc>
                <a:spcPts val="1700"/>
              </a:lnSpc>
              <a:spcBef>
                <a:spcPts val="0"/>
              </a:spcBef>
              <a:spcAft>
                <a:spcPts val="0"/>
              </a:spcAft>
              <a:defRPr/>
            </a:pPr>
            <a:r>
              <a:rPr lang="es-ES" dirty="0" smtClean="0">
                <a:ln>
                  <a:solidFill>
                    <a:schemeClr val="bg1"/>
                  </a:solidFill>
                </a:ln>
                <a:solidFill>
                  <a:schemeClr val="bg1"/>
                </a:solidFill>
                <a:latin typeface="Calibri" pitchFamily="34" charset="0"/>
                <a:cs typeface="Calibri" pitchFamily="34" charset="0"/>
              </a:rPr>
              <a:t>Lugar de realización de las especialidades</a:t>
            </a:r>
          </a:p>
        </p:txBody>
      </p:sp>
      <p:graphicFrame>
        <p:nvGraphicFramePr>
          <p:cNvPr id="46085" name="15 Gráfico"/>
          <p:cNvGraphicFramePr>
            <a:graphicFrameLocks/>
          </p:cNvGraphicFramePr>
          <p:nvPr/>
        </p:nvGraphicFramePr>
        <p:xfrm>
          <a:off x="546100" y="2728913"/>
          <a:ext cx="4133850" cy="3222625"/>
        </p:xfrm>
        <a:graphic>
          <a:graphicData uri="http://schemas.openxmlformats.org/presentationml/2006/ole">
            <p:oleObj spid="_x0000_s46085" r:id="rId5" imgW="4133446" imgH="3218967" progId="Excel.Chart.8">
              <p:embed/>
            </p:oleObj>
          </a:graphicData>
        </a:graphic>
      </p:graphicFrame>
      <p:grpSp>
        <p:nvGrpSpPr>
          <p:cNvPr id="46086" name="Agrupar 39"/>
          <p:cNvGrpSpPr>
            <a:grpSpLocks/>
          </p:cNvGrpSpPr>
          <p:nvPr/>
        </p:nvGrpSpPr>
        <p:grpSpPr bwMode="auto">
          <a:xfrm>
            <a:off x="2646363" y="6045200"/>
            <a:ext cx="5045075" cy="187325"/>
            <a:chOff x="200472" y="1772816"/>
            <a:chExt cx="6654411" cy="246221"/>
          </a:xfrm>
        </p:grpSpPr>
        <p:grpSp>
          <p:nvGrpSpPr>
            <p:cNvPr id="46094" name="Agrupar 5"/>
            <p:cNvGrpSpPr>
              <a:grpSpLocks/>
            </p:cNvGrpSpPr>
            <p:nvPr/>
          </p:nvGrpSpPr>
          <p:grpSpPr bwMode="auto">
            <a:xfrm>
              <a:off x="200472" y="1772816"/>
              <a:ext cx="1613851" cy="246221"/>
              <a:chOff x="2576736" y="1829260"/>
              <a:chExt cx="1613851" cy="246221"/>
            </a:xfrm>
          </p:grpSpPr>
          <p:sp>
            <p:nvSpPr>
              <p:cNvPr id="3" name="Rectángulo 2"/>
              <p:cNvSpPr/>
              <p:nvPr/>
            </p:nvSpPr>
            <p:spPr>
              <a:xfrm>
                <a:off x="2576736" y="1927332"/>
                <a:ext cx="144478" cy="143976"/>
              </a:xfrm>
              <a:prstGeom prst="rect">
                <a:avLst/>
              </a:prstGeom>
              <a:solidFill>
                <a:schemeClr val="accent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 sz="1000"/>
              </a:p>
            </p:txBody>
          </p:sp>
          <p:sp>
            <p:nvSpPr>
              <p:cNvPr id="46105" name="CuadroTexto 3"/>
              <p:cNvSpPr txBox="1">
                <a:spLocks noChangeArrowheads="1"/>
              </p:cNvSpPr>
              <p:nvPr/>
            </p:nvSpPr>
            <p:spPr bwMode="auto">
              <a:xfrm>
                <a:off x="2678419" y="1829260"/>
                <a:ext cx="1512168" cy="246221"/>
              </a:xfrm>
              <a:prstGeom prst="rect">
                <a:avLst/>
              </a:prstGeom>
              <a:noFill/>
              <a:ln w="9525">
                <a:noFill/>
                <a:miter lim="800000"/>
                <a:headEnd/>
                <a:tailEnd/>
              </a:ln>
            </p:spPr>
            <p:txBody>
              <a:bodyPr>
                <a:spAutoFit/>
              </a:bodyPr>
              <a:lstStyle/>
              <a:p>
                <a:r>
                  <a:rPr lang="es-ES" sz="1000">
                    <a:latin typeface="Calibri" pitchFamily="34" charset="0"/>
                  </a:rPr>
                  <a:t>España</a:t>
                </a:r>
              </a:p>
            </p:txBody>
          </p:sp>
        </p:grpSp>
        <p:grpSp>
          <p:nvGrpSpPr>
            <p:cNvPr id="46095" name="Agrupar 7"/>
            <p:cNvGrpSpPr>
              <a:grpSpLocks/>
            </p:cNvGrpSpPr>
            <p:nvPr/>
          </p:nvGrpSpPr>
          <p:grpSpPr bwMode="auto">
            <a:xfrm>
              <a:off x="1250917" y="1772816"/>
              <a:ext cx="1613851" cy="246221"/>
              <a:chOff x="3525498" y="1844824"/>
              <a:chExt cx="1613851" cy="246221"/>
            </a:xfrm>
          </p:grpSpPr>
          <p:sp>
            <p:nvSpPr>
              <p:cNvPr id="34" name="Rectángulo 33"/>
              <p:cNvSpPr/>
              <p:nvPr/>
            </p:nvSpPr>
            <p:spPr>
              <a:xfrm>
                <a:off x="3526190" y="1942896"/>
                <a:ext cx="144478" cy="143976"/>
              </a:xfrm>
              <a:prstGeom prst="rect">
                <a:avLst/>
              </a:prstGeom>
              <a:solidFill>
                <a:schemeClr val="accent3">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 sz="1000"/>
              </a:p>
            </p:txBody>
          </p:sp>
          <p:sp>
            <p:nvSpPr>
              <p:cNvPr id="46103" name="CuadroTexto 34"/>
              <p:cNvSpPr txBox="1">
                <a:spLocks noChangeArrowheads="1"/>
              </p:cNvSpPr>
              <p:nvPr/>
            </p:nvSpPr>
            <p:spPr bwMode="auto">
              <a:xfrm>
                <a:off x="3627181" y="1844824"/>
                <a:ext cx="1512168" cy="246221"/>
              </a:xfrm>
              <a:prstGeom prst="rect">
                <a:avLst/>
              </a:prstGeom>
              <a:noFill/>
              <a:ln w="9525">
                <a:noFill/>
                <a:miter lim="800000"/>
                <a:headEnd/>
                <a:tailEnd/>
              </a:ln>
            </p:spPr>
            <p:txBody>
              <a:bodyPr>
                <a:spAutoFit/>
              </a:bodyPr>
              <a:lstStyle/>
              <a:p>
                <a:r>
                  <a:rPr lang="es-ES" sz="1000">
                    <a:latin typeface="Calibri" pitchFamily="34" charset="0"/>
                  </a:rPr>
                  <a:t>País Comunitario </a:t>
                </a:r>
              </a:p>
            </p:txBody>
          </p:sp>
        </p:grpSp>
        <p:grpSp>
          <p:nvGrpSpPr>
            <p:cNvPr id="46096" name="Agrupar 11"/>
            <p:cNvGrpSpPr>
              <a:grpSpLocks/>
            </p:cNvGrpSpPr>
            <p:nvPr/>
          </p:nvGrpSpPr>
          <p:grpSpPr bwMode="auto">
            <a:xfrm>
              <a:off x="2864768" y="1772816"/>
              <a:ext cx="1973891" cy="246221"/>
              <a:chOff x="5067341" y="1844824"/>
              <a:chExt cx="1973891" cy="246221"/>
            </a:xfrm>
          </p:grpSpPr>
          <p:sp>
            <p:nvSpPr>
              <p:cNvPr id="36" name="Rectángulo 35"/>
              <p:cNvSpPr/>
              <p:nvPr/>
            </p:nvSpPr>
            <p:spPr>
              <a:xfrm>
                <a:off x="5066485" y="1942896"/>
                <a:ext cx="144478" cy="143976"/>
              </a:xfrm>
              <a:prstGeom prst="rect">
                <a:avLst/>
              </a:prstGeom>
              <a:solidFill>
                <a:schemeClr val="accent3">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 sz="1000"/>
              </a:p>
            </p:txBody>
          </p:sp>
          <p:sp>
            <p:nvSpPr>
              <p:cNvPr id="46101" name="CuadroTexto 36"/>
              <p:cNvSpPr txBox="1">
                <a:spLocks noChangeArrowheads="1"/>
              </p:cNvSpPr>
              <p:nvPr/>
            </p:nvSpPr>
            <p:spPr bwMode="auto">
              <a:xfrm>
                <a:off x="5169024" y="1844824"/>
                <a:ext cx="1872208" cy="246221"/>
              </a:xfrm>
              <a:prstGeom prst="rect">
                <a:avLst/>
              </a:prstGeom>
              <a:noFill/>
              <a:ln w="9525">
                <a:noFill/>
                <a:miter lim="800000"/>
                <a:headEnd/>
                <a:tailEnd/>
              </a:ln>
            </p:spPr>
            <p:txBody>
              <a:bodyPr>
                <a:spAutoFit/>
              </a:bodyPr>
              <a:lstStyle/>
              <a:p>
                <a:r>
                  <a:rPr lang="es-ES" sz="1000">
                    <a:latin typeface="Calibri" pitchFamily="34" charset="0"/>
                  </a:rPr>
                  <a:t>País Extracomunitario </a:t>
                </a:r>
              </a:p>
            </p:txBody>
          </p:sp>
        </p:grpSp>
        <p:grpSp>
          <p:nvGrpSpPr>
            <p:cNvPr id="46097" name="Agrupar 14"/>
            <p:cNvGrpSpPr>
              <a:grpSpLocks/>
            </p:cNvGrpSpPr>
            <p:nvPr/>
          </p:nvGrpSpPr>
          <p:grpSpPr bwMode="auto">
            <a:xfrm>
              <a:off x="4880992" y="1772816"/>
              <a:ext cx="1973891" cy="246221"/>
              <a:chOff x="7011557" y="1844824"/>
              <a:chExt cx="1973891" cy="246221"/>
            </a:xfrm>
          </p:grpSpPr>
          <p:sp>
            <p:nvSpPr>
              <p:cNvPr id="38" name="Rectángulo 37"/>
              <p:cNvSpPr/>
              <p:nvPr/>
            </p:nvSpPr>
            <p:spPr>
              <a:xfrm>
                <a:off x="7010900" y="1942896"/>
                <a:ext cx="144480" cy="143976"/>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 sz="1000"/>
              </a:p>
            </p:txBody>
          </p:sp>
          <p:sp>
            <p:nvSpPr>
              <p:cNvPr id="46099" name="CuadroTexto 38"/>
              <p:cNvSpPr txBox="1">
                <a:spLocks noChangeArrowheads="1"/>
              </p:cNvSpPr>
              <p:nvPr/>
            </p:nvSpPr>
            <p:spPr bwMode="auto">
              <a:xfrm>
                <a:off x="7113240" y="1844824"/>
                <a:ext cx="1872208" cy="246221"/>
              </a:xfrm>
              <a:prstGeom prst="rect">
                <a:avLst/>
              </a:prstGeom>
              <a:noFill/>
              <a:ln w="9525">
                <a:noFill/>
                <a:miter lim="800000"/>
                <a:headEnd/>
                <a:tailEnd/>
              </a:ln>
            </p:spPr>
            <p:txBody>
              <a:bodyPr>
                <a:spAutoFit/>
              </a:bodyPr>
              <a:lstStyle/>
              <a:p>
                <a:r>
                  <a:rPr lang="es-ES" sz="1000">
                    <a:latin typeface="Calibri" pitchFamily="34" charset="0"/>
                  </a:rPr>
                  <a:t>No contesta </a:t>
                </a:r>
              </a:p>
            </p:txBody>
          </p:sp>
        </p:grpSp>
      </p:grpSp>
      <p:graphicFrame>
        <p:nvGraphicFramePr>
          <p:cNvPr id="46087" name="15 Gráfico"/>
          <p:cNvGraphicFramePr>
            <a:graphicFrameLocks/>
          </p:cNvGraphicFramePr>
          <p:nvPr/>
        </p:nvGraphicFramePr>
        <p:xfrm>
          <a:off x="5226050" y="2728913"/>
          <a:ext cx="4133850" cy="3222625"/>
        </p:xfrm>
        <a:graphic>
          <a:graphicData uri="http://schemas.openxmlformats.org/presentationml/2006/ole">
            <p:oleObj spid="_x0000_s46087" r:id="rId6" imgW="4139543" imgH="3218967" progId="Excel.Chart.8">
              <p:embed/>
            </p:oleObj>
          </a:graphicData>
        </a:graphic>
      </p:graphicFrame>
      <p:sp>
        <p:nvSpPr>
          <p:cNvPr id="42" name="12 Rectángulo"/>
          <p:cNvSpPr/>
          <p:nvPr/>
        </p:nvSpPr>
        <p:spPr>
          <a:xfrm>
            <a:off x="336550" y="2633663"/>
            <a:ext cx="4552950" cy="3327400"/>
          </a:xfrm>
          <a:prstGeom prst="rect">
            <a:avLst/>
          </a:prstGeom>
          <a:no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sp>
        <p:nvSpPr>
          <p:cNvPr id="43" name="21 Rectángulo"/>
          <p:cNvSpPr/>
          <p:nvPr/>
        </p:nvSpPr>
        <p:spPr>
          <a:xfrm>
            <a:off x="4978400" y="2633663"/>
            <a:ext cx="4554538" cy="3327400"/>
          </a:xfrm>
          <a:prstGeom prst="rect">
            <a:avLst/>
          </a:prstGeom>
          <a:noFill/>
          <a:ln w="158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sp>
        <p:nvSpPr>
          <p:cNvPr id="14" name="Text Box 97"/>
          <p:cNvSpPr txBox="1">
            <a:spLocks noChangeArrowheads="1"/>
          </p:cNvSpPr>
          <p:nvPr/>
        </p:nvSpPr>
        <p:spPr bwMode="auto">
          <a:xfrm>
            <a:off x="527050" y="2373313"/>
            <a:ext cx="4171950" cy="522287"/>
          </a:xfrm>
          <a:prstGeom prst="rect">
            <a:avLst/>
          </a:prstGeom>
          <a:solidFill>
            <a:schemeClr val="bg1"/>
          </a:solidFill>
          <a:ln>
            <a:noFill/>
          </a:ln>
          <a:effectLst/>
          <a:extLst/>
        </p:spPr>
        <p:txBody>
          <a:bodyPr>
            <a:spAutoFit/>
          </a:bodyPr>
          <a:lstStyle/>
          <a:p>
            <a:pPr algn="ctr" fontAlgn="auto">
              <a:spcBef>
                <a:spcPts val="0"/>
              </a:spcBef>
              <a:spcAft>
                <a:spcPts val="0"/>
              </a:spcAft>
              <a:defRPr/>
            </a:pPr>
            <a:r>
              <a:rPr lang="es-ES_tradnl" sz="1400" b="1" dirty="0">
                <a:solidFill>
                  <a:schemeClr val="accent1">
                    <a:lumMod val="75000"/>
                  </a:schemeClr>
                </a:solidFill>
                <a:latin typeface="+mn-lt"/>
              </a:rPr>
              <a:t>Han realizado </a:t>
            </a:r>
            <a:r>
              <a:rPr lang="es-ES_tradnl" sz="1400" b="1" dirty="0">
                <a:solidFill>
                  <a:schemeClr val="accent1">
                    <a:lumMod val="75000"/>
                  </a:schemeClr>
                </a:solidFill>
                <a:latin typeface="+mn-lt"/>
              </a:rPr>
              <a:t>UNA ESPECIALIDAD:</a:t>
            </a:r>
            <a:endParaRPr lang="es-ES_tradnl" sz="1400" b="1" dirty="0">
              <a:solidFill>
                <a:schemeClr val="accent1">
                  <a:lumMod val="75000"/>
                </a:schemeClr>
              </a:solidFill>
              <a:latin typeface="+mn-lt"/>
            </a:endParaRPr>
          </a:p>
          <a:p>
            <a:pPr algn="ctr" fontAlgn="auto">
              <a:spcBef>
                <a:spcPts val="0"/>
              </a:spcBef>
              <a:spcAft>
                <a:spcPts val="0"/>
              </a:spcAft>
              <a:defRPr/>
            </a:pPr>
            <a:r>
              <a:rPr lang="es-ES_tradnl" sz="1400" b="1" dirty="0">
                <a:solidFill>
                  <a:schemeClr val="accent1">
                    <a:lumMod val="75000"/>
                  </a:schemeClr>
                </a:solidFill>
                <a:latin typeface="+mn-lt"/>
              </a:rPr>
              <a:t>Lugar de realización de la especialidad</a:t>
            </a:r>
          </a:p>
        </p:txBody>
      </p:sp>
      <p:sp>
        <p:nvSpPr>
          <p:cNvPr id="25" name="10 Rectángulo"/>
          <p:cNvSpPr/>
          <p:nvPr/>
        </p:nvSpPr>
        <p:spPr>
          <a:xfrm>
            <a:off x="128588" y="6453188"/>
            <a:ext cx="8137525" cy="400050"/>
          </a:xfrm>
          <a:prstGeom prst="rect">
            <a:avLst/>
          </a:prstGeom>
        </p:spPr>
        <p:txBody>
          <a:bodyPr>
            <a:spAutoFit/>
          </a:bodyPr>
          <a:lstStyle/>
          <a:p>
            <a:pPr fontAlgn="auto">
              <a:spcBef>
                <a:spcPts val="0"/>
              </a:spcBef>
              <a:spcAft>
                <a:spcPts val="0"/>
              </a:spcAft>
              <a:defRPr/>
            </a:pPr>
            <a:r>
              <a:rPr lang="es-ES" sz="1000" b="1" dirty="0">
                <a:solidFill>
                  <a:schemeClr val="tx1">
                    <a:lumMod val="50000"/>
                    <a:lumOff val="50000"/>
                  </a:schemeClr>
                </a:solidFill>
                <a:latin typeface="+mn-lt"/>
              </a:rPr>
              <a:t>P.1 </a:t>
            </a:r>
            <a:r>
              <a:rPr lang="es-ES" sz="1000" dirty="0">
                <a:solidFill>
                  <a:schemeClr val="tx1">
                    <a:lumMod val="50000"/>
                    <a:lumOff val="50000"/>
                  </a:schemeClr>
                </a:solidFill>
                <a:latin typeface="+mn-lt"/>
              </a:rPr>
              <a:t>Señale el número de especialidades que ha </a:t>
            </a:r>
            <a:r>
              <a:rPr lang="es-ES" sz="1000" dirty="0">
                <a:solidFill>
                  <a:schemeClr val="tx1">
                    <a:lumMod val="50000"/>
                    <a:lumOff val="50000"/>
                  </a:schemeClr>
                </a:solidFill>
                <a:latin typeface="+mn-lt"/>
              </a:rPr>
              <a:t>realizado</a:t>
            </a:r>
          </a:p>
          <a:p>
            <a:pPr fontAlgn="auto">
              <a:spcBef>
                <a:spcPts val="0"/>
              </a:spcBef>
              <a:spcAft>
                <a:spcPts val="0"/>
              </a:spcAft>
              <a:defRPr/>
            </a:pPr>
            <a:r>
              <a:rPr lang="es-ES" sz="1000" b="1" dirty="0">
                <a:solidFill>
                  <a:schemeClr val="tx1">
                    <a:lumMod val="50000"/>
                    <a:lumOff val="50000"/>
                  </a:schemeClr>
                </a:solidFill>
                <a:latin typeface="+mn-lt"/>
              </a:rPr>
              <a:t>P.3/P.3b </a:t>
            </a:r>
            <a:r>
              <a:rPr lang="es-ES" sz="1000" dirty="0">
                <a:solidFill>
                  <a:schemeClr val="tx1">
                    <a:lumMod val="50000"/>
                    <a:lumOff val="50000"/>
                  </a:schemeClr>
                </a:solidFill>
                <a:latin typeface="+mn-lt"/>
              </a:rPr>
              <a:t>Indique en qué país realizó Vd. la </a:t>
            </a:r>
            <a:r>
              <a:rPr lang="es-ES" sz="1000" dirty="0">
                <a:solidFill>
                  <a:schemeClr val="tx1">
                    <a:lumMod val="50000"/>
                    <a:lumOff val="50000"/>
                  </a:schemeClr>
                </a:solidFill>
                <a:latin typeface="+mn-lt"/>
              </a:rPr>
              <a:t>especialidad</a:t>
            </a:r>
            <a:endParaRPr lang="es-ES" sz="1000" dirty="0">
              <a:solidFill>
                <a:schemeClr val="tx1">
                  <a:lumMod val="50000"/>
                  <a:lumOff val="50000"/>
                </a:schemeClr>
              </a:solidFill>
              <a:latin typeface="+mn-lt"/>
            </a:endParaRPr>
          </a:p>
        </p:txBody>
      </p:sp>
      <p:sp>
        <p:nvSpPr>
          <p:cNvPr id="46092" name="Text Box 97"/>
          <p:cNvSpPr txBox="1">
            <a:spLocks noChangeArrowheads="1"/>
          </p:cNvSpPr>
          <p:nvPr/>
        </p:nvSpPr>
        <p:spPr bwMode="auto">
          <a:xfrm>
            <a:off x="2493963" y="949325"/>
            <a:ext cx="4624387" cy="306388"/>
          </a:xfrm>
          <a:prstGeom prst="rect">
            <a:avLst/>
          </a:prstGeom>
          <a:solidFill>
            <a:schemeClr val="bg1"/>
          </a:solidFill>
          <a:ln w="9525">
            <a:noFill/>
            <a:miter lim="800000"/>
            <a:headEnd/>
            <a:tailEnd/>
          </a:ln>
        </p:spPr>
        <p:txBody>
          <a:bodyPr>
            <a:spAutoFit/>
          </a:bodyPr>
          <a:lstStyle/>
          <a:p>
            <a:pPr algn="ctr"/>
            <a:r>
              <a:rPr lang="es-ES_tradnl" sz="1400" b="1">
                <a:solidFill>
                  <a:srgbClr val="68BCB7"/>
                </a:solidFill>
                <a:latin typeface="Calibri" pitchFamily="34" charset="0"/>
              </a:rPr>
              <a:t>Lugar de realización de las especialidades</a:t>
            </a:r>
          </a:p>
        </p:txBody>
      </p:sp>
      <p:sp>
        <p:nvSpPr>
          <p:cNvPr id="46093" name="28 CuadroTexto"/>
          <p:cNvSpPr txBox="1">
            <a:spLocks noChangeArrowheads="1"/>
          </p:cNvSpPr>
          <p:nvPr/>
        </p:nvSpPr>
        <p:spPr bwMode="auto">
          <a:xfrm>
            <a:off x="5102225" y="2400300"/>
            <a:ext cx="4321175" cy="522288"/>
          </a:xfrm>
          <a:prstGeom prst="rect">
            <a:avLst/>
          </a:prstGeom>
          <a:solidFill>
            <a:schemeClr val="bg1"/>
          </a:solidFill>
          <a:ln w="9525">
            <a:noFill/>
            <a:miter lim="800000"/>
            <a:headEnd/>
            <a:tailEnd/>
          </a:ln>
        </p:spPr>
        <p:txBody>
          <a:bodyPr>
            <a:spAutoFit/>
          </a:bodyPr>
          <a:lstStyle/>
          <a:p>
            <a:pPr algn="ctr"/>
            <a:r>
              <a:rPr lang="es-ES_tradnl" sz="1400" b="1">
                <a:solidFill>
                  <a:srgbClr val="E46C0A"/>
                </a:solidFill>
                <a:latin typeface="Calibri" pitchFamily="34" charset="0"/>
              </a:rPr>
              <a:t>Han realizado MÁS DE UNA ESPECIALIDAD:</a:t>
            </a:r>
          </a:p>
          <a:p>
            <a:pPr algn="ctr"/>
            <a:r>
              <a:rPr lang="es-ES_tradnl" sz="1400" b="1">
                <a:solidFill>
                  <a:srgbClr val="E46C0A"/>
                </a:solidFill>
                <a:latin typeface="Calibri" pitchFamily="34" charset="0"/>
              </a:rPr>
              <a:t>Lugar de realización de la última especialidad</a:t>
            </a: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272480" y="145590"/>
            <a:ext cx="7704856" cy="587835"/>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eaLnBrk="1" fontAlgn="auto" hangingPunct="1">
              <a:lnSpc>
                <a:spcPts val="1700"/>
              </a:lnSpc>
              <a:spcBef>
                <a:spcPts val="0"/>
              </a:spcBef>
              <a:spcAft>
                <a:spcPts val="0"/>
              </a:spcAft>
              <a:defRPr/>
            </a:pPr>
            <a:r>
              <a:rPr lang="es-ES" dirty="0">
                <a:ln>
                  <a:solidFill>
                    <a:schemeClr val="bg1"/>
                  </a:solidFill>
                </a:ln>
                <a:solidFill>
                  <a:schemeClr val="bg1"/>
                </a:solidFill>
                <a:latin typeface="Calibri" pitchFamily="34" charset="0"/>
                <a:cs typeface="Calibri" pitchFamily="34" charset="0"/>
              </a:rPr>
              <a:t>LA ESPECIALIZACION MEDICA</a:t>
            </a:r>
          </a:p>
          <a:p>
            <a:pPr eaLnBrk="1" fontAlgn="auto" hangingPunct="1">
              <a:lnSpc>
                <a:spcPts val="1700"/>
              </a:lnSpc>
              <a:spcBef>
                <a:spcPts val="0"/>
              </a:spcBef>
              <a:spcAft>
                <a:spcPts val="0"/>
              </a:spcAft>
              <a:defRPr/>
            </a:pPr>
            <a:r>
              <a:rPr lang="es-ES" dirty="0" smtClean="0">
                <a:ln>
                  <a:solidFill>
                    <a:schemeClr val="bg1"/>
                  </a:solidFill>
                </a:ln>
                <a:solidFill>
                  <a:schemeClr val="bg1"/>
                </a:solidFill>
                <a:latin typeface="Calibri" pitchFamily="34" charset="0"/>
                <a:cs typeface="Calibri" pitchFamily="34" charset="0"/>
              </a:rPr>
              <a:t>Han realizado </a:t>
            </a:r>
            <a:r>
              <a:rPr lang="es-ES" dirty="0">
                <a:ln>
                  <a:solidFill>
                    <a:schemeClr val="bg1"/>
                  </a:solidFill>
                </a:ln>
                <a:solidFill>
                  <a:schemeClr val="bg1"/>
                </a:solidFill>
                <a:latin typeface="Calibri" pitchFamily="34" charset="0"/>
                <a:cs typeface="Calibri" pitchFamily="34" charset="0"/>
              </a:rPr>
              <a:t>1</a:t>
            </a:r>
            <a:r>
              <a:rPr lang="es-ES" dirty="0" smtClean="0">
                <a:ln>
                  <a:solidFill>
                    <a:schemeClr val="bg1"/>
                  </a:solidFill>
                </a:ln>
                <a:solidFill>
                  <a:schemeClr val="bg1"/>
                </a:solidFill>
                <a:latin typeface="Calibri" pitchFamily="34" charset="0"/>
                <a:cs typeface="Calibri" pitchFamily="34" charset="0"/>
              </a:rPr>
              <a:t> especialidad en </a:t>
            </a:r>
            <a:r>
              <a:rPr lang="es-ES" dirty="0">
                <a:ln>
                  <a:solidFill>
                    <a:schemeClr val="bg1"/>
                  </a:solidFill>
                </a:ln>
                <a:solidFill>
                  <a:schemeClr val="bg1"/>
                </a:solidFill>
                <a:latin typeface="Calibri" pitchFamily="34" charset="0"/>
                <a:cs typeface="Calibri" pitchFamily="34" charset="0"/>
              </a:rPr>
              <a:t>E</a:t>
            </a:r>
            <a:r>
              <a:rPr lang="es-ES" dirty="0" smtClean="0">
                <a:ln>
                  <a:solidFill>
                    <a:schemeClr val="bg1"/>
                  </a:solidFill>
                </a:ln>
                <a:solidFill>
                  <a:schemeClr val="bg1"/>
                </a:solidFill>
                <a:latin typeface="Calibri" pitchFamily="34" charset="0"/>
                <a:cs typeface="Calibri" pitchFamily="34" charset="0"/>
              </a:rPr>
              <a:t>spaña: especialidad realizada – </a:t>
            </a:r>
            <a:r>
              <a:rPr lang="es-ES" sz="1400" dirty="0" smtClean="0">
                <a:ln>
                  <a:solidFill>
                    <a:schemeClr val="bg1"/>
                  </a:solidFill>
                </a:ln>
                <a:solidFill>
                  <a:schemeClr val="bg1"/>
                </a:solidFill>
                <a:latin typeface="Calibri" pitchFamily="34" charset="0"/>
                <a:cs typeface="Calibri" pitchFamily="34" charset="0"/>
              </a:rPr>
              <a:t>Datos Absolutos</a:t>
            </a:r>
          </a:p>
        </p:txBody>
      </p:sp>
      <p:sp>
        <p:nvSpPr>
          <p:cNvPr id="5" name="4 CuadroTexto"/>
          <p:cNvSpPr txBox="1"/>
          <p:nvPr/>
        </p:nvSpPr>
        <p:spPr>
          <a:xfrm>
            <a:off x="19050" y="6078538"/>
            <a:ext cx="3743325" cy="230187"/>
          </a:xfrm>
          <a:prstGeom prst="rect">
            <a:avLst/>
          </a:prstGeom>
          <a:noFill/>
        </p:spPr>
        <p:txBody>
          <a:bodyPr anchor="ctr">
            <a:spAutoFit/>
          </a:bodyPr>
          <a:lstStyle/>
          <a:p>
            <a:pPr fontAlgn="auto">
              <a:spcBef>
                <a:spcPts val="0"/>
              </a:spcBef>
              <a:spcAft>
                <a:spcPts val="0"/>
              </a:spcAft>
              <a:defRPr/>
            </a:pPr>
            <a:r>
              <a:rPr lang="es-ES" sz="900" dirty="0">
                <a:solidFill>
                  <a:schemeClr val="tx1">
                    <a:lumMod val="65000"/>
                    <a:lumOff val="35000"/>
                  </a:schemeClr>
                </a:solidFill>
                <a:latin typeface="+mn-lt"/>
              </a:rPr>
              <a:t>Base: han realizado 1 especialidad médica en España (8076 casos)</a:t>
            </a:r>
          </a:p>
        </p:txBody>
      </p:sp>
      <p:graphicFrame>
        <p:nvGraphicFramePr>
          <p:cNvPr id="4" name="Group 3"/>
          <p:cNvGraphicFramePr>
            <a:graphicFrameLocks noGrp="1"/>
          </p:cNvGraphicFramePr>
          <p:nvPr/>
        </p:nvGraphicFramePr>
        <p:xfrm>
          <a:off x="127007" y="1281544"/>
          <a:ext cx="3096342" cy="4764442"/>
        </p:xfrm>
        <a:graphic>
          <a:graphicData uri="http://schemas.openxmlformats.org/drawingml/2006/table">
            <a:tbl>
              <a:tblPr>
                <a:tableStyleId>{5940675A-B579-460E-94D1-54222C63F5DA}</a:tableStyleId>
              </a:tblPr>
              <a:tblGrid>
                <a:gridCol w="1910509"/>
                <a:gridCol w="409059"/>
                <a:gridCol w="360040"/>
                <a:gridCol w="416734"/>
              </a:tblGrid>
              <a:tr h="210193">
                <a:tc rowSpan="2">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latin typeface="+mj-lt"/>
                        </a:rPr>
                        <a:t>Especialidad</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107981"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gridSpan="2">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rPr>
                        <a:t>Vía Mir</a:t>
                      </a:r>
                      <a:endParaRPr kumimoji="0" lang="es-ES" sz="1100" b="1" i="0" u="none" strike="noStrike" cap="none" normalizeH="0" baseline="0" dirty="0" smtClean="0">
                        <a:ln>
                          <a:solidFill>
                            <a:schemeClr val="bg1"/>
                          </a:solidFill>
                        </a:ln>
                        <a:solidFill>
                          <a:schemeClr val="bg1"/>
                        </a:solidFill>
                        <a:effectLst/>
                        <a:latin typeface="Calibri" pitchFamily="32" charset="0"/>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endParaRPr lang="es-ES"/>
                    </a:p>
                  </a:txBody>
                  <a:tcPr/>
                </a:tc>
                <a:tc rowSpan="2">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err="1" smtClean="0">
                          <a:ln>
                            <a:solidFill>
                              <a:schemeClr val="bg1"/>
                            </a:solidFill>
                          </a:ln>
                          <a:solidFill>
                            <a:schemeClr val="bg1"/>
                          </a:solidFill>
                          <a:effectLst/>
                          <a:latin typeface="+mj-lt"/>
                        </a:rPr>
                        <a:t>Tot</a:t>
                      </a:r>
                      <a:r>
                        <a:rPr kumimoji="0" lang="es-ES" sz="1100" u="none" strike="noStrike" cap="none" normalizeH="0" baseline="0" dirty="0" smtClean="0">
                          <a:ln>
                            <a:solidFill>
                              <a:schemeClr val="bg1"/>
                            </a:solidFill>
                          </a:ln>
                          <a:solidFill>
                            <a:schemeClr val="bg1"/>
                          </a:solidFill>
                          <a:effectLst/>
                          <a:latin typeface="+mj-lt"/>
                        </a:rPr>
                        <a:t>.</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r>
              <a:tr h="223541">
                <a:tc vMerge="1">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s-ES" sz="1200" b="1" i="0" u="none" strike="noStrike" cap="none" normalizeH="0" baseline="0" dirty="0" smtClean="0">
                        <a:ln>
                          <a:solidFill>
                            <a:schemeClr val="accent5"/>
                          </a:solidFill>
                        </a:ln>
                        <a:solidFill>
                          <a:schemeClr val="accent5"/>
                        </a:solidFill>
                        <a:effectLst/>
                        <a:latin typeface="Calibri" pitchFamily="32" charset="0"/>
                        <a:cs typeface="Calibri" pitchFamily="32" charset="0"/>
                      </a:endParaRPr>
                    </a:p>
                  </a:txBody>
                  <a:tcPr marL="107981"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ysDot"/>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latin typeface="+mj-lt"/>
                        </a:rPr>
                        <a:t>Sí</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latin typeface="+mj-lt"/>
                        </a:rPr>
                        <a:t>No</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vMerge="1">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s-ES" sz="1200" b="1" i="0" u="none" strike="noStrike" cap="none" normalizeH="0" baseline="0" dirty="0" smtClean="0">
                        <a:ln>
                          <a:solidFill>
                            <a:schemeClr val="accent5"/>
                          </a:solidFill>
                        </a:ln>
                        <a:solidFill>
                          <a:schemeClr val="accent5"/>
                        </a:solidFill>
                        <a:effectLst/>
                        <a:latin typeface="Calibri" pitchFamily="32" charset="0"/>
                        <a:cs typeface="Calibri" pitchFamily="32" charset="0"/>
                      </a:endParaRPr>
                    </a:p>
                  </a:txBody>
                  <a:tcPr marL="84225"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ysDot"/>
                      <a:round/>
                      <a:headEnd type="none" w="med" len="med"/>
                      <a:tailEnd type="none" w="med" len="med"/>
                    </a:lnB>
                    <a:lnTlToBr>
                      <a:noFill/>
                    </a:lnTlToBr>
                    <a:lnBlToTr>
                      <a:noFill/>
                    </a:lnBlToTr>
                    <a:solidFill>
                      <a:schemeClr val="accent1">
                        <a:lumMod val="20000"/>
                        <a:lumOff val="80000"/>
                      </a:schemeClr>
                    </a:solidFill>
                  </a:tcPr>
                </a:tc>
              </a:tr>
              <a:tr h="227932">
                <a:tc>
                  <a:txBody>
                    <a:bodyPr/>
                    <a:lstStyle/>
                    <a:p>
                      <a:pPr algn="l" fontAlgn="t"/>
                      <a:r>
                        <a:rPr lang="es-ES" sz="1050" b="0" i="0" u="none" strike="noStrike" dirty="0">
                          <a:solidFill>
                            <a:schemeClr val="bg1"/>
                          </a:solidFill>
                          <a:effectLst/>
                          <a:latin typeface="+mj-lt"/>
                        </a:rPr>
                        <a:t>Medicina Familiar y Comunitaria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algn="ctr" fontAlgn="t"/>
                      <a:r>
                        <a:rPr lang="es-ES" sz="1100" b="0" i="0" u="none" strike="noStrike" dirty="0">
                          <a:solidFill>
                            <a:schemeClr val="bg1"/>
                          </a:solidFill>
                          <a:effectLst/>
                          <a:latin typeface="+mj-lt"/>
                        </a:rPr>
                        <a:t>2028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algn="ctr" fontAlgn="t"/>
                      <a:r>
                        <a:rPr lang="es-ES" sz="1100" b="0" i="0" u="none" strike="noStrike" dirty="0">
                          <a:solidFill>
                            <a:schemeClr val="bg1"/>
                          </a:solidFill>
                          <a:effectLst/>
                          <a:latin typeface="+mj-lt"/>
                        </a:rPr>
                        <a:t>979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algn="ctr" fontAlgn="t"/>
                      <a:r>
                        <a:rPr lang="es-ES" sz="1100" b="0" i="0" u="none" strike="noStrike" dirty="0">
                          <a:solidFill>
                            <a:schemeClr val="bg1"/>
                          </a:solidFill>
                          <a:effectLst/>
                          <a:latin typeface="+mj-lt"/>
                        </a:rPr>
                        <a:t>3007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tr>
              <a:tr h="227932">
                <a:tc>
                  <a:txBody>
                    <a:bodyPr/>
                    <a:lstStyle/>
                    <a:p>
                      <a:pPr algn="l" fontAlgn="t"/>
                      <a:r>
                        <a:rPr lang="es-ES" sz="1050" b="0" i="0" u="none" strike="noStrike" dirty="0">
                          <a:solidFill>
                            <a:srgbClr val="000000"/>
                          </a:solidFill>
                          <a:effectLst/>
                          <a:latin typeface="+mj-lt"/>
                        </a:rPr>
                        <a:t>Pediatría y sus Áreas Específicas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0" i="0" u="none" strike="noStrike" dirty="0">
                          <a:solidFill>
                            <a:srgbClr val="000000"/>
                          </a:solidFill>
                          <a:effectLst/>
                          <a:latin typeface="+mj-lt"/>
                        </a:rPr>
                        <a:t>421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0" i="0" u="none" strike="noStrike">
                          <a:solidFill>
                            <a:srgbClr val="000000"/>
                          </a:solidFill>
                          <a:effectLst/>
                          <a:latin typeface="+mj-lt"/>
                        </a:rPr>
                        <a:t>104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0" i="0" u="none" strike="noStrike" dirty="0">
                          <a:solidFill>
                            <a:srgbClr val="000000"/>
                          </a:solidFill>
                          <a:effectLst/>
                          <a:latin typeface="+mj-lt"/>
                        </a:rPr>
                        <a:t>525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1050" b="0" i="0" u="none" strike="noStrike" dirty="0">
                          <a:solidFill>
                            <a:srgbClr val="000000"/>
                          </a:solidFill>
                          <a:effectLst/>
                          <a:latin typeface="+mj-lt"/>
                        </a:rPr>
                        <a:t>Medicina del Trabajo</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0" i="0" u="none" strike="noStrike" dirty="0">
                          <a:solidFill>
                            <a:srgbClr val="000000"/>
                          </a:solidFill>
                          <a:effectLst/>
                          <a:latin typeface="+mj-lt"/>
                        </a:rPr>
                        <a:t>162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0" i="0" u="none" strike="noStrike">
                          <a:solidFill>
                            <a:srgbClr val="000000"/>
                          </a:solidFill>
                          <a:effectLst/>
                          <a:latin typeface="+mj-lt"/>
                        </a:rPr>
                        <a:t>195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0" i="0" u="none" strike="noStrike" dirty="0">
                          <a:solidFill>
                            <a:srgbClr val="000000"/>
                          </a:solidFill>
                          <a:effectLst/>
                          <a:latin typeface="+mj-lt"/>
                        </a:rPr>
                        <a:t>357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1050" b="0" i="0" u="none" strike="noStrike">
                          <a:solidFill>
                            <a:srgbClr val="000000"/>
                          </a:solidFill>
                          <a:effectLst/>
                          <a:latin typeface="+mj-lt"/>
                        </a:rPr>
                        <a:t>Medicina Interna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0" i="0" u="none" strike="noStrike" dirty="0">
                          <a:solidFill>
                            <a:srgbClr val="000000"/>
                          </a:solidFill>
                          <a:effectLst/>
                          <a:latin typeface="+mj-lt"/>
                        </a:rPr>
                        <a:t>266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0" i="0" u="none" strike="noStrike" dirty="0">
                          <a:solidFill>
                            <a:srgbClr val="000000"/>
                          </a:solidFill>
                          <a:effectLst/>
                          <a:latin typeface="+mj-lt"/>
                        </a:rPr>
                        <a:t>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0" i="0" u="none" strike="noStrike" dirty="0">
                          <a:solidFill>
                            <a:srgbClr val="000000"/>
                          </a:solidFill>
                          <a:effectLst/>
                          <a:latin typeface="+mj-lt"/>
                        </a:rPr>
                        <a:t>309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1050" b="0" i="0" u="none" strike="noStrike">
                          <a:solidFill>
                            <a:srgbClr val="000000"/>
                          </a:solidFill>
                          <a:effectLst/>
                          <a:latin typeface="+mj-lt"/>
                        </a:rPr>
                        <a:t>Obstetricia y Ginecología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0" i="0" u="none" strike="noStrike" dirty="0">
                          <a:solidFill>
                            <a:srgbClr val="000000"/>
                          </a:solidFill>
                          <a:effectLst/>
                          <a:latin typeface="+mj-lt"/>
                        </a:rPr>
                        <a:t>217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0" i="0" u="none" strike="noStrike" dirty="0">
                          <a:solidFill>
                            <a:srgbClr val="000000"/>
                          </a:solidFill>
                          <a:effectLst/>
                          <a:latin typeface="+mj-lt"/>
                        </a:rPr>
                        <a:t>44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0" i="0" u="none" strike="noStrike" dirty="0">
                          <a:solidFill>
                            <a:srgbClr val="000000"/>
                          </a:solidFill>
                          <a:effectLst/>
                          <a:latin typeface="+mj-lt"/>
                        </a:rPr>
                        <a:t>261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1050" b="0" i="0" u="none" strike="noStrike" dirty="0">
                          <a:solidFill>
                            <a:srgbClr val="000000"/>
                          </a:solidFill>
                          <a:effectLst/>
                          <a:latin typeface="+mj-lt"/>
                        </a:rPr>
                        <a:t>Cirugía </a:t>
                      </a:r>
                      <a:r>
                        <a:rPr lang="es-ES" sz="1050" b="0" i="0" u="none" strike="noStrike" dirty="0" err="1" smtClean="0">
                          <a:solidFill>
                            <a:srgbClr val="000000"/>
                          </a:solidFill>
                          <a:effectLst/>
                          <a:latin typeface="+mj-lt"/>
                        </a:rPr>
                        <a:t>Ort</a:t>
                      </a:r>
                      <a:r>
                        <a:rPr lang="es-ES" sz="1050" b="0" i="0" u="none" strike="noStrike" dirty="0" smtClean="0">
                          <a:solidFill>
                            <a:srgbClr val="000000"/>
                          </a:solidFill>
                          <a:effectLst/>
                          <a:latin typeface="+mj-lt"/>
                        </a:rPr>
                        <a:t>.</a:t>
                      </a:r>
                      <a:r>
                        <a:rPr lang="es-ES" sz="1050" b="0" i="0" u="none" strike="noStrike" baseline="0" dirty="0" smtClean="0">
                          <a:solidFill>
                            <a:srgbClr val="000000"/>
                          </a:solidFill>
                          <a:effectLst/>
                          <a:latin typeface="+mj-lt"/>
                        </a:rPr>
                        <a:t> </a:t>
                      </a:r>
                      <a:r>
                        <a:rPr lang="es-ES" sz="1050" b="0" i="0" u="none" strike="noStrike" dirty="0" smtClean="0">
                          <a:solidFill>
                            <a:srgbClr val="000000"/>
                          </a:solidFill>
                          <a:effectLst/>
                          <a:latin typeface="+mj-lt"/>
                        </a:rPr>
                        <a:t>y </a:t>
                      </a:r>
                      <a:r>
                        <a:rPr lang="es-ES" sz="1050" b="0" i="0" u="none" strike="noStrike" dirty="0">
                          <a:solidFill>
                            <a:srgbClr val="000000"/>
                          </a:solidFill>
                          <a:effectLst/>
                          <a:latin typeface="+mj-lt"/>
                        </a:rPr>
                        <a:t>Traumatología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0" i="0" u="none" strike="noStrike" dirty="0">
                          <a:solidFill>
                            <a:srgbClr val="000000"/>
                          </a:solidFill>
                          <a:effectLst/>
                          <a:latin typeface="+mj-lt"/>
                        </a:rPr>
                        <a:t>183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0" i="0" u="none" strike="noStrike" dirty="0">
                          <a:solidFill>
                            <a:srgbClr val="000000"/>
                          </a:solidFill>
                          <a:effectLst/>
                          <a:latin typeface="+mj-lt"/>
                        </a:rPr>
                        <a:t>65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0" i="0" u="none" strike="noStrike" dirty="0">
                          <a:solidFill>
                            <a:srgbClr val="000000"/>
                          </a:solidFill>
                          <a:effectLst/>
                          <a:latin typeface="+mj-lt"/>
                        </a:rPr>
                        <a:t>248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1050" b="0" i="0" u="none" strike="noStrike" dirty="0">
                          <a:solidFill>
                            <a:srgbClr val="000000"/>
                          </a:solidFill>
                          <a:effectLst/>
                          <a:latin typeface="+mj-lt"/>
                        </a:rPr>
                        <a:t>Anestesiología y Reanimación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0" i="0" u="none" strike="noStrike">
                          <a:solidFill>
                            <a:srgbClr val="000000"/>
                          </a:solidFill>
                          <a:effectLst/>
                          <a:latin typeface="+mj-lt"/>
                        </a:rPr>
                        <a:t>218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0" i="0" u="none" strike="noStrike" dirty="0">
                          <a:solidFill>
                            <a:srgbClr val="000000"/>
                          </a:solidFill>
                          <a:effectLst/>
                          <a:latin typeface="+mj-lt"/>
                        </a:rPr>
                        <a:t>24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0" i="0" u="none" strike="noStrike" dirty="0">
                          <a:solidFill>
                            <a:srgbClr val="000000"/>
                          </a:solidFill>
                          <a:effectLst/>
                          <a:latin typeface="+mj-lt"/>
                        </a:rPr>
                        <a:t>242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1050" b="0" i="0" u="none" strike="noStrike" dirty="0">
                          <a:solidFill>
                            <a:srgbClr val="000000"/>
                          </a:solidFill>
                          <a:effectLst/>
                          <a:latin typeface="+mj-lt"/>
                        </a:rPr>
                        <a:t>Psiquiatría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0" i="0" u="none" strike="noStrike" dirty="0">
                          <a:solidFill>
                            <a:srgbClr val="000000"/>
                          </a:solidFill>
                          <a:effectLst/>
                          <a:latin typeface="+mj-lt"/>
                        </a:rPr>
                        <a:t>165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0" i="0" u="none" strike="noStrike" dirty="0">
                          <a:solidFill>
                            <a:srgbClr val="000000"/>
                          </a:solidFill>
                          <a:effectLst/>
                          <a:latin typeface="+mj-lt"/>
                        </a:rPr>
                        <a:t>50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0" i="0" u="none" strike="noStrike" dirty="0">
                          <a:solidFill>
                            <a:srgbClr val="000000"/>
                          </a:solidFill>
                          <a:effectLst/>
                          <a:latin typeface="+mj-lt"/>
                        </a:rPr>
                        <a:t>215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1050" b="0" i="0" u="none" strike="noStrike" dirty="0">
                          <a:solidFill>
                            <a:srgbClr val="000000"/>
                          </a:solidFill>
                          <a:effectLst/>
                          <a:latin typeface="+mj-lt"/>
                        </a:rPr>
                        <a:t>Cirugía </a:t>
                      </a:r>
                      <a:r>
                        <a:rPr lang="es-ES" sz="1050" b="0" i="0" u="none" strike="noStrike" dirty="0" smtClean="0">
                          <a:solidFill>
                            <a:srgbClr val="000000"/>
                          </a:solidFill>
                          <a:effectLst/>
                          <a:latin typeface="+mj-lt"/>
                        </a:rPr>
                        <a:t>Gen.</a:t>
                      </a:r>
                      <a:r>
                        <a:rPr lang="es-ES" sz="1050" b="0" i="0" u="none" strike="noStrike" baseline="0" dirty="0" smtClean="0">
                          <a:solidFill>
                            <a:srgbClr val="000000"/>
                          </a:solidFill>
                          <a:effectLst/>
                          <a:latin typeface="+mj-lt"/>
                        </a:rPr>
                        <a:t> </a:t>
                      </a:r>
                      <a:r>
                        <a:rPr lang="es-ES" sz="1050" b="0" i="0" u="none" strike="noStrike" dirty="0" smtClean="0">
                          <a:solidFill>
                            <a:srgbClr val="000000"/>
                          </a:solidFill>
                          <a:effectLst/>
                          <a:latin typeface="+mj-lt"/>
                        </a:rPr>
                        <a:t>y </a:t>
                      </a:r>
                      <a:r>
                        <a:rPr lang="es-ES" sz="1050" b="0" i="0" u="none" strike="noStrike" dirty="0">
                          <a:solidFill>
                            <a:srgbClr val="000000"/>
                          </a:solidFill>
                          <a:effectLst/>
                          <a:latin typeface="+mj-lt"/>
                        </a:rPr>
                        <a:t>del </a:t>
                      </a:r>
                      <a:r>
                        <a:rPr lang="es-ES" sz="1050" b="0" i="0" u="none" strike="noStrike" dirty="0" smtClean="0">
                          <a:solidFill>
                            <a:srgbClr val="000000"/>
                          </a:solidFill>
                          <a:effectLst/>
                          <a:latin typeface="+mj-lt"/>
                        </a:rPr>
                        <a:t>Ap. </a:t>
                      </a:r>
                      <a:r>
                        <a:rPr lang="es-ES" sz="1050" b="0" i="0" u="none" strike="noStrike" dirty="0">
                          <a:solidFill>
                            <a:srgbClr val="000000"/>
                          </a:solidFill>
                          <a:effectLst/>
                          <a:latin typeface="+mj-lt"/>
                        </a:rPr>
                        <a:t>Digestivo</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0" i="0" u="none" strike="noStrike" dirty="0">
                          <a:solidFill>
                            <a:srgbClr val="000000"/>
                          </a:solidFill>
                          <a:effectLst/>
                          <a:latin typeface="+mj-lt"/>
                        </a:rPr>
                        <a:t>182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0" i="0" u="none" strike="noStrike" dirty="0">
                          <a:solidFill>
                            <a:srgbClr val="000000"/>
                          </a:solidFill>
                          <a:effectLst/>
                          <a:latin typeface="+mj-lt"/>
                        </a:rPr>
                        <a:t>31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0" i="0" u="none" strike="noStrike" dirty="0">
                          <a:solidFill>
                            <a:srgbClr val="000000"/>
                          </a:solidFill>
                          <a:effectLst/>
                          <a:latin typeface="+mj-lt"/>
                        </a:rPr>
                        <a:t>213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1050" b="0" i="0" u="none" strike="noStrike" dirty="0">
                          <a:solidFill>
                            <a:srgbClr val="000000"/>
                          </a:solidFill>
                          <a:effectLst/>
                          <a:latin typeface="+mj-lt"/>
                        </a:rPr>
                        <a:t>Oftalmología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0" i="0" u="none" strike="noStrike" dirty="0">
                          <a:solidFill>
                            <a:srgbClr val="000000"/>
                          </a:solidFill>
                          <a:effectLst/>
                          <a:latin typeface="+mj-lt"/>
                        </a:rPr>
                        <a:t>160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0" i="0" u="none" strike="noStrike" dirty="0">
                          <a:solidFill>
                            <a:srgbClr val="000000"/>
                          </a:solidFill>
                          <a:effectLst/>
                          <a:latin typeface="+mj-lt"/>
                        </a:rPr>
                        <a:t>45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0" i="0" u="none" strike="noStrike" dirty="0">
                          <a:solidFill>
                            <a:srgbClr val="000000"/>
                          </a:solidFill>
                          <a:effectLst/>
                          <a:latin typeface="+mj-lt"/>
                        </a:rPr>
                        <a:t>205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1050" b="0" i="0" u="none" strike="noStrike" dirty="0">
                          <a:solidFill>
                            <a:srgbClr val="000000"/>
                          </a:solidFill>
                          <a:effectLst/>
                          <a:latin typeface="+mj-lt"/>
                        </a:rPr>
                        <a:t>Radiodiagnóstico</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0" i="0" u="none" strike="noStrike" dirty="0">
                          <a:solidFill>
                            <a:srgbClr val="000000"/>
                          </a:solidFill>
                          <a:effectLst/>
                          <a:latin typeface="+mj-lt"/>
                        </a:rPr>
                        <a:t>138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0" i="0" u="none" strike="noStrike" dirty="0">
                          <a:solidFill>
                            <a:srgbClr val="000000"/>
                          </a:solidFill>
                          <a:effectLst/>
                          <a:latin typeface="+mj-lt"/>
                        </a:rPr>
                        <a:t>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0" i="0" u="none" strike="noStrike" dirty="0">
                          <a:solidFill>
                            <a:srgbClr val="000000"/>
                          </a:solidFill>
                          <a:effectLst/>
                          <a:latin typeface="+mj-lt"/>
                        </a:rPr>
                        <a:t>150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1050" b="0" i="0" u="none" strike="noStrike" dirty="0">
                          <a:solidFill>
                            <a:srgbClr val="000000"/>
                          </a:solidFill>
                          <a:effectLst/>
                          <a:latin typeface="+mj-lt"/>
                        </a:rPr>
                        <a:t>Medicina Intensiva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0" i="0" u="none" strike="noStrike">
                          <a:solidFill>
                            <a:srgbClr val="000000"/>
                          </a:solidFill>
                          <a:effectLst/>
                          <a:latin typeface="+mj-lt"/>
                        </a:rPr>
                        <a:t>116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0" i="0" u="none" strike="noStrike">
                          <a:solidFill>
                            <a:srgbClr val="000000"/>
                          </a:solidFill>
                          <a:effectLst/>
                          <a:latin typeface="+mj-lt"/>
                        </a:rPr>
                        <a:t>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0" i="0" u="none" strike="noStrike" dirty="0">
                          <a:solidFill>
                            <a:srgbClr val="000000"/>
                          </a:solidFill>
                          <a:effectLst/>
                          <a:latin typeface="+mj-lt"/>
                        </a:rPr>
                        <a:t>137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1050" b="0" i="0" u="none" strike="noStrike" dirty="0">
                          <a:solidFill>
                            <a:srgbClr val="000000"/>
                          </a:solidFill>
                          <a:effectLst/>
                          <a:latin typeface="+mj-lt"/>
                        </a:rPr>
                        <a:t>Medicina Física y Rehabilitación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0" i="0" u="none" strike="noStrike">
                          <a:solidFill>
                            <a:srgbClr val="000000"/>
                          </a:solidFill>
                          <a:effectLst/>
                          <a:latin typeface="+mj-lt"/>
                        </a:rPr>
                        <a:t>115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0" i="0" u="none" strike="noStrike">
                          <a:solidFill>
                            <a:srgbClr val="000000"/>
                          </a:solidFill>
                          <a:effectLst/>
                          <a:latin typeface="+mj-lt"/>
                        </a:rPr>
                        <a:t>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0" i="0" u="none" strike="noStrike" dirty="0">
                          <a:solidFill>
                            <a:srgbClr val="000000"/>
                          </a:solidFill>
                          <a:effectLst/>
                          <a:latin typeface="+mj-lt"/>
                        </a:rPr>
                        <a:t>124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1050" b="0" i="0" u="none" strike="noStrike" dirty="0">
                          <a:solidFill>
                            <a:srgbClr val="000000"/>
                          </a:solidFill>
                          <a:effectLst/>
                          <a:latin typeface="+mj-lt"/>
                        </a:rPr>
                        <a:t>Otorrinolaringología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0" i="0" u="none" strike="noStrike" dirty="0">
                          <a:solidFill>
                            <a:srgbClr val="000000"/>
                          </a:solidFill>
                          <a:effectLst/>
                          <a:latin typeface="+mj-lt"/>
                        </a:rPr>
                        <a:t>96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0" i="0" u="none" strike="noStrike">
                          <a:solidFill>
                            <a:srgbClr val="000000"/>
                          </a:solidFill>
                          <a:effectLst/>
                          <a:latin typeface="+mj-lt"/>
                        </a:rPr>
                        <a:t>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0" i="0" u="none" strike="noStrike" dirty="0">
                          <a:solidFill>
                            <a:srgbClr val="000000"/>
                          </a:solidFill>
                          <a:effectLst/>
                          <a:latin typeface="+mj-lt"/>
                        </a:rPr>
                        <a:t>119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1050" b="0" i="0" u="none" strike="noStrike" dirty="0">
                          <a:solidFill>
                            <a:srgbClr val="000000"/>
                          </a:solidFill>
                          <a:effectLst/>
                          <a:latin typeface="+mj-lt"/>
                        </a:rPr>
                        <a:t>Aparato Digestivo</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0" i="0" u="none" strike="noStrike">
                          <a:solidFill>
                            <a:srgbClr val="000000"/>
                          </a:solidFill>
                          <a:effectLst/>
                          <a:latin typeface="+mj-lt"/>
                        </a:rPr>
                        <a:t>102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0" i="0" u="none" strike="noStrike">
                          <a:solidFill>
                            <a:srgbClr val="000000"/>
                          </a:solidFill>
                          <a:effectLst/>
                          <a:latin typeface="+mj-lt"/>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0" i="0" u="none" strike="noStrike" dirty="0">
                          <a:solidFill>
                            <a:srgbClr val="000000"/>
                          </a:solidFill>
                          <a:effectLst/>
                          <a:latin typeface="+mj-lt"/>
                        </a:rPr>
                        <a:t>112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1050" b="0" i="0" u="none" strike="noStrike" dirty="0">
                          <a:solidFill>
                            <a:srgbClr val="000000"/>
                          </a:solidFill>
                          <a:effectLst/>
                          <a:latin typeface="+mj-lt"/>
                        </a:rPr>
                        <a:t>Cardiología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0" i="0" u="none" strike="noStrike">
                          <a:solidFill>
                            <a:srgbClr val="000000"/>
                          </a:solidFill>
                          <a:effectLst/>
                          <a:latin typeface="+mj-lt"/>
                        </a:rPr>
                        <a:t>91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0" i="0" u="none" strike="noStrike" dirty="0">
                          <a:solidFill>
                            <a:srgbClr val="000000"/>
                          </a:solidFill>
                          <a:effectLst/>
                          <a:latin typeface="+mj-lt"/>
                        </a:rPr>
                        <a:t>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0" i="0" u="none" strike="noStrike" dirty="0">
                          <a:solidFill>
                            <a:srgbClr val="000000"/>
                          </a:solidFill>
                          <a:effectLst/>
                          <a:latin typeface="+mj-lt"/>
                        </a:rPr>
                        <a:t>109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1050" b="0" i="0" u="none" strike="noStrike" dirty="0">
                          <a:solidFill>
                            <a:srgbClr val="000000"/>
                          </a:solidFill>
                          <a:effectLst/>
                          <a:latin typeface="+mj-lt"/>
                        </a:rPr>
                        <a:t>Hematología y Hemoterapia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0" i="0" u="none" strike="noStrike" dirty="0">
                          <a:solidFill>
                            <a:srgbClr val="000000"/>
                          </a:solidFill>
                          <a:effectLst/>
                          <a:latin typeface="+mj-lt"/>
                        </a:rPr>
                        <a:t>101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0" i="0" u="none" strike="noStrike" dirty="0">
                          <a:solidFill>
                            <a:srgbClr val="000000"/>
                          </a:solidFill>
                          <a:effectLst/>
                          <a:latin typeface="+mj-lt"/>
                        </a:rPr>
                        <a:t>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0" i="0" u="none" strike="noStrike" dirty="0">
                          <a:solidFill>
                            <a:srgbClr val="000000"/>
                          </a:solidFill>
                          <a:effectLst/>
                          <a:latin typeface="+mj-lt"/>
                        </a:rPr>
                        <a:t>107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1050" b="0" i="0" u="none" strike="noStrike" dirty="0">
                          <a:solidFill>
                            <a:srgbClr val="000000"/>
                          </a:solidFill>
                          <a:effectLst/>
                          <a:latin typeface="+mj-lt"/>
                        </a:rPr>
                        <a:t>Neurología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0" i="0" u="none" strike="noStrike" dirty="0">
                          <a:solidFill>
                            <a:srgbClr val="000000"/>
                          </a:solidFill>
                          <a:effectLst/>
                          <a:latin typeface="+mj-lt"/>
                        </a:rPr>
                        <a:t>100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0" i="0" u="none" strike="noStrike" dirty="0">
                          <a:solidFill>
                            <a:srgbClr val="000000"/>
                          </a:solidFill>
                          <a:effectLst/>
                          <a:latin typeface="+mj-lt"/>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0" i="0" u="none" strike="noStrike" dirty="0">
                          <a:solidFill>
                            <a:srgbClr val="000000"/>
                          </a:solidFill>
                          <a:effectLst/>
                          <a:latin typeface="+mj-lt"/>
                        </a:rPr>
                        <a:t>103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1050" b="0" i="0" u="none" strike="noStrike" dirty="0">
                          <a:solidFill>
                            <a:srgbClr val="000000"/>
                          </a:solidFill>
                          <a:effectLst/>
                          <a:latin typeface="+mj-lt"/>
                        </a:rPr>
                        <a:t>Neumología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0" i="0" u="none" strike="noStrike" dirty="0">
                          <a:solidFill>
                            <a:srgbClr val="000000"/>
                          </a:solidFill>
                          <a:effectLst/>
                          <a:latin typeface="+mj-lt"/>
                        </a:rPr>
                        <a:t>84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0" i="0" u="none" strike="noStrike" dirty="0">
                          <a:solidFill>
                            <a:srgbClr val="000000"/>
                          </a:solidFill>
                          <a:effectLst/>
                          <a:latin typeface="+mj-lt"/>
                        </a:rPr>
                        <a:t>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0" i="0" u="none" strike="noStrike" dirty="0">
                          <a:solidFill>
                            <a:srgbClr val="000000"/>
                          </a:solidFill>
                          <a:effectLst/>
                          <a:latin typeface="+mj-lt"/>
                        </a:rPr>
                        <a:t>100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bl>
          </a:graphicData>
        </a:graphic>
      </p:graphicFrame>
      <p:sp>
        <p:nvSpPr>
          <p:cNvPr id="7" name="6 Rectángulo"/>
          <p:cNvSpPr/>
          <p:nvPr/>
        </p:nvSpPr>
        <p:spPr>
          <a:xfrm>
            <a:off x="128588" y="6453188"/>
            <a:ext cx="8137525" cy="400050"/>
          </a:xfrm>
          <a:prstGeom prst="rect">
            <a:avLst/>
          </a:prstGeom>
        </p:spPr>
        <p:txBody>
          <a:bodyPr>
            <a:spAutoFit/>
          </a:bodyPr>
          <a:lstStyle/>
          <a:p>
            <a:pPr fontAlgn="auto">
              <a:spcBef>
                <a:spcPts val="0"/>
              </a:spcBef>
              <a:spcAft>
                <a:spcPts val="0"/>
              </a:spcAft>
              <a:defRPr/>
            </a:pPr>
            <a:r>
              <a:rPr lang="es-ES" sz="1000" b="1" dirty="0">
                <a:solidFill>
                  <a:schemeClr val="tx1">
                    <a:lumMod val="50000"/>
                    <a:lumOff val="50000"/>
                  </a:schemeClr>
                </a:solidFill>
                <a:latin typeface="+mn-lt"/>
              </a:rPr>
              <a:t>P1. </a:t>
            </a:r>
            <a:r>
              <a:rPr lang="es-ES" sz="1000" dirty="0">
                <a:solidFill>
                  <a:schemeClr val="tx1">
                    <a:lumMod val="50000"/>
                    <a:lumOff val="50000"/>
                  </a:schemeClr>
                </a:solidFill>
                <a:latin typeface="+mn-lt"/>
              </a:rPr>
              <a:t>Señale el número de especialidades que ha realizado</a:t>
            </a:r>
          </a:p>
          <a:p>
            <a:pPr fontAlgn="auto">
              <a:spcBef>
                <a:spcPts val="0"/>
              </a:spcBef>
              <a:spcAft>
                <a:spcPts val="0"/>
              </a:spcAft>
              <a:defRPr/>
            </a:pPr>
            <a:r>
              <a:rPr lang="es-ES" sz="1000" b="1" dirty="0">
                <a:solidFill>
                  <a:schemeClr val="tx1">
                    <a:lumMod val="50000"/>
                    <a:lumOff val="50000"/>
                  </a:schemeClr>
                </a:solidFill>
                <a:latin typeface="+mn-lt"/>
              </a:rPr>
              <a:t>P2. </a:t>
            </a:r>
            <a:r>
              <a:rPr lang="es-ES" sz="1000" dirty="0">
                <a:solidFill>
                  <a:schemeClr val="tx1">
                    <a:lumMod val="50000"/>
                    <a:lumOff val="50000"/>
                  </a:schemeClr>
                </a:solidFill>
                <a:latin typeface="+mn-lt"/>
              </a:rPr>
              <a:t>Por favor, señale </a:t>
            </a:r>
            <a:r>
              <a:rPr lang="es-ES" sz="1000" dirty="0">
                <a:solidFill>
                  <a:schemeClr val="tx1">
                    <a:lumMod val="50000"/>
                    <a:lumOff val="50000"/>
                  </a:schemeClr>
                </a:solidFill>
                <a:latin typeface="+mn-lt"/>
              </a:rPr>
              <a:t>del siguiente </a:t>
            </a:r>
            <a:r>
              <a:rPr lang="es-ES" sz="1000" dirty="0">
                <a:solidFill>
                  <a:schemeClr val="tx1">
                    <a:lumMod val="50000"/>
                    <a:lumOff val="50000"/>
                  </a:schemeClr>
                </a:solidFill>
                <a:latin typeface="+mn-lt"/>
              </a:rPr>
              <a:t>listado </a:t>
            </a:r>
            <a:r>
              <a:rPr lang="es-ES" sz="1000" dirty="0">
                <a:solidFill>
                  <a:schemeClr val="tx1">
                    <a:lumMod val="50000"/>
                    <a:lumOff val="50000"/>
                  </a:schemeClr>
                </a:solidFill>
                <a:latin typeface="+mn-lt"/>
              </a:rPr>
              <a:t>la especialidad </a:t>
            </a:r>
            <a:r>
              <a:rPr lang="es-ES" sz="1000" dirty="0">
                <a:solidFill>
                  <a:schemeClr val="tx1">
                    <a:lumMod val="50000"/>
                    <a:lumOff val="50000"/>
                  </a:schemeClr>
                </a:solidFill>
                <a:latin typeface="+mn-lt"/>
              </a:rPr>
              <a:t>que </a:t>
            </a:r>
            <a:r>
              <a:rPr lang="es-ES" sz="1000" dirty="0">
                <a:solidFill>
                  <a:schemeClr val="tx1">
                    <a:lumMod val="50000"/>
                    <a:lumOff val="50000"/>
                  </a:schemeClr>
                </a:solidFill>
                <a:latin typeface="+mn-lt"/>
              </a:rPr>
              <a:t>ha realizado</a:t>
            </a:r>
            <a:r>
              <a:rPr lang="es-ES" sz="1000" dirty="0">
                <a:solidFill>
                  <a:schemeClr val="tx1">
                    <a:lumMod val="50000"/>
                    <a:lumOff val="50000"/>
                  </a:schemeClr>
                </a:solidFill>
                <a:latin typeface="+mn-lt"/>
              </a:rPr>
              <a:t>.</a:t>
            </a:r>
          </a:p>
        </p:txBody>
      </p:sp>
      <p:graphicFrame>
        <p:nvGraphicFramePr>
          <p:cNvPr id="11" name="Group 3"/>
          <p:cNvGraphicFramePr>
            <a:graphicFrameLocks noGrp="1"/>
          </p:cNvGraphicFramePr>
          <p:nvPr/>
        </p:nvGraphicFramePr>
        <p:xfrm>
          <a:off x="3433704" y="1281544"/>
          <a:ext cx="3050988" cy="4764001"/>
        </p:xfrm>
        <a:graphic>
          <a:graphicData uri="http://schemas.openxmlformats.org/drawingml/2006/table">
            <a:tbl>
              <a:tblPr>
                <a:tableStyleId>{5940675A-B579-460E-94D1-54222C63F5DA}</a:tableStyleId>
              </a:tblPr>
              <a:tblGrid>
                <a:gridCol w="1860360"/>
                <a:gridCol w="375862"/>
                <a:gridCol w="360040"/>
                <a:gridCol w="454726"/>
              </a:tblGrid>
              <a:tr h="208071">
                <a:tc rowSpan="2">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latin typeface="+mj-lt"/>
                        </a:rPr>
                        <a:t>Especialidad</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107981"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gridSpan="2">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latin typeface="+mj-lt"/>
                        </a:rPr>
                        <a:t>Vía Mir</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hMerge="1">
                  <a:txBody>
                    <a:bodyPr/>
                    <a:lstStyle/>
                    <a:p>
                      <a:endParaRPr lang="es-ES"/>
                    </a:p>
                  </a:txBody>
                  <a:tcPr/>
                </a:tc>
                <a:tc rowSpan="2">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err="1" smtClean="0">
                          <a:ln>
                            <a:solidFill>
                              <a:schemeClr val="bg1"/>
                            </a:solidFill>
                          </a:ln>
                          <a:solidFill>
                            <a:schemeClr val="bg1"/>
                          </a:solidFill>
                          <a:effectLst/>
                          <a:latin typeface="+mj-lt"/>
                        </a:rPr>
                        <a:t>Tot</a:t>
                      </a:r>
                      <a:r>
                        <a:rPr kumimoji="0" lang="es-ES" sz="1100" u="none" strike="noStrike" cap="none" normalizeH="0" baseline="0" dirty="0" smtClean="0">
                          <a:ln>
                            <a:solidFill>
                              <a:schemeClr val="bg1"/>
                            </a:solidFill>
                          </a:ln>
                          <a:solidFill>
                            <a:schemeClr val="bg1"/>
                          </a:solidFill>
                          <a:effectLst/>
                          <a:latin typeface="+mj-lt"/>
                        </a:rPr>
                        <a:t>.</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r>
              <a:tr h="233373">
                <a:tc vMerge="1">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s-ES" sz="1200" b="1" i="0" u="none" strike="noStrike" cap="none" normalizeH="0" baseline="0" dirty="0" smtClean="0">
                        <a:ln>
                          <a:solidFill>
                            <a:schemeClr val="accent5"/>
                          </a:solidFill>
                        </a:ln>
                        <a:solidFill>
                          <a:schemeClr val="accent5"/>
                        </a:solidFill>
                        <a:effectLst/>
                        <a:latin typeface="Calibri" pitchFamily="32" charset="0"/>
                        <a:cs typeface="Calibri" pitchFamily="32" charset="0"/>
                      </a:endParaRPr>
                    </a:p>
                  </a:txBody>
                  <a:tcPr marL="107981"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ysDot"/>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latin typeface="+mj-lt"/>
                        </a:rPr>
                        <a:t>Sí</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latin typeface="+mj-lt"/>
                        </a:rPr>
                        <a:t>No</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vMerge="1">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s-ES" sz="1200" b="1" i="0" u="none" strike="noStrike" cap="none" normalizeH="0" baseline="0" dirty="0" smtClean="0">
                        <a:ln>
                          <a:solidFill>
                            <a:schemeClr val="accent5"/>
                          </a:solidFill>
                        </a:ln>
                        <a:solidFill>
                          <a:schemeClr val="accent5"/>
                        </a:solidFill>
                        <a:effectLst/>
                        <a:latin typeface="Calibri" pitchFamily="32" charset="0"/>
                        <a:cs typeface="Calibri" pitchFamily="32" charset="0"/>
                      </a:endParaRPr>
                    </a:p>
                  </a:txBody>
                  <a:tcPr marL="84225"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ysDot"/>
                      <a:round/>
                      <a:headEnd type="none" w="med" len="med"/>
                      <a:tailEnd type="none" w="med" len="med"/>
                    </a:lnB>
                    <a:lnTlToBr>
                      <a:noFill/>
                    </a:lnTlToBr>
                    <a:lnBlToTr>
                      <a:noFill/>
                    </a:lnBlToTr>
                    <a:solidFill>
                      <a:schemeClr val="accent1">
                        <a:lumMod val="20000"/>
                        <a:lumOff val="80000"/>
                      </a:schemeClr>
                    </a:solidFill>
                  </a:tcPr>
                </a:tc>
              </a:tr>
              <a:tr h="227503">
                <a:tc>
                  <a:txBody>
                    <a:bodyPr/>
                    <a:lstStyle/>
                    <a:p>
                      <a:pPr algn="l" fontAlgn="t"/>
                      <a:r>
                        <a:rPr lang="es-ES" sz="1050" b="0" i="0" u="none" strike="noStrike" dirty="0">
                          <a:solidFill>
                            <a:srgbClr val="000000"/>
                          </a:solidFill>
                          <a:effectLst/>
                          <a:latin typeface="+mj-lt"/>
                        </a:rPr>
                        <a:t>Urología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dirty="0">
                          <a:solidFill>
                            <a:srgbClr val="000000"/>
                          </a:solidFill>
                          <a:effectLst/>
                          <a:latin typeface="+mj-lt"/>
                        </a:rPr>
                        <a:t>77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dirty="0">
                          <a:solidFill>
                            <a:srgbClr val="000000"/>
                          </a:solidFill>
                          <a:effectLst/>
                          <a:latin typeface="+mj-lt"/>
                        </a:rPr>
                        <a:t>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dirty="0">
                          <a:solidFill>
                            <a:srgbClr val="000000"/>
                          </a:solidFill>
                          <a:effectLst/>
                          <a:latin typeface="+mj-lt"/>
                        </a:rPr>
                        <a:t>95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t"/>
                      <a:r>
                        <a:rPr lang="es-ES" sz="1050" b="0" i="0" u="none" strike="noStrike" dirty="0">
                          <a:solidFill>
                            <a:srgbClr val="000000"/>
                          </a:solidFill>
                          <a:effectLst/>
                          <a:latin typeface="+mj-lt"/>
                        </a:rPr>
                        <a:t>Estomatología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a:solidFill>
                            <a:srgbClr val="000000"/>
                          </a:solidFill>
                          <a:effectLst/>
                          <a:latin typeface="+mj-lt"/>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dirty="0">
                          <a:solidFill>
                            <a:srgbClr val="000000"/>
                          </a:solidFill>
                          <a:effectLst/>
                          <a:latin typeface="+mj-lt"/>
                        </a:rPr>
                        <a:t>81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dirty="0">
                          <a:solidFill>
                            <a:srgbClr val="000000"/>
                          </a:solidFill>
                          <a:effectLst/>
                          <a:latin typeface="+mj-lt"/>
                        </a:rPr>
                        <a:t>91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t"/>
                      <a:r>
                        <a:rPr lang="es-ES" sz="1050" b="0" i="0" u="none" strike="noStrike" dirty="0">
                          <a:solidFill>
                            <a:srgbClr val="000000"/>
                          </a:solidFill>
                          <a:effectLst/>
                          <a:latin typeface="+mj-lt"/>
                        </a:rPr>
                        <a:t>Medicina Preventiva y Salud </a:t>
                      </a:r>
                      <a:r>
                        <a:rPr lang="es-ES" sz="1050" b="0" i="0" u="none" strike="noStrike" dirty="0" smtClean="0">
                          <a:solidFill>
                            <a:srgbClr val="000000"/>
                          </a:solidFill>
                          <a:effectLst/>
                          <a:latin typeface="+mj-lt"/>
                        </a:rPr>
                        <a:t>P.</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dirty="0">
                          <a:solidFill>
                            <a:srgbClr val="000000"/>
                          </a:solidFill>
                          <a:effectLst/>
                          <a:latin typeface="+mj-lt"/>
                        </a:rPr>
                        <a:t>44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dirty="0">
                          <a:solidFill>
                            <a:srgbClr val="000000"/>
                          </a:solidFill>
                          <a:effectLst/>
                          <a:latin typeface="+mj-lt"/>
                        </a:rPr>
                        <a:t>35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dirty="0">
                          <a:solidFill>
                            <a:srgbClr val="000000"/>
                          </a:solidFill>
                          <a:effectLst/>
                          <a:latin typeface="+mj-lt"/>
                        </a:rPr>
                        <a:t>79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t"/>
                      <a:r>
                        <a:rPr lang="es-ES" sz="1050" b="0" i="0" u="none" strike="noStrike" kern="1200" dirty="0" smtClean="0">
                          <a:solidFill>
                            <a:srgbClr val="000000"/>
                          </a:solidFill>
                          <a:effectLst/>
                          <a:latin typeface="+mn-lt"/>
                          <a:ea typeface="+mn-ea"/>
                          <a:cs typeface="+mn-cs"/>
                        </a:rPr>
                        <a:t>Dermatología M-Q Venereología</a:t>
                      </a:r>
                      <a:endParaRPr lang="es-ES" sz="1050" b="0" i="0" u="none" strike="noStrike" kern="1200" dirty="0">
                        <a:solidFill>
                          <a:srgbClr val="000000"/>
                        </a:solidFill>
                        <a:effectLst/>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a:solidFill>
                            <a:srgbClr val="000000"/>
                          </a:solidFill>
                          <a:effectLst/>
                          <a:latin typeface="+mj-lt"/>
                        </a:rPr>
                        <a:t>63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a:solidFill>
                            <a:srgbClr val="000000"/>
                          </a:solidFill>
                          <a:effectLst/>
                          <a:latin typeface="+mj-lt"/>
                        </a:rPr>
                        <a:t>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dirty="0">
                          <a:solidFill>
                            <a:srgbClr val="000000"/>
                          </a:solidFill>
                          <a:effectLst/>
                          <a:latin typeface="+mj-lt"/>
                        </a:rPr>
                        <a:t>75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t"/>
                      <a:r>
                        <a:rPr lang="es-ES" sz="1050" b="0" i="0" u="none" strike="noStrike">
                          <a:solidFill>
                            <a:srgbClr val="000000"/>
                          </a:solidFill>
                          <a:effectLst/>
                          <a:latin typeface="+mj-lt"/>
                        </a:rPr>
                        <a:t>Geriatría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a:solidFill>
                            <a:srgbClr val="000000"/>
                          </a:solidFill>
                          <a:effectLst/>
                          <a:latin typeface="+mj-lt"/>
                        </a:rPr>
                        <a:t>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dirty="0">
                          <a:solidFill>
                            <a:srgbClr val="000000"/>
                          </a:solidFill>
                          <a:effectLst/>
                          <a:latin typeface="+mj-lt"/>
                        </a:rPr>
                        <a:t>30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dirty="0">
                          <a:solidFill>
                            <a:srgbClr val="000000"/>
                          </a:solidFill>
                          <a:effectLst/>
                          <a:latin typeface="+mj-lt"/>
                        </a:rPr>
                        <a:t>73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t"/>
                      <a:r>
                        <a:rPr lang="es-ES" sz="1050" b="0" i="0" u="none" strike="noStrike" dirty="0">
                          <a:solidFill>
                            <a:srgbClr val="000000"/>
                          </a:solidFill>
                          <a:effectLst/>
                          <a:latin typeface="+mj-lt"/>
                        </a:rPr>
                        <a:t>Anatomía Patológica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dirty="0">
                          <a:solidFill>
                            <a:srgbClr val="000000"/>
                          </a:solidFill>
                          <a:effectLst/>
                          <a:latin typeface="+mj-lt"/>
                        </a:rPr>
                        <a:t>68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a:solidFill>
                            <a:srgbClr val="000000"/>
                          </a:solidFill>
                          <a:effectLst/>
                          <a:latin typeface="+mj-lt"/>
                        </a:rPr>
                        <a:t>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dirty="0">
                          <a:solidFill>
                            <a:srgbClr val="000000"/>
                          </a:solidFill>
                          <a:effectLst/>
                          <a:latin typeface="+mj-lt"/>
                        </a:rPr>
                        <a:t>72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t"/>
                      <a:r>
                        <a:rPr lang="es-ES" sz="1050" b="0" i="0" u="none" strike="noStrike">
                          <a:solidFill>
                            <a:srgbClr val="000000"/>
                          </a:solidFill>
                          <a:effectLst/>
                          <a:latin typeface="+mj-lt"/>
                        </a:rPr>
                        <a:t>Nefrología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a:solidFill>
                            <a:srgbClr val="000000"/>
                          </a:solidFill>
                          <a:effectLst/>
                          <a:latin typeface="+mj-lt"/>
                        </a:rPr>
                        <a:t>60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a:solidFill>
                            <a:srgbClr val="000000"/>
                          </a:solidFill>
                          <a:effectLst/>
                          <a:latin typeface="+mj-lt"/>
                        </a:rPr>
                        <a:t>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dirty="0">
                          <a:solidFill>
                            <a:srgbClr val="000000"/>
                          </a:solidFill>
                          <a:effectLst/>
                          <a:latin typeface="+mj-lt"/>
                        </a:rPr>
                        <a:t>67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t"/>
                      <a:r>
                        <a:rPr lang="es-ES" sz="1050" b="0" i="0" u="none" strike="noStrike" dirty="0">
                          <a:solidFill>
                            <a:srgbClr val="000000"/>
                          </a:solidFill>
                          <a:effectLst/>
                          <a:latin typeface="+mj-lt"/>
                        </a:rPr>
                        <a:t>Medicina </a:t>
                      </a:r>
                      <a:r>
                        <a:rPr lang="es-ES" sz="1050" b="0" i="0" u="none" strike="noStrike" dirty="0" smtClean="0">
                          <a:solidFill>
                            <a:srgbClr val="000000"/>
                          </a:solidFill>
                          <a:effectLst/>
                          <a:latin typeface="+mj-lt"/>
                        </a:rPr>
                        <a:t> Ed. </a:t>
                      </a:r>
                      <a:r>
                        <a:rPr lang="es-ES" sz="1050" b="0" i="0" u="none" strike="noStrike" dirty="0">
                          <a:solidFill>
                            <a:srgbClr val="000000"/>
                          </a:solidFill>
                          <a:effectLst/>
                          <a:latin typeface="+mj-lt"/>
                        </a:rPr>
                        <a:t>Física y Deporte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a:solidFill>
                            <a:srgbClr val="000000"/>
                          </a:solidFill>
                          <a:effectLst/>
                          <a:latin typeface="+mj-lt"/>
                        </a:rPr>
                        <a:t>48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dirty="0">
                          <a:solidFill>
                            <a:srgbClr val="000000"/>
                          </a:solidFill>
                          <a:effectLst/>
                          <a:latin typeface="+mj-lt"/>
                        </a:rPr>
                        <a:t>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dirty="0">
                          <a:solidFill>
                            <a:srgbClr val="000000"/>
                          </a:solidFill>
                          <a:effectLst/>
                          <a:latin typeface="+mj-lt"/>
                        </a:rPr>
                        <a:t>66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t"/>
                      <a:r>
                        <a:rPr lang="es-ES" sz="1050" b="0" i="0" u="none" strike="noStrike" dirty="0">
                          <a:solidFill>
                            <a:srgbClr val="000000"/>
                          </a:solidFill>
                          <a:effectLst/>
                          <a:latin typeface="+mj-lt"/>
                        </a:rPr>
                        <a:t>Alergología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a:solidFill>
                            <a:srgbClr val="000000"/>
                          </a:solidFill>
                          <a:effectLst/>
                          <a:latin typeface="+mj-lt"/>
                        </a:rPr>
                        <a:t>59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dirty="0">
                          <a:solidFill>
                            <a:srgbClr val="000000"/>
                          </a:solidFill>
                          <a:effectLst/>
                          <a:latin typeface="+mj-lt"/>
                        </a:rPr>
                        <a:t>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dirty="0">
                          <a:solidFill>
                            <a:srgbClr val="000000"/>
                          </a:solidFill>
                          <a:effectLst/>
                          <a:latin typeface="+mj-lt"/>
                        </a:rPr>
                        <a:t>65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t"/>
                      <a:r>
                        <a:rPr lang="es-ES" sz="1050" b="0" i="0" u="none" strike="noStrike">
                          <a:solidFill>
                            <a:srgbClr val="000000"/>
                          </a:solidFill>
                          <a:effectLst/>
                          <a:latin typeface="+mj-lt"/>
                        </a:rPr>
                        <a:t>Análisis Clínicos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dirty="0">
                          <a:solidFill>
                            <a:srgbClr val="000000"/>
                          </a:solidFill>
                          <a:effectLst/>
                          <a:latin typeface="+mj-lt"/>
                        </a:rPr>
                        <a:t>47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dirty="0">
                          <a:solidFill>
                            <a:srgbClr val="000000"/>
                          </a:solidFill>
                          <a:effectLst/>
                          <a:latin typeface="+mj-lt"/>
                        </a:rPr>
                        <a:t>13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dirty="0">
                          <a:solidFill>
                            <a:srgbClr val="000000"/>
                          </a:solidFill>
                          <a:effectLst/>
                          <a:latin typeface="+mj-lt"/>
                        </a:rPr>
                        <a:t>60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t"/>
                      <a:r>
                        <a:rPr lang="es-ES" sz="1050" b="0" i="0" u="none" strike="noStrike" dirty="0">
                          <a:solidFill>
                            <a:srgbClr val="000000"/>
                          </a:solidFill>
                          <a:effectLst/>
                          <a:latin typeface="+mj-lt"/>
                        </a:rPr>
                        <a:t>Endocrinología y Nutrición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a:solidFill>
                            <a:srgbClr val="000000"/>
                          </a:solidFill>
                          <a:effectLst/>
                          <a:latin typeface="+mj-lt"/>
                        </a:rPr>
                        <a:t>50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dirty="0">
                          <a:solidFill>
                            <a:srgbClr val="000000"/>
                          </a:solidFill>
                          <a:effectLst/>
                          <a:latin typeface="+mj-lt"/>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dirty="0">
                          <a:solidFill>
                            <a:srgbClr val="000000"/>
                          </a:solidFill>
                          <a:effectLst/>
                          <a:latin typeface="+mj-lt"/>
                        </a:rPr>
                        <a:t>60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t"/>
                      <a:r>
                        <a:rPr lang="es-ES" sz="1050" b="0" i="0" u="none" strike="noStrike" dirty="0">
                          <a:solidFill>
                            <a:srgbClr val="000000"/>
                          </a:solidFill>
                          <a:effectLst/>
                          <a:latin typeface="+mj-lt"/>
                        </a:rPr>
                        <a:t>Reumatología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dirty="0">
                          <a:solidFill>
                            <a:srgbClr val="000000"/>
                          </a:solidFill>
                          <a:effectLst/>
                          <a:latin typeface="+mj-lt"/>
                        </a:rPr>
                        <a:t>53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dirty="0">
                          <a:solidFill>
                            <a:srgbClr val="000000"/>
                          </a:solidFill>
                          <a:effectLst/>
                          <a:latin typeface="+mj-lt"/>
                        </a:rPr>
                        <a:t>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dirty="0">
                          <a:solidFill>
                            <a:srgbClr val="000000"/>
                          </a:solidFill>
                          <a:effectLst/>
                          <a:latin typeface="+mj-lt"/>
                        </a:rPr>
                        <a:t>60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t"/>
                      <a:r>
                        <a:rPr lang="es-ES" sz="1050" b="0" i="0" u="none" strike="noStrike">
                          <a:solidFill>
                            <a:srgbClr val="000000"/>
                          </a:solidFill>
                          <a:effectLst/>
                          <a:latin typeface="+mj-lt"/>
                        </a:rPr>
                        <a:t>Medicina Legal y Forense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a:solidFill>
                            <a:srgbClr val="000000"/>
                          </a:solidFill>
                          <a:effectLst/>
                          <a:latin typeface="+mj-lt"/>
                        </a:rPr>
                        <a:t>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a:solidFill>
                            <a:srgbClr val="000000"/>
                          </a:solidFill>
                          <a:effectLst/>
                          <a:latin typeface="+mj-lt"/>
                        </a:rPr>
                        <a:t>39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dirty="0">
                          <a:solidFill>
                            <a:srgbClr val="000000"/>
                          </a:solidFill>
                          <a:effectLst/>
                          <a:latin typeface="+mj-lt"/>
                        </a:rPr>
                        <a:t>55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t"/>
                      <a:r>
                        <a:rPr lang="es-ES" sz="1050" b="0" i="0" u="none" strike="noStrike" dirty="0">
                          <a:solidFill>
                            <a:srgbClr val="000000"/>
                          </a:solidFill>
                          <a:effectLst/>
                          <a:latin typeface="+mj-lt"/>
                        </a:rPr>
                        <a:t>Oncología Médica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dirty="0">
                          <a:solidFill>
                            <a:srgbClr val="000000"/>
                          </a:solidFill>
                          <a:effectLst/>
                          <a:latin typeface="+mj-lt"/>
                        </a:rPr>
                        <a:t>38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dirty="0">
                          <a:solidFill>
                            <a:srgbClr val="000000"/>
                          </a:solidFill>
                          <a:effectLst/>
                          <a:latin typeface="+mj-lt"/>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dirty="0">
                          <a:solidFill>
                            <a:srgbClr val="000000"/>
                          </a:solidFill>
                          <a:effectLst/>
                          <a:latin typeface="+mj-lt"/>
                        </a:rPr>
                        <a:t>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t"/>
                      <a:r>
                        <a:rPr lang="es-ES" sz="1050" b="0" i="0" u="none" strike="noStrike" dirty="0">
                          <a:solidFill>
                            <a:srgbClr val="000000"/>
                          </a:solidFill>
                          <a:effectLst/>
                          <a:latin typeface="+mj-lt"/>
                        </a:rPr>
                        <a:t>Cirugía Plástica, Estética y </a:t>
                      </a:r>
                      <a:r>
                        <a:rPr lang="es-ES" sz="1050" b="0" i="0" u="none" strike="noStrike" dirty="0" smtClean="0">
                          <a:solidFill>
                            <a:srgbClr val="000000"/>
                          </a:solidFill>
                          <a:effectLst/>
                          <a:latin typeface="+mj-lt"/>
                        </a:rPr>
                        <a:t>Rep.</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a:solidFill>
                            <a:srgbClr val="000000"/>
                          </a:solidFill>
                          <a:effectLst/>
                          <a:latin typeface="+mj-lt"/>
                        </a:rPr>
                        <a:t>33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a:solidFill>
                            <a:srgbClr val="000000"/>
                          </a:solidFill>
                          <a:effectLst/>
                          <a:latin typeface="+mj-lt"/>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dirty="0">
                          <a:solidFill>
                            <a:srgbClr val="000000"/>
                          </a:solidFill>
                          <a:effectLst/>
                          <a:latin typeface="+mj-lt"/>
                        </a:rPr>
                        <a:t>38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t"/>
                      <a:r>
                        <a:rPr lang="es-ES" sz="1050" b="0" i="0" u="none" strike="noStrike" dirty="0">
                          <a:solidFill>
                            <a:srgbClr val="000000"/>
                          </a:solidFill>
                          <a:effectLst/>
                          <a:latin typeface="+mj-lt"/>
                        </a:rPr>
                        <a:t>Cirugía Oral y Maxilofacial</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dirty="0">
                          <a:solidFill>
                            <a:srgbClr val="000000"/>
                          </a:solidFill>
                          <a:effectLst/>
                          <a:latin typeface="+mj-lt"/>
                        </a:rPr>
                        <a:t>36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a:solidFill>
                            <a:srgbClr val="000000"/>
                          </a:solidFill>
                          <a:effectLst/>
                          <a:latin typeface="+mj-lt"/>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dirty="0">
                          <a:solidFill>
                            <a:srgbClr val="000000"/>
                          </a:solidFill>
                          <a:effectLst/>
                          <a:latin typeface="+mj-lt"/>
                        </a:rPr>
                        <a:t>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t"/>
                      <a:r>
                        <a:rPr lang="es-ES" sz="1050" b="0" i="0" u="none" strike="noStrike" dirty="0">
                          <a:solidFill>
                            <a:srgbClr val="000000"/>
                          </a:solidFill>
                          <a:effectLst/>
                          <a:latin typeface="+mj-lt"/>
                        </a:rPr>
                        <a:t>Microbiología y Parasitología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a:solidFill>
                            <a:srgbClr val="000000"/>
                          </a:solidFill>
                          <a:effectLst/>
                          <a:latin typeface="+mj-lt"/>
                        </a:rPr>
                        <a:t>36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a:solidFill>
                            <a:srgbClr val="000000"/>
                          </a:solidFill>
                          <a:effectLst/>
                          <a:latin typeface="+mj-lt"/>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dirty="0">
                          <a:solidFill>
                            <a:srgbClr val="000000"/>
                          </a:solidFill>
                          <a:effectLst/>
                          <a:latin typeface="+mj-lt"/>
                        </a:rPr>
                        <a:t>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t"/>
                      <a:r>
                        <a:rPr lang="es-ES" sz="1050" b="0" i="0" u="none" strike="noStrike" dirty="0">
                          <a:solidFill>
                            <a:srgbClr val="000000"/>
                          </a:solidFill>
                          <a:effectLst/>
                          <a:latin typeface="+mj-lt"/>
                        </a:rPr>
                        <a:t>Angiología y Cirugía Vascular</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a:solidFill>
                            <a:srgbClr val="000000"/>
                          </a:solidFill>
                          <a:effectLst/>
                          <a:latin typeface="+mj-lt"/>
                        </a:rPr>
                        <a:t>32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a:solidFill>
                            <a:srgbClr val="000000"/>
                          </a:solidFill>
                          <a:effectLst/>
                          <a:latin typeface="+mj-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dirty="0">
                          <a:solidFill>
                            <a:srgbClr val="000000"/>
                          </a:solidFill>
                          <a:effectLst/>
                          <a:latin typeface="+mj-lt"/>
                        </a:rPr>
                        <a:t>34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t"/>
                      <a:r>
                        <a:rPr lang="es-ES" sz="1050" b="0" i="0" u="none" strike="noStrike" dirty="0">
                          <a:solidFill>
                            <a:srgbClr val="000000"/>
                          </a:solidFill>
                          <a:effectLst/>
                          <a:latin typeface="+mj-lt"/>
                        </a:rPr>
                        <a:t>Medicina Nuclear</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a:solidFill>
                            <a:srgbClr val="000000"/>
                          </a:solidFill>
                          <a:effectLst/>
                          <a:latin typeface="+mj-lt"/>
                        </a:rPr>
                        <a:t>27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a:solidFill>
                            <a:srgbClr val="000000"/>
                          </a:solidFill>
                          <a:effectLst/>
                          <a:latin typeface="+mj-lt"/>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dirty="0">
                          <a:solidFill>
                            <a:srgbClr val="000000"/>
                          </a:solidFill>
                          <a:effectLst/>
                          <a:latin typeface="+mj-lt"/>
                        </a:rPr>
                        <a:t>30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bl>
          </a:graphicData>
        </a:graphic>
      </p:graphicFrame>
      <p:graphicFrame>
        <p:nvGraphicFramePr>
          <p:cNvPr id="12" name="Group 3"/>
          <p:cNvGraphicFramePr>
            <a:graphicFrameLocks noGrp="1"/>
          </p:cNvGraphicFramePr>
          <p:nvPr/>
        </p:nvGraphicFramePr>
        <p:xfrm>
          <a:off x="6695047" y="1281544"/>
          <a:ext cx="3096344" cy="3300852"/>
        </p:xfrm>
        <a:graphic>
          <a:graphicData uri="http://schemas.openxmlformats.org/drawingml/2006/table">
            <a:tbl>
              <a:tblPr>
                <a:tableStyleId>{5940675A-B579-460E-94D1-54222C63F5DA}</a:tableStyleId>
              </a:tblPr>
              <a:tblGrid>
                <a:gridCol w="1800200"/>
                <a:gridCol w="360040"/>
                <a:gridCol w="360040"/>
                <a:gridCol w="576064"/>
              </a:tblGrid>
              <a:tr h="211720">
                <a:tc rowSpan="2">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latin typeface="+mj-lt"/>
                        </a:rPr>
                        <a:t>Especialidad</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107981"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gridSpan="2">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latin typeface="+mj-lt"/>
                        </a:rPr>
                        <a:t>Vía Mir</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hMerge="1">
                  <a:txBody>
                    <a:bodyPr/>
                    <a:lstStyle/>
                    <a:p>
                      <a:endParaRPr lang="es-ES"/>
                    </a:p>
                  </a:txBody>
                  <a:tcPr/>
                </a:tc>
                <a:tc rowSpan="2">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err="1" smtClean="0">
                          <a:ln>
                            <a:solidFill>
                              <a:schemeClr val="bg1"/>
                            </a:solidFill>
                          </a:ln>
                          <a:solidFill>
                            <a:schemeClr val="bg1"/>
                          </a:solidFill>
                          <a:effectLst/>
                          <a:latin typeface="+mj-lt"/>
                        </a:rPr>
                        <a:t>Tot</a:t>
                      </a:r>
                      <a:r>
                        <a:rPr kumimoji="0" lang="es-ES" sz="1100" u="none" strike="noStrike" cap="none" normalizeH="0" baseline="0" dirty="0" smtClean="0">
                          <a:ln>
                            <a:solidFill>
                              <a:schemeClr val="bg1"/>
                            </a:solidFill>
                          </a:ln>
                          <a:solidFill>
                            <a:schemeClr val="bg1"/>
                          </a:solidFill>
                          <a:effectLst/>
                          <a:latin typeface="+mj-lt"/>
                        </a:rPr>
                        <a:t>.</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r>
              <a:tr h="220328">
                <a:tc vMerge="1">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s-ES" sz="1200" b="1" i="0" u="none" strike="noStrike" cap="none" normalizeH="0" baseline="0" dirty="0" smtClean="0">
                        <a:ln>
                          <a:solidFill>
                            <a:schemeClr val="accent5"/>
                          </a:solidFill>
                        </a:ln>
                        <a:solidFill>
                          <a:schemeClr val="accent5"/>
                        </a:solidFill>
                        <a:effectLst/>
                        <a:latin typeface="Calibri" pitchFamily="32" charset="0"/>
                        <a:cs typeface="Calibri" pitchFamily="32" charset="0"/>
                      </a:endParaRPr>
                    </a:p>
                  </a:txBody>
                  <a:tcPr marL="107981"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ysDot"/>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latin typeface="+mj-lt"/>
                        </a:rPr>
                        <a:t>Sí</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latin typeface="+mj-lt"/>
                        </a:rPr>
                        <a:t>No</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vMerge="1">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s-ES" sz="1200" b="1" i="0" u="none" strike="noStrike" cap="none" normalizeH="0" baseline="0" dirty="0" smtClean="0">
                        <a:ln>
                          <a:solidFill>
                            <a:schemeClr val="accent5"/>
                          </a:solidFill>
                        </a:ln>
                        <a:solidFill>
                          <a:schemeClr val="accent5"/>
                        </a:solidFill>
                        <a:effectLst/>
                        <a:latin typeface="Calibri" pitchFamily="32" charset="0"/>
                        <a:cs typeface="Calibri" pitchFamily="32" charset="0"/>
                      </a:endParaRPr>
                    </a:p>
                  </a:txBody>
                  <a:tcPr marL="84225"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ysDot"/>
                      <a:round/>
                      <a:headEnd type="none" w="med" len="med"/>
                      <a:tailEnd type="none" w="med" len="med"/>
                    </a:lnB>
                    <a:lnTlToBr>
                      <a:noFill/>
                    </a:lnTlToBr>
                    <a:lnBlToTr>
                      <a:noFill/>
                    </a:lnBlToTr>
                    <a:solidFill>
                      <a:schemeClr val="accent1">
                        <a:lumMod val="20000"/>
                        <a:lumOff val="80000"/>
                      </a:schemeClr>
                    </a:solidFill>
                  </a:tcPr>
                </a:tc>
              </a:tr>
              <a:tr h="257786">
                <a:tc>
                  <a:txBody>
                    <a:bodyPr/>
                    <a:lstStyle/>
                    <a:p>
                      <a:pPr algn="l" fontAlgn="t"/>
                      <a:r>
                        <a:rPr lang="es-ES" sz="1050" b="0" i="0" u="none" strike="noStrike" dirty="0">
                          <a:solidFill>
                            <a:srgbClr val="000000"/>
                          </a:solidFill>
                          <a:effectLst/>
                          <a:latin typeface="+mj-lt"/>
                        </a:rPr>
                        <a:t>Oncología Radioterápica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t"/>
                      <a:r>
                        <a:rPr lang="es-ES" sz="1100" b="0" i="0" u="none" strike="noStrike" dirty="0">
                          <a:solidFill>
                            <a:srgbClr val="000000"/>
                          </a:solidFill>
                          <a:effectLst/>
                          <a:latin typeface="+mj-lt"/>
                        </a:rPr>
                        <a:t>28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t"/>
                      <a:r>
                        <a:rPr lang="es-ES" sz="1100" b="0" i="0" u="none" strike="noStrike" dirty="0">
                          <a:solidFill>
                            <a:srgbClr val="000000"/>
                          </a:solidFill>
                          <a:effectLst/>
                          <a:latin typeface="+mj-lt"/>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t"/>
                      <a:r>
                        <a:rPr lang="es-ES" sz="1100" b="0" i="0" u="none" strike="noStrike" dirty="0">
                          <a:solidFill>
                            <a:srgbClr val="000000"/>
                          </a:solidFill>
                          <a:effectLst/>
                          <a:latin typeface="+mj-lt"/>
                        </a:rPr>
                        <a:t>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257786">
                <a:tc>
                  <a:txBody>
                    <a:bodyPr/>
                    <a:lstStyle/>
                    <a:p>
                      <a:pPr algn="l" fontAlgn="t"/>
                      <a:r>
                        <a:rPr lang="es-ES" sz="1050" b="0" i="0" u="none" strike="noStrike">
                          <a:solidFill>
                            <a:srgbClr val="000000"/>
                          </a:solidFill>
                          <a:effectLst/>
                          <a:latin typeface="+mj-lt"/>
                        </a:rPr>
                        <a:t>Neurofisiología Clínica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t"/>
                      <a:r>
                        <a:rPr lang="es-ES" sz="1100" b="0" i="0" u="none" strike="noStrike" dirty="0">
                          <a:solidFill>
                            <a:srgbClr val="000000"/>
                          </a:solidFill>
                          <a:effectLst/>
                          <a:latin typeface="+mj-lt"/>
                        </a:rPr>
                        <a:t>24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t"/>
                      <a:endParaRPr lang="es-ES" sz="11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t"/>
                      <a:r>
                        <a:rPr lang="es-ES" sz="1100" b="0" i="0" u="none" strike="noStrike" dirty="0">
                          <a:solidFill>
                            <a:srgbClr val="000000"/>
                          </a:solidFill>
                          <a:effectLst/>
                          <a:latin typeface="+mj-lt"/>
                        </a:rPr>
                        <a:t>24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257786">
                <a:tc>
                  <a:txBody>
                    <a:bodyPr/>
                    <a:lstStyle/>
                    <a:p>
                      <a:pPr algn="l" fontAlgn="t"/>
                      <a:r>
                        <a:rPr lang="es-ES" sz="1050" b="0" i="0" u="none" strike="noStrike" dirty="0">
                          <a:solidFill>
                            <a:srgbClr val="000000"/>
                          </a:solidFill>
                          <a:effectLst/>
                          <a:latin typeface="+mj-lt"/>
                        </a:rPr>
                        <a:t>Neurocirugía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t"/>
                      <a:r>
                        <a:rPr lang="es-ES" sz="1100" b="0" i="0" u="none" strike="noStrike" dirty="0">
                          <a:solidFill>
                            <a:srgbClr val="000000"/>
                          </a:solidFill>
                          <a:effectLst/>
                          <a:latin typeface="+mj-lt"/>
                        </a:rPr>
                        <a:t>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t"/>
                      <a:r>
                        <a:rPr lang="es-ES" sz="1100" b="0" i="0" u="none" strike="noStrike" dirty="0">
                          <a:solidFill>
                            <a:srgbClr val="000000"/>
                          </a:solidFill>
                          <a:effectLst/>
                          <a:latin typeface="+mj-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t"/>
                      <a:r>
                        <a:rPr lang="es-ES" sz="1100" b="0" i="0" u="none" strike="noStrike" dirty="0">
                          <a:solidFill>
                            <a:srgbClr val="000000"/>
                          </a:solidFill>
                          <a:effectLst/>
                          <a:latin typeface="+mj-lt"/>
                        </a:rPr>
                        <a:t>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257786">
                <a:tc>
                  <a:txBody>
                    <a:bodyPr/>
                    <a:lstStyle/>
                    <a:p>
                      <a:pPr algn="l" fontAlgn="t"/>
                      <a:r>
                        <a:rPr lang="es-ES" sz="1050" b="0" i="0" u="none" strike="noStrike">
                          <a:solidFill>
                            <a:srgbClr val="000000"/>
                          </a:solidFill>
                          <a:effectLst/>
                          <a:latin typeface="+mj-lt"/>
                        </a:rPr>
                        <a:t>Cirugía Pediátrica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t"/>
                      <a:r>
                        <a:rPr lang="es-ES" sz="1100" b="0" i="0" u="none" strike="noStrike">
                          <a:solidFill>
                            <a:srgbClr val="000000"/>
                          </a:solidFill>
                          <a:effectLst/>
                          <a:latin typeface="+mj-lt"/>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t"/>
                      <a:r>
                        <a:rPr lang="es-ES" sz="1100" b="0" i="0" u="none" strike="noStrike" dirty="0">
                          <a:solidFill>
                            <a:srgbClr val="000000"/>
                          </a:solidFill>
                          <a:effectLst/>
                          <a:latin typeface="+mj-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t"/>
                      <a:r>
                        <a:rPr lang="es-ES" sz="1100" b="0" i="0" u="none" strike="noStrike" dirty="0">
                          <a:solidFill>
                            <a:srgbClr val="000000"/>
                          </a:solidFill>
                          <a:effectLst/>
                          <a:latin typeface="+mj-lt"/>
                        </a:rPr>
                        <a:t>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257786">
                <a:tc>
                  <a:txBody>
                    <a:bodyPr/>
                    <a:lstStyle/>
                    <a:p>
                      <a:pPr algn="l" fontAlgn="t"/>
                      <a:r>
                        <a:rPr lang="es-ES" sz="1050" b="0" i="0" u="none" strike="noStrike">
                          <a:solidFill>
                            <a:srgbClr val="000000"/>
                          </a:solidFill>
                          <a:effectLst/>
                          <a:latin typeface="+mj-lt"/>
                        </a:rPr>
                        <a:t>Cirugía Torácica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t"/>
                      <a:r>
                        <a:rPr lang="es-ES" sz="1100" b="0" i="0" u="none" strike="noStrike">
                          <a:solidFill>
                            <a:srgbClr val="000000"/>
                          </a:solidFill>
                          <a:effectLst/>
                          <a:latin typeface="+mj-lt"/>
                        </a:rPr>
                        <a:t>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t"/>
                      <a:r>
                        <a:rPr lang="es-ES" sz="1100" b="0" i="0" u="none" strike="noStrike" dirty="0">
                          <a:solidFill>
                            <a:srgbClr val="000000"/>
                          </a:solidFill>
                          <a:effectLst/>
                          <a:latin typeface="+mj-lt"/>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t"/>
                      <a:r>
                        <a:rPr lang="es-ES" sz="1100" b="0" i="0" u="none" strike="noStrike" dirty="0">
                          <a:solidFill>
                            <a:srgbClr val="000000"/>
                          </a:solidFill>
                          <a:effectLst/>
                          <a:latin typeface="+mj-lt"/>
                        </a:rPr>
                        <a:t>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257786">
                <a:tc>
                  <a:txBody>
                    <a:bodyPr/>
                    <a:lstStyle/>
                    <a:p>
                      <a:pPr algn="l" fontAlgn="t"/>
                      <a:r>
                        <a:rPr lang="es-ES" sz="1050" b="0" i="0" u="none" strike="noStrike" dirty="0">
                          <a:solidFill>
                            <a:srgbClr val="000000"/>
                          </a:solidFill>
                          <a:effectLst/>
                          <a:latin typeface="+mj-lt"/>
                        </a:rPr>
                        <a:t>Cirugía Cardiovascular</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t"/>
                      <a:r>
                        <a:rPr lang="es-ES" sz="1100" b="0" i="0" u="none" strike="noStrike">
                          <a:solidFill>
                            <a:srgbClr val="000000"/>
                          </a:solidFill>
                          <a:effectLst/>
                          <a:latin typeface="+mj-lt"/>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t"/>
                      <a:r>
                        <a:rPr lang="es-ES" sz="1100" b="0" i="0" u="none" strike="noStrike">
                          <a:solidFill>
                            <a:srgbClr val="000000"/>
                          </a:solidFill>
                          <a:effectLst/>
                          <a:latin typeface="+mj-lt"/>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t"/>
                      <a:r>
                        <a:rPr lang="es-ES" sz="1100" b="0" i="0" u="none" strike="noStrike" dirty="0">
                          <a:solidFill>
                            <a:srgbClr val="000000"/>
                          </a:solidFill>
                          <a:effectLst/>
                          <a:latin typeface="+mj-lt"/>
                        </a:rPr>
                        <a:t>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257786">
                <a:tc>
                  <a:txBody>
                    <a:bodyPr/>
                    <a:lstStyle/>
                    <a:p>
                      <a:pPr algn="l" fontAlgn="t"/>
                      <a:r>
                        <a:rPr lang="es-ES" sz="1050" b="0" i="0" u="none" strike="noStrike">
                          <a:solidFill>
                            <a:srgbClr val="000000"/>
                          </a:solidFill>
                          <a:effectLst/>
                          <a:latin typeface="+mj-lt"/>
                        </a:rPr>
                        <a:t>Hidrología Médica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t"/>
                      <a:r>
                        <a:rPr lang="es-ES" sz="1100" b="0" i="0" u="none" strike="noStrike">
                          <a:solidFill>
                            <a:srgbClr val="000000"/>
                          </a:solidFill>
                          <a:effectLst/>
                          <a:latin typeface="+mj-lt"/>
                        </a:rPr>
                        <a:t>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t"/>
                      <a:r>
                        <a:rPr lang="es-ES" sz="1100" b="0" i="0" u="none" strike="noStrike">
                          <a:solidFill>
                            <a:srgbClr val="000000"/>
                          </a:solidFill>
                          <a:effectLst/>
                          <a:latin typeface="+mj-lt"/>
                        </a:rPr>
                        <a:t>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t"/>
                      <a:r>
                        <a:rPr lang="es-ES" sz="1100" b="0" i="0" u="none" strike="noStrike" dirty="0">
                          <a:solidFill>
                            <a:srgbClr val="000000"/>
                          </a:solidFill>
                          <a:effectLst/>
                          <a:latin typeface="+mj-lt"/>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257786">
                <a:tc>
                  <a:txBody>
                    <a:bodyPr/>
                    <a:lstStyle/>
                    <a:p>
                      <a:pPr algn="l" fontAlgn="t"/>
                      <a:r>
                        <a:rPr lang="es-ES" sz="1050" b="0" i="0" u="none" strike="noStrike" dirty="0">
                          <a:solidFill>
                            <a:srgbClr val="000000"/>
                          </a:solidFill>
                          <a:effectLst/>
                          <a:latin typeface="+mj-lt"/>
                        </a:rPr>
                        <a:t>Bioquímica Clínica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t"/>
                      <a:r>
                        <a:rPr lang="es-ES" sz="1100" b="0" i="0" u="none" strike="noStrike">
                          <a:solidFill>
                            <a:srgbClr val="000000"/>
                          </a:solidFill>
                          <a:effectLst/>
                          <a:latin typeface="+mj-lt"/>
                        </a:rPr>
                        <a:t>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t"/>
                      <a:r>
                        <a:rPr lang="es-ES" sz="1100" b="0" i="0" u="none" strike="noStrike">
                          <a:solidFill>
                            <a:srgbClr val="000000"/>
                          </a:solidFill>
                          <a:effectLst/>
                          <a:latin typeface="+mj-lt"/>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t"/>
                      <a:r>
                        <a:rPr lang="es-ES" sz="1100" b="0" i="0" u="none" strike="noStrike" dirty="0">
                          <a:solidFill>
                            <a:srgbClr val="000000"/>
                          </a:solidFill>
                          <a:effectLst/>
                          <a:latin typeface="+mj-lt"/>
                        </a:rPr>
                        <a:t>13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257786">
                <a:tc>
                  <a:txBody>
                    <a:bodyPr/>
                    <a:lstStyle/>
                    <a:p>
                      <a:pPr algn="l" fontAlgn="t"/>
                      <a:r>
                        <a:rPr lang="es-ES" sz="1050" b="0" i="0" u="none" strike="noStrike">
                          <a:solidFill>
                            <a:srgbClr val="000000"/>
                          </a:solidFill>
                          <a:effectLst/>
                          <a:latin typeface="+mj-lt"/>
                        </a:rPr>
                        <a:t>Inmunología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t"/>
                      <a:r>
                        <a:rPr lang="es-ES" sz="1100" b="0" i="0" u="none" strike="noStrike">
                          <a:solidFill>
                            <a:srgbClr val="000000"/>
                          </a:solidFill>
                          <a:effectLst/>
                          <a:latin typeface="+mj-lt"/>
                        </a:rPr>
                        <a:t>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t"/>
                      <a:r>
                        <a:rPr lang="es-ES" sz="1100" b="0" i="0" u="none" strike="noStrike">
                          <a:solidFill>
                            <a:srgbClr val="000000"/>
                          </a:solidFill>
                          <a:effectLst/>
                          <a:latin typeface="+mj-lt"/>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t"/>
                      <a:r>
                        <a:rPr lang="es-ES" sz="1100" b="0" i="0" u="none" strike="noStrike" dirty="0">
                          <a:solidFill>
                            <a:srgbClr val="000000"/>
                          </a:solidFill>
                          <a:effectLst/>
                          <a:latin typeface="+mj-lt"/>
                        </a:rPr>
                        <a:t>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257786">
                <a:tc>
                  <a:txBody>
                    <a:bodyPr/>
                    <a:lstStyle/>
                    <a:p>
                      <a:pPr algn="l" fontAlgn="t"/>
                      <a:r>
                        <a:rPr lang="es-ES" sz="1050" b="0" i="0" u="none" strike="noStrike" dirty="0">
                          <a:solidFill>
                            <a:srgbClr val="000000"/>
                          </a:solidFill>
                          <a:effectLst/>
                          <a:latin typeface="+mj-lt"/>
                        </a:rPr>
                        <a:t>Farmacología Clínica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t"/>
                      <a:r>
                        <a:rPr lang="es-ES" sz="1100" b="0" i="0" u="none" strike="noStrike">
                          <a:solidFill>
                            <a:srgbClr val="000000"/>
                          </a:solidFill>
                          <a:effectLst/>
                          <a:latin typeface="+mj-lt"/>
                        </a:rPr>
                        <a:t>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t"/>
                      <a:r>
                        <a:rPr lang="es-ES" sz="1100" b="0" i="0" u="none" strike="noStrike">
                          <a:solidFill>
                            <a:srgbClr val="000000"/>
                          </a:solidFill>
                          <a:effectLst/>
                          <a:latin typeface="+mj-lt"/>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t"/>
                      <a:r>
                        <a:rPr lang="es-ES" sz="1100" b="0" i="0" u="none" strike="noStrike" dirty="0">
                          <a:solidFill>
                            <a:srgbClr val="000000"/>
                          </a:solidFill>
                          <a:effectLst/>
                          <a:latin typeface="+mj-lt"/>
                        </a:rPr>
                        <a:t>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290944">
                <a:tc gridSpan="3">
                  <a:txBody>
                    <a:bodyPr/>
                    <a:lstStyle/>
                    <a:p>
                      <a:pPr algn="l" fontAlgn="b"/>
                      <a:r>
                        <a:rPr lang="es-ES" sz="1050" b="0" i="0" u="none" strike="noStrike" dirty="0">
                          <a:solidFill>
                            <a:srgbClr val="000000"/>
                          </a:solidFill>
                          <a:effectLst/>
                          <a:latin typeface="+mj-lt"/>
                        </a:rPr>
                        <a:t>No </a:t>
                      </a:r>
                      <a:r>
                        <a:rPr lang="es-ES" sz="1050" b="0" i="0" u="none" strike="noStrike" dirty="0" smtClean="0">
                          <a:solidFill>
                            <a:srgbClr val="000000"/>
                          </a:solidFill>
                          <a:effectLst/>
                          <a:latin typeface="+mj-lt"/>
                        </a:rPr>
                        <a:t>contesta</a:t>
                      </a:r>
                      <a:endParaRPr lang="es-ES" sz="1050" b="0" i="0" u="none" strike="noStrike" dirty="0">
                        <a:solidFill>
                          <a:srgbClr val="000000"/>
                        </a:solidFill>
                        <a:effectLst/>
                        <a:latin typeface="+mj-lt"/>
                      </a:endParaRP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algn="ctr" fontAlgn="b"/>
                      <a:endParaRPr lang="es-ES" sz="1100" b="0" i="0" u="none" strike="noStrike" dirty="0">
                        <a:solidFill>
                          <a:srgbClr val="000000"/>
                        </a:solidFill>
                        <a:effectLst/>
                        <a:latin typeface="Calibri"/>
                      </a:endParaRPr>
                    </a:p>
                  </a:txBody>
                  <a:tcPr marL="12700" marR="12700" marT="12700" marB="0" anchor="ctr"/>
                </a:tc>
                <a:tc hMerge="1">
                  <a:txBody>
                    <a:bodyPr/>
                    <a:lstStyle/>
                    <a:p>
                      <a:pPr algn="ctr" fontAlgn="b"/>
                      <a:endParaRPr lang="es-ES" sz="1100" b="0" i="0" u="none" strike="noStrike" dirty="0">
                        <a:solidFill>
                          <a:srgbClr val="000000"/>
                        </a:solidFill>
                        <a:effectLst/>
                        <a:latin typeface="Calibri"/>
                      </a:endParaRPr>
                    </a:p>
                  </a:txBody>
                  <a:tcPr marL="12700" marR="12700" marT="12700" marB="0" anchor="ctr"/>
                </a:tc>
                <a:tc>
                  <a:txBody>
                    <a:bodyPr/>
                    <a:lstStyle/>
                    <a:p>
                      <a:pPr algn="ctr" fontAlgn="b"/>
                      <a:r>
                        <a:rPr lang="es-ES" sz="1100" b="0" i="0" u="none" strike="noStrike" dirty="0" smtClean="0">
                          <a:solidFill>
                            <a:srgbClr val="000000"/>
                          </a:solidFill>
                          <a:effectLst/>
                          <a:latin typeface="+mj-lt"/>
                        </a:rPr>
                        <a:t>132</a:t>
                      </a:r>
                      <a:endParaRPr lang="es-ES" sz="1100" b="0" i="0" u="none" strike="noStrike" dirty="0">
                        <a:solidFill>
                          <a:srgbClr val="000000"/>
                        </a:solidFill>
                        <a:effectLst/>
                        <a:latin typeface="+mj-lt"/>
                      </a:endParaRP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bl>
          </a:graphicData>
        </a:graphic>
      </p:graphicFrame>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9050" y="6046788"/>
            <a:ext cx="3743325" cy="230187"/>
          </a:xfrm>
          <a:prstGeom prst="rect">
            <a:avLst/>
          </a:prstGeom>
          <a:noFill/>
        </p:spPr>
        <p:txBody>
          <a:bodyPr anchor="ctr">
            <a:spAutoFit/>
          </a:bodyPr>
          <a:lstStyle/>
          <a:p>
            <a:pPr fontAlgn="auto">
              <a:spcBef>
                <a:spcPts val="0"/>
              </a:spcBef>
              <a:spcAft>
                <a:spcPts val="0"/>
              </a:spcAft>
              <a:defRPr/>
            </a:pPr>
            <a:r>
              <a:rPr lang="es-ES" sz="900" dirty="0">
                <a:solidFill>
                  <a:schemeClr val="tx1">
                    <a:lumMod val="65000"/>
                    <a:lumOff val="35000"/>
                  </a:schemeClr>
                </a:solidFill>
                <a:latin typeface="+mn-lt"/>
              </a:rPr>
              <a:t>Base: han realizado 1 especialidad médica en España (8076 casos)</a:t>
            </a:r>
            <a:endParaRPr lang="es-ES" sz="900" dirty="0">
              <a:solidFill>
                <a:schemeClr val="tx1">
                  <a:lumMod val="65000"/>
                  <a:lumOff val="35000"/>
                </a:schemeClr>
              </a:solidFill>
              <a:latin typeface="+mn-lt"/>
            </a:endParaRPr>
          </a:p>
        </p:txBody>
      </p:sp>
      <p:graphicFrame>
        <p:nvGraphicFramePr>
          <p:cNvPr id="4" name="Group 3"/>
          <p:cNvGraphicFramePr>
            <a:graphicFrameLocks noGrp="1"/>
          </p:cNvGraphicFramePr>
          <p:nvPr/>
        </p:nvGraphicFramePr>
        <p:xfrm>
          <a:off x="127007" y="1281544"/>
          <a:ext cx="3096342" cy="4764442"/>
        </p:xfrm>
        <a:graphic>
          <a:graphicData uri="http://schemas.openxmlformats.org/drawingml/2006/table">
            <a:tbl>
              <a:tblPr>
                <a:tableStyleId>{5940675A-B579-460E-94D1-54222C63F5DA}</a:tableStyleId>
              </a:tblPr>
              <a:tblGrid>
                <a:gridCol w="1910509"/>
                <a:gridCol w="409059"/>
                <a:gridCol w="360040"/>
                <a:gridCol w="416734"/>
              </a:tblGrid>
              <a:tr h="210193">
                <a:tc rowSpan="2">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latin typeface="+mj-lt"/>
                        </a:rPr>
                        <a:t>Especialidad</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107981"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gridSpan="2">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rPr>
                        <a:t>Vía Mir</a:t>
                      </a:r>
                      <a:endParaRPr kumimoji="0" lang="es-ES" sz="1100" b="1" i="0" u="none" strike="noStrike" cap="none" normalizeH="0" baseline="0" dirty="0" smtClean="0">
                        <a:ln>
                          <a:solidFill>
                            <a:schemeClr val="bg1"/>
                          </a:solidFill>
                        </a:ln>
                        <a:solidFill>
                          <a:schemeClr val="bg1"/>
                        </a:solidFill>
                        <a:effectLst/>
                        <a:latin typeface="Calibri" pitchFamily="32" charset="0"/>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endParaRPr lang="es-ES"/>
                    </a:p>
                  </a:txBody>
                  <a:tcPr/>
                </a:tc>
                <a:tc rowSpan="2">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err="1" smtClean="0">
                          <a:ln>
                            <a:solidFill>
                              <a:schemeClr val="bg1"/>
                            </a:solidFill>
                          </a:ln>
                          <a:solidFill>
                            <a:schemeClr val="bg1"/>
                          </a:solidFill>
                          <a:effectLst/>
                          <a:latin typeface="+mj-lt"/>
                        </a:rPr>
                        <a:t>Tot</a:t>
                      </a:r>
                      <a:r>
                        <a:rPr kumimoji="0" lang="es-ES" sz="1100" u="none" strike="noStrike" cap="none" normalizeH="0" baseline="0" dirty="0" smtClean="0">
                          <a:ln>
                            <a:solidFill>
                              <a:schemeClr val="bg1"/>
                            </a:solidFill>
                          </a:ln>
                          <a:solidFill>
                            <a:schemeClr val="bg1"/>
                          </a:solidFill>
                          <a:effectLst/>
                          <a:latin typeface="+mj-lt"/>
                        </a:rPr>
                        <a:t>.</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r>
              <a:tr h="223541">
                <a:tc vMerge="1">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s-ES" sz="1200" b="1" i="0" u="none" strike="noStrike" cap="none" normalizeH="0" baseline="0" dirty="0" smtClean="0">
                        <a:ln>
                          <a:solidFill>
                            <a:schemeClr val="accent5"/>
                          </a:solidFill>
                        </a:ln>
                        <a:solidFill>
                          <a:schemeClr val="accent5"/>
                        </a:solidFill>
                        <a:effectLst/>
                        <a:latin typeface="Calibri" pitchFamily="32" charset="0"/>
                        <a:cs typeface="Calibri" pitchFamily="32" charset="0"/>
                      </a:endParaRPr>
                    </a:p>
                  </a:txBody>
                  <a:tcPr marL="107981"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ysDot"/>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latin typeface="+mj-lt"/>
                        </a:rPr>
                        <a:t>Sí</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latin typeface="+mj-lt"/>
                        </a:rPr>
                        <a:t>No</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vMerge="1">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s-ES" sz="1200" b="1" i="0" u="none" strike="noStrike" cap="none" normalizeH="0" baseline="0" dirty="0" smtClean="0">
                        <a:ln>
                          <a:solidFill>
                            <a:schemeClr val="accent5"/>
                          </a:solidFill>
                        </a:ln>
                        <a:solidFill>
                          <a:schemeClr val="accent5"/>
                        </a:solidFill>
                        <a:effectLst/>
                        <a:latin typeface="Calibri" pitchFamily="32" charset="0"/>
                        <a:cs typeface="Calibri" pitchFamily="32" charset="0"/>
                      </a:endParaRPr>
                    </a:p>
                  </a:txBody>
                  <a:tcPr marL="84225"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ysDot"/>
                      <a:round/>
                      <a:headEnd type="none" w="med" len="med"/>
                      <a:tailEnd type="none" w="med" len="med"/>
                    </a:lnB>
                    <a:lnTlToBr>
                      <a:noFill/>
                    </a:lnTlToBr>
                    <a:lnBlToTr>
                      <a:noFill/>
                    </a:lnBlToTr>
                    <a:solidFill>
                      <a:schemeClr val="accent1">
                        <a:lumMod val="20000"/>
                        <a:lumOff val="80000"/>
                      </a:schemeClr>
                    </a:solidFill>
                  </a:tcPr>
                </a:tc>
              </a:tr>
              <a:tr h="227932">
                <a:tc>
                  <a:txBody>
                    <a:bodyPr/>
                    <a:lstStyle/>
                    <a:p>
                      <a:pPr algn="l" fontAlgn="t"/>
                      <a:r>
                        <a:rPr lang="es-ES" sz="1050" b="0" i="0" u="none" strike="noStrike" dirty="0">
                          <a:solidFill>
                            <a:schemeClr val="bg1"/>
                          </a:solidFill>
                          <a:effectLst/>
                          <a:latin typeface="+mj-lt"/>
                        </a:rPr>
                        <a:t>Medicina Familiar y Comunitaria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algn="ctr" fontAlgn="b"/>
                      <a:r>
                        <a:rPr lang="es-ES" sz="1050" b="0" i="0" u="none" strike="noStrike" dirty="0" smtClean="0">
                          <a:solidFill>
                            <a:schemeClr val="bg1"/>
                          </a:solidFill>
                          <a:effectLst/>
                          <a:latin typeface="+mj-lt"/>
                        </a:rPr>
                        <a:t>25,1</a:t>
                      </a:r>
                      <a:endParaRPr lang="es-ES" sz="1050" b="0" i="0" u="none" strike="noStrike" dirty="0">
                        <a:solidFill>
                          <a:schemeClr val="bg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algn="ctr" fontAlgn="b"/>
                      <a:r>
                        <a:rPr lang="es-ES" sz="1050" b="0" i="0" u="none" strike="noStrike" dirty="0" smtClean="0">
                          <a:solidFill>
                            <a:schemeClr val="bg1"/>
                          </a:solidFill>
                          <a:effectLst/>
                          <a:latin typeface="+mj-lt"/>
                        </a:rPr>
                        <a:t>12,1</a:t>
                      </a:r>
                      <a:endParaRPr lang="es-ES" sz="1050" b="0" i="0" u="none" strike="noStrike" dirty="0">
                        <a:solidFill>
                          <a:schemeClr val="bg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algn="ctr" fontAlgn="b"/>
                      <a:r>
                        <a:rPr lang="es-ES" sz="1050" b="1" i="0" u="none" strike="noStrike" dirty="0" smtClean="0">
                          <a:solidFill>
                            <a:schemeClr val="bg1"/>
                          </a:solidFill>
                          <a:effectLst/>
                          <a:latin typeface="+mj-lt"/>
                        </a:rPr>
                        <a:t>37,2</a:t>
                      </a:r>
                      <a:endParaRPr lang="es-ES" sz="1050" b="1" i="0" u="none" strike="noStrike" dirty="0">
                        <a:solidFill>
                          <a:schemeClr val="bg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tr>
              <a:tr h="227932">
                <a:tc>
                  <a:txBody>
                    <a:bodyPr/>
                    <a:lstStyle/>
                    <a:p>
                      <a:pPr algn="l" fontAlgn="t"/>
                      <a:r>
                        <a:rPr lang="es-ES" sz="1050" b="0" i="0" u="none" strike="noStrike" dirty="0">
                          <a:solidFill>
                            <a:srgbClr val="000000"/>
                          </a:solidFill>
                          <a:effectLst/>
                          <a:latin typeface="+mj-lt"/>
                        </a:rPr>
                        <a:t>Pediatría y sus Áreas Específicas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5,2</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1,3</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1" i="0" u="none" strike="noStrike" dirty="0" smtClean="0">
                          <a:solidFill>
                            <a:srgbClr val="000000"/>
                          </a:solidFill>
                          <a:effectLst/>
                          <a:latin typeface="+mj-lt"/>
                        </a:rPr>
                        <a:t>6,5</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1050" b="0" i="0" u="none" strike="noStrike" dirty="0">
                          <a:solidFill>
                            <a:srgbClr val="000000"/>
                          </a:solidFill>
                          <a:effectLst/>
                          <a:latin typeface="+mj-lt"/>
                        </a:rPr>
                        <a:t>Medicina del Trabajo</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2,0</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2,4</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1" i="0" u="none" strike="noStrike" dirty="0" smtClean="0">
                          <a:solidFill>
                            <a:srgbClr val="000000"/>
                          </a:solidFill>
                          <a:effectLst/>
                          <a:latin typeface="+mj-lt"/>
                        </a:rPr>
                        <a:t>4,4</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1050" b="0" i="0" u="none" strike="noStrike" dirty="0">
                          <a:solidFill>
                            <a:srgbClr val="000000"/>
                          </a:solidFill>
                          <a:effectLst/>
                          <a:latin typeface="+mj-lt"/>
                        </a:rPr>
                        <a:t>Medicina Interna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3,3</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0,5</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1" i="0" u="none" strike="noStrike" dirty="0" smtClean="0">
                          <a:solidFill>
                            <a:srgbClr val="000000"/>
                          </a:solidFill>
                          <a:effectLst/>
                          <a:latin typeface="+mj-lt"/>
                        </a:rPr>
                        <a:t>3,8</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1050" b="0" i="0" u="none" strike="noStrike" dirty="0">
                          <a:solidFill>
                            <a:srgbClr val="000000"/>
                          </a:solidFill>
                          <a:effectLst/>
                          <a:latin typeface="+mj-lt"/>
                        </a:rPr>
                        <a:t>Obstetricia y Ginecología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2,7</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0,5</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1" i="0" u="none" strike="noStrike" dirty="0" smtClean="0">
                          <a:solidFill>
                            <a:srgbClr val="000000"/>
                          </a:solidFill>
                          <a:effectLst/>
                          <a:latin typeface="+mj-lt"/>
                        </a:rPr>
                        <a:t>3,2</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1050" b="0" i="0" u="none" strike="noStrike" dirty="0">
                          <a:solidFill>
                            <a:srgbClr val="000000"/>
                          </a:solidFill>
                          <a:effectLst/>
                          <a:latin typeface="+mj-lt"/>
                        </a:rPr>
                        <a:t>Cirugía </a:t>
                      </a:r>
                      <a:r>
                        <a:rPr lang="es-ES" sz="1050" b="0" i="0" u="none" strike="noStrike" dirty="0" err="1" smtClean="0">
                          <a:solidFill>
                            <a:srgbClr val="000000"/>
                          </a:solidFill>
                          <a:effectLst/>
                          <a:latin typeface="+mj-lt"/>
                        </a:rPr>
                        <a:t>Ort</a:t>
                      </a:r>
                      <a:r>
                        <a:rPr lang="es-ES" sz="1050" b="0" i="0" u="none" strike="noStrike" dirty="0" smtClean="0">
                          <a:solidFill>
                            <a:srgbClr val="000000"/>
                          </a:solidFill>
                          <a:effectLst/>
                          <a:latin typeface="+mj-lt"/>
                        </a:rPr>
                        <a:t>.</a:t>
                      </a:r>
                      <a:r>
                        <a:rPr lang="es-ES" sz="1050" b="0" i="0" u="none" strike="noStrike" baseline="0" dirty="0" smtClean="0">
                          <a:solidFill>
                            <a:srgbClr val="000000"/>
                          </a:solidFill>
                          <a:effectLst/>
                          <a:latin typeface="+mj-lt"/>
                        </a:rPr>
                        <a:t> </a:t>
                      </a:r>
                      <a:r>
                        <a:rPr lang="es-ES" sz="1050" b="0" i="0" u="none" strike="noStrike" dirty="0" smtClean="0">
                          <a:solidFill>
                            <a:srgbClr val="000000"/>
                          </a:solidFill>
                          <a:effectLst/>
                          <a:latin typeface="+mj-lt"/>
                        </a:rPr>
                        <a:t>y </a:t>
                      </a:r>
                      <a:r>
                        <a:rPr lang="es-ES" sz="1050" b="0" i="0" u="none" strike="noStrike" dirty="0">
                          <a:solidFill>
                            <a:srgbClr val="000000"/>
                          </a:solidFill>
                          <a:effectLst/>
                          <a:latin typeface="+mj-lt"/>
                        </a:rPr>
                        <a:t>Traumatología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2,3</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0,8</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1" i="0" u="none" strike="noStrike" dirty="0" smtClean="0">
                          <a:solidFill>
                            <a:srgbClr val="000000"/>
                          </a:solidFill>
                          <a:effectLst/>
                          <a:latin typeface="+mj-lt"/>
                        </a:rPr>
                        <a:t>3,1</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1050" b="0" i="0" u="none" strike="noStrike" dirty="0">
                          <a:solidFill>
                            <a:srgbClr val="000000"/>
                          </a:solidFill>
                          <a:effectLst/>
                          <a:latin typeface="+mj-lt"/>
                        </a:rPr>
                        <a:t>Anestesiología y Reanimación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2,7</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0,3</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1" i="0" u="none" strike="noStrike" dirty="0" smtClean="0">
                          <a:solidFill>
                            <a:srgbClr val="000000"/>
                          </a:solidFill>
                          <a:effectLst/>
                          <a:latin typeface="+mj-lt"/>
                        </a:rPr>
                        <a:t>3,0</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1050" b="0" i="0" u="none" strike="noStrike" dirty="0">
                          <a:solidFill>
                            <a:srgbClr val="000000"/>
                          </a:solidFill>
                          <a:effectLst/>
                          <a:latin typeface="+mj-lt"/>
                        </a:rPr>
                        <a:t>Psiquiatría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2,0</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0,7</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1" i="0" u="none" strike="noStrike" dirty="0" smtClean="0">
                          <a:solidFill>
                            <a:srgbClr val="000000"/>
                          </a:solidFill>
                          <a:effectLst/>
                          <a:latin typeface="+mj-lt"/>
                        </a:rPr>
                        <a:t>2,7</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1050" b="0" i="0" u="none" strike="noStrike" dirty="0">
                          <a:solidFill>
                            <a:srgbClr val="000000"/>
                          </a:solidFill>
                          <a:effectLst/>
                          <a:latin typeface="+mj-lt"/>
                        </a:rPr>
                        <a:t>Cirugía </a:t>
                      </a:r>
                      <a:r>
                        <a:rPr lang="es-ES" sz="1050" b="0" i="0" u="none" strike="noStrike" dirty="0" smtClean="0">
                          <a:solidFill>
                            <a:srgbClr val="000000"/>
                          </a:solidFill>
                          <a:effectLst/>
                          <a:latin typeface="+mj-lt"/>
                        </a:rPr>
                        <a:t>Gen.</a:t>
                      </a:r>
                      <a:r>
                        <a:rPr lang="es-ES" sz="1050" b="0" i="0" u="none" strike="noStrike" baseline="0" dirty="0" smtClean="0">
                          <a:solidFill>
                            <a:srgbClr val="000000"/>
                          </a:solidFill>
                          <a:effectLst/>
                          <a:latin typeface="+mj-lt"/>
                        </a:rPr>
                        <a:t> </a:t>
                      </a:r>
                      <a:r>
                        <a:rPr lang="es-ES" sz="1050" b="0" i="0" u="none" strike="noStrike" dirty="0" smtClean="0">
                          <a:solidFill>
                            <a:srgbClr val="000000"/>
                          </a:solidFill>
                          <a:effectLst/>
                          <a:latin typeface="+mj-lt"/>
                        </a:rPr>
                        <a:t>y </a:t>
                      </a:r>
                      <a:r>
                        <a:rPr lang="es-ES" sz="1050" b="0" i="0" u="none" strike="noStrike" dirty="0">
                          <a:solidFill>
                            <a:srgbClr val="000000"/>
                          </a:solidFill>
                          <a:effectLst/>
                          <a:latin typeface="+mj-lt"/>
                        </a:rPr>
                        <a:t>del </a:t>
                      </a:r>
                      <a:r>
                        <a:rPr lang="es-ES" sz="1050" b="0" i="0" u="none" strike="noStrike" dirty="0" smtClean="0">
                          <a:solidFill>
                            <a:srgbClr val="000000"/>
                          </a:solidFill>
                          <a:effectLst/>
                          <a:latin typeface="+mj-lt"/>
                        </a:rPr>
                        <a:t>Ap. </a:t>
                      </a:r>
                      <a:r>
                        <a:rPr lang="es-ES" sz="1050" b="0" i="0" u="none" strike="noStrike" dirty="0">
                          <a:solidFill>
                            <a:srgbClr val="000000"/>
                          </a:solidFill>
                          <a:effectLst/>
                          <a:latin typeface="+mj-lt"/>
                        </a:rPr>
                        <a:t>Digestivo</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2,2</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0,4</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1" i="0" u="none" strike="noStrike" dirty="0" smtClean="0">
                          <a:solidFill>
                            <a:srgbClr val="000000"/>
                          </a:solidFill>
                          <a:effectLst/>
                          <a:latin typeface="+mj-lt"/>
                        </a:rPr>
                        <a:t>2,6</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1050" b="0" i="0" u="none" strike="noStrike" dirty="0">
                          <a:solidFill>
                            <a:srgbClr val="000000"/>
                          </a:solidFill>
                          <a:effectLst/>
                          <a:latin typeface="+mj-lt"/>
                        </a:rPr>
                        <a:t>Oftalmología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2,0</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0,5</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1" i="0" u="none" strike="noStrike" dirty="0" smtClean="0">
                          <a:solidFill>
                            <a:srgbClr val="000000"/>
                          </a:solidFill>
                          <a:effectLst/>
                          <a:latin typeface="+mj-lt"/>
                        </a:rPr>
                        <a:t>2,5</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1050" b="0" i="0" u="none" strike="noStrike" dirty="0">
                          <a:solidFill>
                            <a:srgbClr val="000000"/>
                          </a:solidFill>
                          <a:effectLst/>
                          <a:latin typeface="+mj-lt"/>
                        </a:rPr>
                        <a:t>Radiodiagnóstico</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1,7</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0,2</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1" i="0" u="none" strike="noStrike" dirty="0" smtClean="0">
                          <a:solidFill>
                            <a:srgbClr val="000000"/>
                          </a:solidFill>
                          <a:effectLst/>
                          <a:latin typeface="+mj-lt"/>
                        </a:rPr>
                        <a:t>1,9</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1050" b="0" i="0" u="none" strike="noStrike" dirty="0">
                          <a:solidFill>
                            <a:srgbClr val="000000"/>
                          </a:solidFill>
                          <a:effectLst/>
                          <a:latin typeface="+mj-lt"/>
                        </a:rPr>
                        <a:t>Medicina Intensiva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1,4</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0,3</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1" i="0" u="none" strike="noStrike" dirty="0" smtClean="0">
                          <a:solidFill>
                            <a:srgbClr val="000000"/>
                          </a:solidFill>
                          <a:effectLst/>
                          <a:latin typeface="+mj-lt"/>
                        </a:rPr>
                        <a:t>1,7</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1050" b="0" i="0" u="none" strike="noStrike" dirty="0">
                          <a:solidFill>
                            <a:srgbClr val="000000"/>
                          </a:solidFill>
                          <a:effectLst/>
                          <a:latin typeface="+mj-lt"/>
                        </a:rPr>
                        <a:t>Medicina Física y Rehabilitación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1,4</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0,1</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1" i="0" u="none" strike="noStrike" dirty="0" smtClean="0">
                          <a:solidFill>
                            <a:srgbClr val="000000"/>
                          </a:solidFill>
                          <a:effectLst/>
                          <a:latin typeface="+mj-lt"/>
                        </a:rPr>
                        <a:t>1,5</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1050" b="0" i="0" u="none" strike="noStrike" dirty="0">
                          <a:solidFill>
                            <a:srgbClr val="000000"/>
                          </a:solidFill>
                          <a:effectLst/>
                          <a:latin typeface="+mj-lt"/>
                        </a:rPr>
                        <a:t>Otorrinolaringología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1,2</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0,3</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1" i="0" u="none" strike="noStrike" dirty="0" smtClean="0">
                          <a:solidFill>
                            <a:srgbClr val="000000"/>
                          </a:solidFill>
                          <a:effectLst/>
                          <a:latin typeface="+mj-lt"/>
                        </a:rPr>
                        <a:t>1,5</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1050" b="0" i="0" u="none" strike="noStrike" dirty="0">
                          <a:solidFill>
                            <a:srgbClr val="000000"/>
                          </a:solidFill>
                          <a:effectLst/>
                          <a:latin typeface="+mj-lt"/>
                        </a:rPr>
                        <a:t>Aparato Digestivo</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1,3</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0,1</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1" i="0" u="none" strike="noStrike" dirty="0" smtClean="0">
                          <a:solidFill>
                            <a:srgbClr val="000000"/>
                          </a:solidFill>
                          <a:effectLst/>
                          <a:latin typeface="+mj-lt"/>
                        </a:rPr>
                        <a:t>1,4</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1050" b="0" i="0" u="none" strike="noStrike" dirty="0">
                          <a:solidFill>
                            <a:srgbClr val="000000"/>
                          </a:solidFill>
                          <a:effectLst/>
                          <a:latin typeface="+mj-lt"/>
                        </a:rPr>
                        <a:t>Cardiología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1,1</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0,2</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1" i="0" u="none" strike="noStrike" dirty="0" smtClean="0">
                          <a:solidFill>
                            <a:srgbClr val="000000"/>
                          </a:solidFill>
                          <a:effectLst/>
                          <a:latin typeface="+mj-lt"/>
                        </a:rPr>
                        <a:t>1,3</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1050" b="0" i="0" u="none" strike="noStrike" dirty="0">
                          <a:solidFill>
                            <a:srgbClr val="000000"/>
                          </a:solidFill>
                          <a:effectLst/>
                          <a:latin typeface="+mj-lt"/>
                        </a:rPr>
                        <a:t>Hematología y Hemoterapia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1,2</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0,1</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1" i="0" u="none" strike="noStrike" dirty="0" smtClean="0">
                          <a:solidFill>
                            <a:srgbClr val="000000"/>
                          </a:solidFill>
                          <a:effectLst/>
                          <a:latin typeface="+mj-lt"/>
                        </a:rPr>
                        <a:t>1,3</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1050" b="0" i="0" u="none" strike="noStrike" dirty="0">
                          <a:solidFill>
                            <a:srgbClr val="000000"/>
                          </a:solidFill>
                          <a:effectLst/>
                          <a:latin typeface="+mj-lt"/>
                        </a:rPr>
                        <a:t>Neurología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1,2</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0,04</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1" i="0" u="none" strike="noStrike" dirty="0" smtClean="0">
                          <a:solidFill>
                            <a:srgbClr val="000000"/>
                          </a:solidFill>
                          <a:effectLst/>
                          <a:latin typeface="+mj-lt"/>
                        </a:rPr>
                        <a:t>1,3</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1050" b="0" i="0" u="none" strike="noStrike" dirty="0">
                          <a:solidFill>
                            <a:srgbClr val="000000"/>
                          </a:solidFill>
                          <a:effectLst/>
                          <a:latin typeface="+mj-lt"/>
                        </a:rPr>
                        <a:t>Neumología</a:t>
                      </a:r>
                      <a:endParaRPr lang="es-ES" sz="11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1,0</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0,2</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1" i="0" u="none" strike="noStrike" dirty="0" smtClean="0">
                          <a:solidFill>
                            <a:srgbClr val="000000"/>
                          </a:solidFill>
                          <a:effectLst/>
                          <a:latin typeface="+mj-lt"/>
                        </a:rPr>
                        <a:t>1,2</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bl>
          </a:graphicData>
        </a:graphic>
      </p:graphicFrame>
      <p:sp>
        <p:nvSpPr>
          <p:cNvPr id="7" name="6 Rectángulo"/>
          <p:cNvSpPr/>
          <p:nvPr/>
        </p:nvSpPr>
        <p:spPr>
          <a:xfrm>
            <a:off x="128588" y="6453188"/>
            <a:ext cx="8137525" cy="400050"/>
          </a:xfrm>
          <a:prstGeom prst="rect">
            <a:avLst/>
          </a:prstGeom>
        </p:spPr>
        <p:txBody>
          <a:bodyPr>
            <a:spAutoFit/>
          </a:bodyPr>
          <a:lstStyle/>
          <a:p>
            <a:pPr fontAlgn="auto">
              <a:spcBef>
                <a:spcPts val="0"/>
              </a:spcBef>
              <a:spcAft>
                <a:spcPts val="0"/>
              </a:spcAft>
              <a:defRPr/>
            </a:pPr>
            <a:r>
              <a:rPr lang="es-ES" sz="1000" b="1" dirty="0">
                <a:solidFill>
                  <a:schemeClr val="tx1">
                    <a:lumMod val="50000"/>
                    <a:lumOff val="50000"/>
                  </a:schemeClr>
                </a:solidFill>
                <a:latin typeface="+mn-lt"/>
              </a:rPr>
              <a:t>P1. </a:t>
            </a:r>
            <a:r>
              <a:rPr lang="es-ES" sz="1000" dirty="0">
                <a:solidFill>
                  <a:schemeClr val="tx1">
                    <a:lumMod val="50000"/>
                    <a:lumOff val="50000"/>
                  </a:schemeClr>
                </a:solidFill>
                <a:latin typeface="+mn-lt"/>
              </a:rPr>
              <a:t>Señale el número de especialidades que ha realizado</a:t>
            </a:r>
          </a:p>
          <a:p>
            <a:pPr fontAlgn="auto">
              <a:spcBef>
                <a:spcPts val="0"/>
              </a:spcBef>
              <a:spcAft>
                <a:spcPts val="0"/>
              </a:spcAft>
              <a:defRPr/>
            </a:pPr>
            <a:r>
              <a:rPr lang="es-ES" sz="1000" b="1" dirty="0">
                <a:solidFill>
                  <a:schemeClr val="tx1">
                    <a:lumMod val="50000"/>
                    <a:lumOff val="50000"/>
                  </a:schemeClr>
                </a:solidFill>
                <a:latin typeface="+mn-lt"/>
              </a:rPr>
              <a:t>P2. </a:t>
            </a:r>
            <a:r>
              <a:rPr lang="es-ES" sz="1000" dirty="0">
                <a:solidFill>
                  <a:schemeClr val="tx1">
                    <a:lumMod val="50000"/>
                    <a:lumOff val="50000"/>
                  </a:schemeClr>
                </a:solidFill>
                <a:latin typeface="+mn-lt"/>
              </a:rPr>
              <a:t>Por favor, señale </a:t>
            </a:r>
            <a:r>
              <a:rPr lang="es-ES" sz="1000" dirty="0">
                <a:solidFill>
                  <a:schemeClr val="tx1">
                    <a:lumMod val="50000"/>
                    <a:lumOff val="50000"/>
                  </a:schemeClr>
                </a:solidFill>
                <a:latin typeface="+mn-lt"/>
              </a:rPr>
              <a:t>del siguiente </a:t>
            </a:r>
            <a:r>
              <a:rPr lang="es-ES" sz="1000" dirty="0">
                <a:solidFill>
                  <a:schemeClr val="tx1">
                    <a:lumMod val="50000"/>
                    <a:lumOff val="50000"/>
                  </a:schemeClr>
                </a:solidFill>
                <a:latin typeface="+mn-lt"/>
              </a:rPr>
              <a:t>listado </a:t>
            </a:r>
            <a:r>
              <a:rPr lang="es-ES" sz="1000" dirty="0">
                <a:solidFill>
                  <a:schemeClr val="tx1">
                    <a:lumMod val="50000"/>
                    <a:lumOff val="50000"/>
                  </a:schemeClr>
                </a:solidFill>
                <a:latin typeface="+mn-lt"/>
              </a:rPr>
              <a:t>la especialidad </a:t>
            </a:r>
            <a:r>
              <a:rPr lang="es-ES" sz="1000" dirty="0">
                <a:solidFill>
                  <a:schemeClr val="tx1">
                    <a:lumMod val="50000"/>
                    <a:lumOff val="50000"/>
                  </a:schemeClr>
                </a:solidFill>
                <a:latin typeface="+mn-lt"/>
              </a:rPr>
              <a:t>que </a:t>
            </a:r>
            <a:r>
              <a:rPr lang="es-ES" sz="1000" dirty="0">
                <a:solidFill>
                  <a:schemeClr val="tx1">
                    <a:lumMod val="50000"/>
                    <a:lumOff val="50000"/>
                  </a:schemeClr>
                </a:solidFill>
                <a:latin typeface="+mn-lt"/>
              </a:rPr>
              <a:t>ha realizado</a:t>
            </a:r>
            <a:r>
              <a:rPr lang="es-ES" sz="1000" dirty="0">
                <a:solidFill>
                  <a:schemeClr val="tx1">
                    <a:lumMod val="50000"/>
                    <a:lumOff val="50000"/>
                  </a:schemeClr>
                </a:solidFill>
                <a:latin typeface="+mn-lt"/>
              </a:rPr>
              <a:t>.</a:t>
            </a:r>
          </a:p>
        </p:txBody>
      </p:sp>
      <p:graphicFrame>
        <p:nvGraphicFramePr>
          <p:cNvPr id="11" name="Group 3"/>
          <p:cNvGraphicFramePr>
            <a:graphicFrameLocks noGrp="1"/>
          </p:cNvGraphicFramePr>
          <p:nvPr/>
        </p:nvGraphicFramePr>
        <p:xfrm>
          <a:off x="3433704" y="1281544"/>
          <a:ext cx="3050988" cy="4764001"/>
        </p:xfrm>
        <a:graphic>
          <a:graphicData uri="http://schemas.openxmlformats.org/drawingml/2006/table">
            <a:tbl>
              <a:tblPr>
                <a:tableStyleId>{5940675A-B579-460E-94D1-54222C63F5DA}</a:tableStyleId>
              </a:tblPr>
              <a:tblGrid>
                <a:gridCol w="1860360"/>
                <a:gridCol w="375862"/>
                <a:gridCol w="360040"/>
                <a:gridCol w="454726"/>
              </a:tblGrid>
              <a:tr h="208071">
                <a:tc rowSpan="2">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latin typeface="+mj-lt"/>
                        </a:rPr>
                        <a:t>Especialidad</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107981"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gridSpan="2">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rPr>
                        <a:t>Vía Mir</a:t>
                      </a:r>
                      <a:endParaRPr kumimoji="0" lang="es-ES" sz="1100" b="1" i="0" u="none" strike="noStrike" cap="none" normalizeH="0" baseline="0" dirty="0" smtClean="0">
                        <a:ln>
                          <a:solidFill>
                            <a:schemeClr val="bg1"/>
                          </a:solidFill>
                        </a:ln>
                        <a:solidFill>
                          <a:schemeClr val="bg1"/>
                        </a:solidFill>
                        <a:effectLst/>
                        <a:latin typeface="Calibri" pitchFamily="32" charset="0"/>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hMerge="1">
                  <a:txBody>
                    <a:bodyPr/>
                    <a:lstStyle/>
                    <a:p>
                      <a:endParaRPr lang="es-ES"/>
                    </a:p>
                  </a:txBody>
                  <a:tcPr/>
                </a:tc>
                <a:tc rowSpan="2">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err="1" smtClean="0">
                          <a:ln>
                            <a:solidFill>
                              <a:schemeClr val="bg1"/>
                            </a:solidFill>
                          </a:ln>
                          <a:solidFill>
                            <a:schemeClr val="bg1"/>
                          </a:solidFill>
                          <a:effectLst/>
                          <a:latin typeface="+mj-lt"/>
                        </a:rPr>
                        <a:t>Tot</a:t>
                      </a:r>
                      <a:r>
                        <a:rPr kumimoji="0" lang="es-ES" sz="1100" u="none" strike="noStrike" cap="none" normalizeH="0" baseline="0" dirty="0" smtClean="0">
                          <a:ln>
                            <a:solidFill>
                              <a:schemeClr val="bg1"/>
                            </a:solidFill>
                          </a:ln>
                          <a:solidFill>
                            <a:schemeClr val="bg1"/>
                          </a:solidFill>
                          <a:effectLst/>
                          <a:latin typeface="+mj-lt"/>
                        </a:rPr>
                        <a:t>.</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r>
              <a:tr h="233373">
                <a:tc vMerge="1">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s-ES" sz="1200" b="1" i="0" u="none" strike="noStrike" cap="none" normalizeH="0" baseline="0" dirty="0" smtClean="0">
                        <a:ln>
                          <a:solidFill>
                            <a:schemeClr val="accent5"/>
                          </a:solidFill>
                        </a:ln>
                        <a:solidFill>
                          <a:schemeClr val="accent5"/>
                        </a:solidFill>
                        <a:effectLst/>
                        <a:latin typeface="Calibri" pitchFamily="32" charset="0"/>
                        <a:cs typeface="Calibri" pitchFamily="32" charset="0"/>
                      </a:endParaRPr>
                    </a:p>
                  </a:txBody>
                  <a:tcPr marL="107981"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ysDot"/>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latin typeface="+mj-lt"/>
                        </a:rPr>
                        <a:t>Sí</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latin typeface="+mj-lt"/>
                        </a:rPr>
                        <a:t>No</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vMerge="1">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s-ES" sz="1200" b="1" i="0" u="none" strike="noStrike" cap="none" normalizeH="0" baseline="0" dirty="0" smtClean="0">
                        <a:ln>
                          <a:solidFill>
                            <a:schemeClr val="accent5"/>
                          </a:solidFill>
                        </a:ln>
                        <a:solidFill>
                          <a:schemeClr val="accent5"/>
                        </a:solidFill>
                        <a:effectLst/>
                        <a:latin typeface="Calibri" pitchFamily="32" charset="0"/>
                        <a:cs typeface="Calibri" pitchFamily="32" charset="0"/>
                      </a:endParaRPr>
                    </a:p>
                  </a:txBody>
                  <a:tcPr marL="84225"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ysDot"/>
                      <a:round/>
                      <a:headEnd type="none" w="med" len="med"/>
                      <a:tailEnd type="none" w="med" len="med"/>
                    </a:lnB>
                    <a:lnTlToBr>
                      <a:noFill/>
                    </a:lnTlToBr>
                    <a:lnBlToTr>
                      <a:noFill/>
                    </a:lnBlToTr>
                    <a:solidFill>
                      <a:schemeClr val="accent1">
                        <a:lumMod val="20000"/>
                        <a:lumOff val="80000"/>
                      </a:schemeClr>
                    </a:solidFill>
                  </a:tcPr>
                </a:tc>
              </a:tr>
              <a:tr h="227503">
                <a:tc>
                  <a:txBody>
                    <a:bodyPr/>
                    <a:lstStyle/>
                    <a:p>
                      <a:pPr algn="l" fontAlgn="t"/>
                      <a:r>
                        <a:rPr lang="es-ES" sz="1050" b="0" i="0" u="none" strike="noStrike" dirty="0">
                          <a:solidFill>
                            <a:srgbClr val="000000"/>
                          </a:solidFill>
                          <a:effectLst/>
                          <a:latin typeface="+mj-lt"/>
                        </a:rPr>
                        <a:t>Urología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smtClean="0">
                          <a:solidFill>
                            <a:srgbClr val="000000"/>
                          </a:solidFill>
                          <a:effectLst/>
                          <a:latin typeface="+mj-lt"/>
                        </a:rPr>
                        <a:t>1,0</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smtClean="0">
                          <a:solidFill>
                            <a:srgbClr val="000000"/>
                          </a:solidFill>
                          <a:effectLst/>
                          <a:latin typeface="+mj-lt"/>
                        </a:rPr>
                        <a:t>0,2</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1" i="0" u="none" strike="noStrike" dirty="0" smtClean="0">
                          <a:solidFill>
                            <a:srgbClr val="000000"/>
                          </a:solidFill>
                          <a:effectLst/>
                          <a:latin typeface="+mj-lt"/>
                        </a:rPr>
                        <a:t>1,2</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t"/>
                      <a:r>
                        <a:rPr lang="es-ES" sz="1050" b="0" i="0" u="none" strike="noStrike" dirty="0">
                          <a:solidFill>
                            <a:srgbClr val="000000"/>
                          </a:solidFill>
                          <a:effectLst/>
                          <a:latin typeface="+mj-lt"/>
                        </a:rPr>
                        <a:t>Estomatología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smtClean="0">
                          <a:solidFill>
                            <a:srgbClr val="000000"/>
                          </a:solidFill>
                          <a:effectLst/>
                          <a:latin typeface="+mj-lt"/>
                        </a:rPr>
                        <a:t>0,1</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smtClean="0">
                          <a:solidFill>
                            <a:srgbClr val="000000"/>
                          </a:solidFill>
                          <a:effectLst/>
                          <a:latin typeface="+mj-lt"/>
                        </a:rPr>
                        <a:t>1,0</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1" i="0" u="none" strike="noStrike" dirty="0" smtClean="0">
                          <a:solidFill>
                            <a:srgbClr val="000000"/>
                          </a:solidFill>
                          <a:effectLst/>
                          <a:latin typeface="+mj-lt"/>
                        </a:rPr>
                        <a:t>1,1</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t"/>
                      <a:r>
                        <a:rPr lang="es-ES" sz="1050" b="0" i="0" u="none" strike="noStrike" dirty="0">
                          <a:solidFill>
                            <a:srgbClr val="000000"/>
                          </a:solidFill>
                          <a:effectLst/>
                          <a:latin typeface="+mj-lt"/>
                        </a:rPr>
                        <a:t>Medicina Preventiva y Salud </a:t>
                      </a:r>
                      <a:r>
                        <a:rPr lang="es-ES" sz="1050" b="0" i="0" u="none" strike="noStrike" dirty="0" smtClean="0">
                          <a:solidFill>
                            <a:srgbClr val="000000"/>
                          </a:solidFill>
                          <a:effectLst/>
                          <a:latin typeface="+mj-lt"/>
                        </a:rPr>
                        <a:t>P.</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smtClean="0">
                          <a:solidFill>
                            <a:srgbClr val="000000"/>
                          </a:solidFill>
                          <a:effectLst/>
                          <a:latin typeface="+mj-lt"/>
                        </a:rPr>
                        <a:t>0,6</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smtClean="0">
                          <a:solidFill>
                            <a:srgbClr val="000000"/>
                          </a:solidFill>
                          <a:effectLst/>
                          <a:latin typeface="+mj-lt"/>
                        </a:rPr>
                        <a:t>0,4</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1" i="0" u="none" strike="noStrike" dirty="0" smtClean="0">
                          <a:solidFill>
                            <a:srgbClr val="000000"/>
                          </a:solidFill>
                          <a:effectLst/>
                          <a:latin typeface="+mj-lt"/>
                        </a:rPr>
                        <a:t>1,0</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t"/>
                      <a:r>
                        <a:rPr lang="es-ES" sz="1050" b="0" i="0" u="none" strike="noStrike" dirty="0">
                          <a:solidFill>
                            <a:srgbClr val="000000"/>
                          </a:solidFill>
                          <a:effectLst/>
                          <a:latin typeface="+mj-lt"/>
                        </a:rPr>
                        <a:t>Dermatología </a:t>
                      </a:r>
                      <a:r>
                        <a:rPr lang="es-ES" sz="1050" b="0" i="0" u="none" strike="noStrike" dirty="0" smtClean="0">
                          <a:solidFill>
                            <a:srgbClr val="000000"/>
                          </a:solidFill>
                          <a:effectLst/>
                          <a:latin typeface="+mj-lt"/>
                        </a:rPr>
                        <a:t>M-Q </a:t>
                      </a:r>
                      <a:r>
                        <a:rPr lang="es-ES" sz="1050" b="0" i="0" u="none" strike="noStrike" dirty="0">
                          <a:solidFill>
                            <a:srgbClr val="000000"/>
                          </a:solidFill>
                          <a:effectLst/>
                          <a:latin typeface="+mj-lt"/>
                        </a:rPr>
                        <a:t>Venereología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smtClean="0">
                          <a:solidFill>
                            <a:srgbClr val="000000"/>
                          </a:solidFill>
                          <a:effectLst/>
                          <a:latin typeface="+mj-lt"/>
                        </a:rPr>
                        <a:t>0,8</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smtClean="0">
                          <a:solidFill>
                            <a:srgbClr val="000000"/>
                          </a:solidFill>
                          <a:effectLst/>
                          <a:latin typeface="+mj-lt"/>
                        </a:rPr>
                        <a:t>0,1</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1" i="0" u="none" strike="noStrike" dirty="0" smtClean="0">
                          <a:solidFill>
                            <a:srgbClr val="000000"/>
                          </a:solidFill>
                          <a:effectLst/>
                          <a:latin typeface="+mj-lt"/>
                        </a:rPr>
                        <a:t>0,9</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t"/>
                      <a:r>
                        <a:rPr lang="es-ES" sz="1050" b="0" i="0" u="none" strike="noStrike">
                          <a:solidFill>
                            <a:srgbClr val="000000"/>
                          </a:solidFill>
                          <a:effectLst/>
                          <a:latin typeface="+mj-lt"/>
                        </a:rPr>
                        <a:t>Geriatría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smtClean="0">
                          <a:solidFill>
                            <a:srgbClr val="000000"/>
                          </a:solidFill>
                          <a:effectLst/>
                          <a:latin typeface="+mj-lt"/>
                        </a:rPr>
                        <a:t>0,5</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smtClean="0">
                          <a:solidFill>
                            <a:srgbClr val="000000"/>
                          </a:solidFill>
                          <a:effectLst/>
                          <a:latin typeface="+mj-lt"/>
                        </a:rPr>
                        <a:t>0,4</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1" i="0" u="none" strike="noStrike" dirty="0" smtClean="0">
                          <a:solidFill>
                            <a:srgbClr val="000000"/>
                          </a:solidFill>
                          <a:effectLst/>
                          <a:latin typeface="+mj-lt"/>
                        </a:rPr>
                        <a:t>0,9</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t"/>
                      <a:r>
                        <a:rPr lang="es-ES" sz="1050" b="0" i="0" u="none" strike="noStrike" dirty="0">
                          <a:solidFill>
                            <a:srgbClr val="000000"/>
                          </a:solidFill>
                          <a:effectLst/>
                          <a:latin typeface="+mj-lt"/>
                        </a:rPr>
                        <a:t>Anatomía Patológica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smtClean="0">
                          <a:solidFill>
                            <a:srgbClr val="000000"/>
                          </a:solidFill>
                          <a:effectLst/>
                          <a:latin typeface="+mj-lt"/>
                        </a:rPr>
                        <a:t>0,8</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kern="1200" dirty="0" smtClean="0">
                          <a:solidFill>
                            <a:srgbClr val="000000"/>
                          </a:solidFill>
                          <a:effectLst/>
                          <a:latin typeface="+mj-lt"/>
                          <a:ea typeface="+mn-ea"/>
                          <a:cs typeface="+mn-cs"/>
                        </a:rPr>
                        <a:t>0,1</a:t>
                      </a:r>
                      <a:endParaRPr lang="es-ES" sz="105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1" i="0" u="none" strike="noStrike" dirty="0" smtClean="0">
                          <a:solidFill>
                            <a:srgbClr val="000000"/>
                          </a:solidFill>
                          <a:effectLst/>
                          <a:latin typeface="+mj-lt"/>
                        </a:rPr>
                        <a:t>0,9</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t"/>
                      <a:r>
                        <a:rPr lang="es-ES" sz="1050" b="0" i="0" u="none" strike="noStrike" dirty="0">
                          <a:solidFill>
                            <a:srgbClr val="000000"/>
                          </a:solidFill>
                          <a:effectLst/>
                          <a:latin typeface="+mj-lt"/>
                        </a:rPr>
                        <a:t>Nefrología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smtClean="0">
                          <a:solidFill>
                            <a:srgbClr val="000000"/>
                          </a:solidFill>
                          <a:effectLst/>
                          <a:latin typeface="+mj-lt"/>
                        </a:rPr>
                        <a:t>0,7</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kern="1200" dirty="0" smtClean="0">
                          <a:solidFill>
                            <a:srgbClr val="000000"/>
                          </a:solidFill>
                          <a:effectLst/>
                          <a:latin typeface="+mj-lt"/>
                          <a:ea typeface="+mn-ea"/>
                          <a:cs typeface="+mn-cs"/>
                        </a:rPr>
                        <a:t>0,1</a:t>
                      </a:r>
                      <a:endParaRPr lang="es-ES" sz="105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1" i="0" u="none" strike="noStrike" dirty="0" smtClean="0">
                          <a:solidFill>
                            <a:srgbClr val="000000"/>
                          </a:solidFill>
                          <a:effectLst/>
                          <a:latin typeface="+mj-lt"/>
                        </a:rPr>
                        <a:t>0,8</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t"/>
                      <a:r>
                        <a:rPr lang="es-ES" sz="1050" b="0" i="0" u="none" strike="noStrike" dirty="0">
                          <a:solidFill>
                            <a:srgbClr val="000000"/>
                          </a:solidFill>
                          <a:effectLst/>
                          <a:latin typeface="+mj-lt"/>
                        </a:rPr>
                        <a:t>Medicina </a:t>
                      </a:r>
                      <a:r>
                        <a:rPr lang="es-ES" sz="1050" b="0" i="0" u="none" strike="noStrike" dirty="0" smtClean="0">
                          <a:solidFill>
                            <a:srgbClr val="000000"/>
                          </a:solidFill>
                          <a:effectLst/>
                          <a:latin typeface="+mj-lt"/>
                        </a:rPr>
                        <a:t> Ed. </a:t>
                      </a:r>
                      <a:r>
                        <a:rPr lang="es-ES" sz="1050" b="0" i="0" u="none" strike="noStrike" dirty="0">
                          <a:solidFill>
                            <a:srgbClr val="000000"/>
                          </a:solidFill>
                          <a:effectLst/>
                          <a:latin typeface="+mj-lt"/>
                        </a:rPr>
                        <a:t>Física y Deporte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smtClean="0">
                          <a:solidFill>
                            <a:srgbClr val="000000"/>
                          </a:solidFill>
                          <a:effectLst/>
                          <a:latin typeface="+mj-lt"/>
                        </a:rPr>
                        <a:t>0,6</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smtClean="0">
                          <a:solidFill>
                            <a:srgbClr val="000000"/>
                          </a:solidFill>
                          <a:effectLst/>
                          <a:latin typeface="+mj-lt"/>
                        </a:rPr>
                        <a:t>0,2</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1" i="0" u="none" strike="noStrike" dirty="0" smtClean="0">
                          <a:solidFill>
                            <a:srgbClr val="000000"/>
                          </a:solidFill>
                          <a:effectLst/>
                          <a:latin typeface="+mj-lt"/>
                        </a:rPr>
                        <a:t>0,8</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t"/>
                      <a:r>
                        <a:rPr lang="es-ES" sz="1050" b="0" i="0" u="none" strike="noStrike" dirty="0">
                          <a:solidFill>
                            <a:srgbClr val="000000"/>
                          </a:solidFill>
                          <a:effectLst/>
                          <a:latin typeface="+mj-lt"/>
                        </a:rPr>
                        <a:t>Alergología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smtClean="0">
                          <a:solidFill>
                            <a:srgbClr val="000000"/>
                          </a:solidFill>
                          <a:effectLst/>
                          <a:latin typeface="+mj-lt"/>
                        </a:rPr>
                        <a:t>0,7</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smtClean="0">
                          <a:solidFill>
                            <a:srgbClr val="000000"/>
                          </a:solidFill>
                          <a:effectLst/>
                          <a:latin typeface="+mj-lt"/>
                        </a:rPr>
                        <a:t>0,1</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1" i="0" u="none" strike="noStrike" dirty="0" smtClean="0">
                          <a:solidFill>
                            <a:srgbClr val="000000"/>
                          </a:solidFill>
                          <a:effectLst/>
                          <a:latin typeface="+mj-lt"/>
                        </a:rPr>
                        <a:t>0,8</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t"/>
                      <a:r>
                        <a:rPr lang="es-ES" sz="1050" b="0" i="0" u="none" strike="noStrike" dirty="0">
                          <a:solidFill>
                            <a:srgbClr val="000000"/>
                          </a:solidFill>
                          <a:effectLst/>
                          <a:latin typeface="+mj-lt"/>
                        </a:rPr>
                        <a:t>Análisis Clínicos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smtClean="0">
                          <a:solidFill>
                            <a:srgbClr val="000000"/>
                          </a:solidFill>
                          <a:effectLst/>
                          <a:latin typeface="+mj-lt"/>
                        </a:rPr>
                        <a:t>0,6</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smtClean="0">
                          <a:solidFill>
                            <a:srgbClr val="000000"/>
                          </a:solidFill>
                          <a:effectLst/>
                          <a:latin typeface="+mj-lt"/>
                        </a:rPr>
                        <a:t>0,1</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1" i="0" u="none" strike="noStrike" dirty="0" smtClean="0">
                          <a:solidFill>
                            <a:srgbClr val="000000"/>
                          </a:solidFill>
                          <a:effectLst/>
                          <a:latin typeface="+mj-lt"/>
                        </a:rPr>
                        <a:t>0,7</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t"/>
                      <a:r>
                        <a:rPr lang="es-ES" sz="1050" b="0" i="0" u="none" strike="noStrike">
                          <a:solidFill>
                            <a:srgbClr val="000000"/>
                          </a:solidFill>
                          <a:effectLst/>
                          <a:latin typeface="+mj-lt"/>
                        </a:rPr>
                        <a:t>Endocrinología y Nutrición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smtClean="0">
                          <a:solidFill>
                            <a:srgbClr val="000000"/>
                          </a:solidFill>
                          <a:effectLst/>
                          <a:latin typeface="+mj-lt"/>
                        </a:rPr>
                        <a:t>0,6</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smtClean="0">
                          <a:solidFill>
                            <a:srgbClr val="000000"/>
                          </a:solidFill>
                          <a:effectLst/>
                          <a:latin typeface="+mj-lt"/>
                        </a:rPr>
                        <a:t>0,1</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1" i="0" u="none" strike="noStrike" dirty="0" smtClean="0">
                          <a:solidFill>
                            <a:srgbClr val="000000"/>
                          </a:solidFill>
                          <a:effectLst/>
                          <a:latin typeface="+mj-lt"/>
                        </a:rPr>
                        <a:t>0,7</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t"/>
                      <a:r>
                        <a:rPr lang="es-ES" sz="1050" b="0" i="0" u="none" strike="noStrike" dirty="0">
                          <a:solidFill>
                            <a:srgbClr val="000000"/>
                          </a:solidFill>
                          <a:effectLst/>
                          <a:latin typeface="+mj-lt"/>
                        </a:rPr>
                        <a:t>Reumatología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smtClean="0">
                          <a:solidFill>
                            <a:srgbClr val="000000"/>
                          </a:solidFill>
                          <a:effectLst/>
                          <a:latin typeface="+mj-lt"/>
                        </a:rPr>
                        <a:t>0,6</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smtClean="0">
                          <a:solidFill>
                            <a:srgbClr val="000000"/>
                          </a:solidFill>
                          <a:effectLst/>
                          <a:latin typeface="+mj-lt"/>
                        </a:rPr>
                        <a:t>0,1</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1" i="0" u="none" strike="noStrike" dirty="0" smtClean="0">
                          <a:solidFill>
                            <a:srgbClr val="000000"/>
                          </a:solidFill>
                          <a:effectLst/>
                          <a:latin typeface="+mj-lt"/>
                        </a:rPr>
                        <a:t>0,7</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t"/>
                      <a:r>
                        <a:rPr lang="es-ES" sz="1050" b="0" i="0" u="none" strike="noStrike" dirty="0">
                          <a:solidFill>
                            <a:srgbClr val="000000"/>
                          </a:solidFill>
                          <a:effectLst/>
                          <a:latin typeface="+mj-lt"/>
                        </a:rPr>
                        <a:t>Medicina Legal y Forense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smtClean="0">
                          <a:solidFill>
                            <a:srgbClr val="000000"/>
                          </a:solidFill>
                          <a:effectLst/>
                          <a:latin typeface="+mj-lt"/>
                        </a:rPr>
                        <a:t>0,2</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smtClean="0">
                          <a:solidFill>
                            <a:srgbClr val="000000"/>
                          </a:solidFill>
                          <a:effectLst/>
                          <a:latin typeface="+mj-lt"/>
                        </a:rPr>
                        <a:t>0,5</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1" i="0" u="none" strike="noStrike" dirty="0" smtClean="0">
                          <a:solidFill>
                            <a:srgbClr val="000000"/>
                          </a:solidFill>
                          <a:effectLst/>
                          <a:latin typeface="+mj-lt"/>
                        </a:rPr>
                        <a:t>0,7</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t"/>
                      <a:r>
                        <a:rPr lang="es-ES" sz="1050" b="0" i="0" u="none" strike="noStrike" dirty="0">
                          <a:solidFill>
                            <a:srgbClr val="000000"/>
                          </a:solidFill>
                          <a:effectLst/>
                          <a:latin typeface="+mj-lt"/>
                        </a:rPr>
                        <a:t>Oncología Médica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smtClean="0">
                          <a:solidFill>
                            <a:srgbClr val="000000"/>
                          </a:solidFill>
                          <a:effectLst/>
                          <a:latin typeface="+mj-lt"/>
                        </a:rPr>
                        <a:t>0,5</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smtClean="0">
                          <a:solidFill>
                            <a:srgbClr val="000000"/>
                          </a:solidFill>
                          <a:effectLst/>
                          <a:latin typeface="+mj-lt"/>
                        </a:rPr>
                        <a:t>0,04</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1" i="0" u="none" strike="noStrike" dirty="0" smtClean="0">
                          <a:solidFill>
                            <a:srgbClr val="000000"/>
                          </a:solidFill>
                          <a:effectLst/>
                          <a:latin typeface="+mj-lt"/>
                        </a:rPr>
                        <a:t>0,5</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t"/>
                      <a:r>
                        <a:rPr lang="es-ES" sz="1050" b="0" i="0" u="none" strike="noStrike" dirty="0">
                          <a:solidFill>
                            <a:srgbClr val="000000"/>
                          </a:solidFill>
                          <a:effectLst/>
                          <a:latin typeface="+mj-lt"/>
                        </a:rPr>
                        <a:t>Cirugía Plástica, Estética y </a:t>
                      </a:r>
                      <a:r>
                        <a:rPr lang="es-ES" sz="1050" b="0" i="0" u="none" strike="noStrike" dirty="0" smtClean="0">
                          <a:solidFill>
                            <a:srgbClr val="000000"/>
                          </a:solidFill>
                          <a:effectLst/>
                          <a:latin typeface="+mj-lt"/>
                        </a:rPr>
                        <a:t>Rep.</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smtClean="0">
                          <a:solidFill>
                            <a:srgbClr val="000000"/>
                          </a:solidFill>
                          <a:effectLst/>
                          <a:latin typeface="+mj-lt"/>
                        </a:rPr>
                        <a:t>0,4</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smtClean="0">
                          <a:solidFill>
                            <a:srgbClr val="000000"/>
                          </a:solidFill>
                          <a:effectLst/>
                          <a:latin typeface="+mj-lt"/>
                        </a:rPr>
                        <a:t>0,1</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1" i="0" u="none" strike="noStrike" dirty="0" smtClean="0">
                          <a:solidFill>
                            <a:srgbClr val="000000"/>
                          </a:solidFill>
                          <a:effectLst/>
                          <a:latin typeface="+mj-lt"/>
                        </a:rPr>
                        <a:t>0,5</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t"/>
                      <a:r>
                        <a:rPr lang="es-ES" sz="1050" b="0" i="0" u="none" strike="noStrike" dirty="0">
                          <a:solidFill>
                            <a:srgbClr val="000000"/>
                          </a:solidFill>
                          <a:effectLst/>
                          <a:latin typeface="+mj-lt"/>
                        </a:rPr>
                        <a:t>Cirugía Oral y Maxilofacial</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smtClean="0">
                          <a:solidFill>
                            <a:srgbClr val="000000"/>
                          </a:solidFill>
                          <a:effectLst/>
                          <a:latin typeface="+mj-lt"/>
                        </a:rPr>
                        <a:t>0,5</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smtClean="0">
                          <a:solidFill>
                            <a:srgbClr val="000000"/>
                          </a:solidFill>
                          <a:effectLst/>
                          <a:latin typeface="+mj-lt"/>
                        </a:rPr>
                        <a:t>0,01</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1" i="0" u="none" strike="noStrike" dirty="0" smtClean="0">
                          <a:solidFill>
                            <a:srgbClr val="000000"/>
                          </a:solidFill>
                          <a:effectLst/>
                          <a:latin typeface="+mj-lt"/>
                        </a:rPr>
                        <a:t>0,5</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t"/>
                      <a:r>
                        <a:rPr lang="es-ES" sz="1050" b="0" i="0" u="none" strike="noStrike" dirty="0">
                          <a:solidFill>
                            <a:srgbClr val="000000"/>
                          </a:solidFill>
                          <a:effectLst/>
                          <a:latin typeface="+mj-lt"/>
                        </a:rPr>
                        <a:t>Microbiología y Parasitología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smtClean="0">
                          <a:solidFill>
                            <a:srgbClr val="000000"/>
                          </a:solidFill>
                          <a:effectLst/>
                          <a:latin typeface="+mj-lt"/>
                        </a:rPr>
                        <a:t>0,5</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smtClean="0">
                          <a:solidFill>
                            <a:srgbClr val="000000"/>
                          </a:solidFill>
                          <a:effectLst/>
                          <a:latin typeface="+mj-lt"/>
                        </a:rPr>
                        <a:t>0,01</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1" i="0" u="none" strike="noStrike" dirty="0" smtClean="0">
                          <a:solidFill>
                            <a:srgbClr val="000000"/>
                          </a:solidFill>
                          <a:effectLst/>
                          <a:latin typeface="+mj-lt"/>
                        </a:rPr>
                        <a:t>0,5</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t"/>
                      <a:r>
                        <a:rPr lang="es-ES" sz="1050" b="0" i="0" u="none" strike="noStrike" dirty="0">
                          <a:solidFill>
                            <a:srgbClr val="000000"/>
                          </a:solidFill>
                          <a:effectLst/>
                          <a:latin typeface="+mj-lt"/>
                        </a:rPr>
                        <a:t>Angiología y Cirugía Vascular</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smtClean="0">
                          <a:solidFill>
                            <a:srgbClr val="000000"/>
                          </a:solidFill>
                          <a:effectLst/>
                          <a:latin typeface="+mj-lt"/>
                        </a:rPr>
                        <a:t>0,4</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smtClean="0">
                          <a:solidFill>
                            <a:srgbClr val="000000"/>
                          </a:solidFill>
                          <a:effectLst/>
                          <a:latin typeface="+mj-lt"/>
                        </a:rPr>
                        <a:t>0,02</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1" i="0" u="none" strike="noStrike" dirty="0" smtClean="0">
                          <a:solidFill>
                            <a:srgbClr val="000000"/>
                          </a:solidFill>
                          <a:effectLst/>
                          <a:latin typeface="+mj-lt"/>
                        </a:rPr>
                        <a:t>0,4</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t"/>
                      <a:r>
                        <a:rPr lang="es-ES" sz="1050" b="0" i="0" u="none" strike="noStrike" dirty="0">
                          <a:solidFill>
                            <a:srgbClr val="000000"/>
                          </a:solidFill>
                          <a:effectLst/>
                          <a:latin typeface="+mj-lt"/>
                        </a:rPr>
                        <a:t>Medicina Nuclear</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smtClean="0">
                          <a:solidFill>
                            <a:srgbClr val="000000"/>
                          </a:solidFill>
                          <a:effectLst/>
                          <a:latin typeface="+mj-lt"/>
                        </a:rPr>
                        <a:t>0,4</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smtClean="0">
                          <a:solidFill>
                            <a:srgbClr val="000000"/>
                          </a:solidFill>
                          <a:effectLst/>
                          <a:latin typeface="+mj-lt"/>
                        </a:rPr>
                        <a:t>0,04</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1" i="0" u="none" strike="noStrike" dirty="0" smtClean="0">
                          <a:solidFill>
                            <a:srgbClr val="000000"/>
                          </a:solidFill>
                          <a:effectLst/>
                          <a:latin typeface="+mj-lt"/>
                        </a:rPr>
                        <a:t>0,4</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bl>
          </a:graphicData>
        </a:graphic>
      </p:graphicFrame>
      <p:graphicFrame>
        <p:nvGraphicFramePr>
          <p:cNvPr id="12" name="Group 3"/>
          <p:cNvGraphicFramePr>
            <a:graphicFrameLocks noGrp="1"/>
          </p:cNvGraphicFramePr>
          <p:nvPr/>
        </p:nvGraphicFramePr>
        <p:xfrm>
          <a:off x="6695047" y="1281544"/>
          <a:ext cx="3096344" cy="3300852"/>
        </p:xfrm>
        <a:graphic>
          <a:graphicData uri="http://schemas.openxmlformats.org/drawingml/2006/table">
            <a:tbl>
              <a:tblPr>
                <a:tableStyleId>{5940675A-B579-460E-94D1-54222C63F5DA}</a:tableStyleId>
              </a:tblPr>
              <a:tblGrid>
                <a:gridCol w="1800200"/>
                <a:gridCol w="360040"/>
                <a:gridCol w="360040"/>
                <a:gridCol w="576064"/>
              </a:tblGrid>
              <a:tr h="211720">
                <a:tc rowSpan="2">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latin typeface="+mj-lt"/>
                        </a:rPr>
                        <a:t>Especialidad</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107981"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gridSpan="2">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latin typeface="+mj-lt"/>
                        </a:rPr>
                        <a:t>Vía Mir</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6"/>
                    </a:solidFill>
                  </a:tcPr>
                </a:tc>
                <a:tc hMerge="1">
                  <a:txBody>
                    <a:bodyPr/>
                    <a:lstStyle/>
                    <a:p>
                      <a:endParaRPr lang="es-ES"/>
                    </a:p>
                  </a:txBody>
                  <a:tcPr/>
                </a:tc>
                <a:tc rowSpan="2">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err="1" smtClean="0">
                          <a:ln>
                            <a:solidFill>
                              <a:schemeClr val="bg1"/>
                            </a:solidFill>
                          </a:ln>
                          <a:solidFill>
                            <a:schemeClr val="bg1"/>
                          </a:solidFill>
                          <a:effectLst/>
                          <a:latin typeface="+mj-lt"/>
                        </a:rPr>
                        <a:t>Tot</a:t>
                      </a:r>
                      <a:r>
                        <a:rPr kumimoji="0" lang="es-ES" sz="1100" u="none" strike="noStrike" cap="none" normalizeH="0" baseline="0" dirty="0" smtClean="0">
                          <a:ln>
                            <a:solidFill>
                              <a:schemeClr val="bg1"/>
                            </a:solidFill>
                          </a:ln>
                          <a:solidFill>
                            <a:schemeClr val="bg1"/>
                          </a:solidFill>
                          <a:effectLst/>
                          <a:latin typeface="+mj-lt"/>
                        </a:rPr>
                        <a:t>.</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r>
              <a:tr h="220328">
                <a:tc vMerge="1">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s-ES" sz="1200" b="1" i="0" u="none" strike="noStrike" cap="none" normalizeH="0" baseline="0" dirty="0" smtClean="0">
                        <a:ln>
                          <a:solidFill>
                            <a:schemeClr val="accent5"/>
                          </a:solidFill>
                        </a:ln>
                        <a:solidFill>
                          <a:schemeClr val="accent5"/>
                        </a:solidFill>
                        <a:effectLst/>
                        <a:latin typeface="Calibri" pitchFamily="32" charset="0"/>
                        <a:cs typeface="Calibri" pitchFamily="32" charset="0"/>
                      </a:endParaRPr>
                    </a:p>
                  </a:txBody>
                  <a:tcPr marL="107981"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ysDot"/>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latin typeface="+mj-lt"/>
                        </a:rPr>
                        <a:t>Sí</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latin typeface="+mj-lt"/>
                        </a:rPr>
                        <a:t>No</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vMerge="1">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s-ES" sz="1200" b="1" i="0" u="none" strike="noStrike" cap="none" normalizeH="0" baseline="0" dirty="0" smtClean="0">
                        <a:ln>
                          <a:solidFill>
                            <a:schemeClr val="accent5"/>
                          </a:solidFill>
                        </a:ln>
                        <a:solidFill>
                          <a:schemeClr val="accent5"/>
                        </a:solidFill>
                        <a:effectLst/>
                        <a:latin typeface="Calibri" pitchFamily="32" charset="0"/>
                        <a:cs typeface="Calibri" pitchFamily="32" charset="0"/>
                      </a:endParaRPr>
                    </a:p>
                  </a:txBody>
                  <a:tcPr marL="84225"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ysDot"/>
                      <a:round/>
                      <a:headEnd type="none" w="med" len="med"/>
                      <a:tailEnd type="none" w="med" len="med"/>
                    </a:lnB>
                    <a:lnTlToBr>
                      <a:noFill/>
                    </a:lnTlToBr>
                    <a:lnBlToTr>
                      <a:noFill/>
                    </a:lnBlToTr>
                    <a:solidFill>
                      <a:schemeClr val="accent1">
                        <a:lumMod val="20000"/>
                        <a:lumOff val="80000"/>
                      </a:schemeClr>
                    </a:solidFill>
                  </a:tcPr>
                </a:tc>
              </a:tr>
              <a:tr h="257786">
                <a:tc>
                  <a:txBody>
                    <a:bodyPr/>
                    <a:lstStyle/>
                    <a:p>
                      <a:pPr algn="l" fontAlgn="t"/>
                      <a:r>
                        <a:rPr lang="es-ES" sz="1050" b="0" i="0" u="none" strike="noStrike" dirty="0">
                          <a:solidFill>
                            <a:srgbClr val="000000"/>
                          </a:solidFill>
                          <a:effectLst/>
                          <a:latin typeface="+mj-lt"/>
                        </a:rPr>
                        <a:t>Oncología Radioterápica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r>
                        <a:rPr lang="es-ES" sz="1050" b="0" i="0" u="none" strike="noStrike" dirty="0" smtClean="0">
                          <a:solidFill>
                            <a:srgbClr val="000000"/>
                          </a:solidFill>
                          <a:effectLst/>
                          <a:latin typeface="+mj-lt"/>
                        </a:rPr>
                        <a:t>0,4</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r>
                        <a:rPr lang="es-ES" sz="1050" b="0" i="0" u="none" strike="noStrike" dirty="0" smtClean="0">
                          <a:solidFill>
                            <a:srgbClr val="000000"/>
                          </a:solidFill>
                          <a:effectLst/>
                          <a:latin typeface="+mj-lt"/>
                        </a:rPr>
                        <a:t>0,01</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r>
                        <a:rPr lang="es-ES" sz="1050" b="1" i="0" u="none" strike="noStrike" dirty="0" smtClean="0">
                          <a:solidFill>
                            <a:srgbClr val="000000"/>
                          </a:solidFill>
                          <a:effectLst/>
                          <a:latin typeface="+mj-lt"/>
                        </a:rPr>
                        <a:t>0,4</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257786">
                <a:tc>
                  <a:txBody>
                    <a:bodyPr/>
                    <a:lstStyle/>
                    <a:p>
                      <a:pPr algn="l" fontAlgn="t"/>
                      <a:r>
                        <a:rPr lang="es-ES" sz="1050" b="0" i="0" u="none" strike="noStrike" dirty="0">
                          <a:solidFill>
                            <a:srgbClr val="000000"/>
                          </a:solidFill>
                          <a:effectLst/>
                          <a:latin typeface="+mj-lt"/>
                        </a:rPr>
                        <a:t>Neurofisiología Clínica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r>
                        <a:rPr lang="es-ES" sz="1050" b="0" i="0" u="none" strike="noStrike" dirty="0" smtClean="0">
                          <a:solidFill>
                            <a:srgbClr val="000000"/>
                          </a:solidFill>
                          <a:effectLst/>
                          <a:latin typeface="+mj-lt"/>
                        </a:rPr>
                        <a:t>0,3</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r>
                        <a:rPr lang="es-ES" sz="1050" b="1" i="0" u="none" strike="noStrike" dirty="0" smtClean="0">
                          <a:solidFill>
                            <a:srgbClr val="000000"/>
                          </a:solidFill>
                          <a:effectLst/>
                          <a:latin typeface="+mj-lt"/>
                        </a:rPr>
                        <a:t>0,3</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257786">
                <a:tc>
                  <a:txBody>
                    <a:bodyPr/>
                    <a:lstStyle/>
                    <a:p>
                      <a:pPr algn="l" fontAlgn="t"/>
                      <a:r>
                        <a:rPr lang="es-ES" sz="1050" b="0" i="0" u="none" strike="noStrike" dirty="0">
                          <a:solidFill>
                            <a:srgbClr val="000000"/>
                          </a:solidFill>
                          <a:effectLst/>
                          <a:latin typeface="+mj-lt"/>
                        </a:rPr>
                        <a:t>Neurocirugía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r>
                        <a:rPr lang="es-ES" sz="1050" b="0" i="0" u="none" strike="noStrike" dirty="0" smtClean="0">
                          <a:solidFill>
                            <a:srgbClr val="000000"/>
                          </a:solidFill>
                          <a:effectLst/>
                          <a:latin typeface="+mj-lt"/>
                        </a:rPr>
                        <a:t>0,2</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r>
                        <a:rPr lang="es-ES" sz="1050" b="0" i="0" u="none" strike="noStrike" dirty="0" smtClean="0">
                          <a:solidFill>
                            <a:srgbClr val="000000"/>
                          </a:solidFill>
                          <a:effectLst/>
                          <a:latin typeface="+mj-lt"/>
                        </a:rPr>
                        <a:t>0,02</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r>
                        <a:rPr lang="es-ES" sz="1050" b="1" i="0" u="none" strike="noStrike" dirty="0" smtClean="0">
                          <a:solidFill>
                            <a:srgbClr val="000000"/>
                          </a:solidFill>
                          <a:effectLst/>
                          <a:latin typeface="+mj-lt"/>
                        </a:rPr>
                        <a:t>0,2</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257786">
                <a:tc>
                  <a:txBody>
                    <a:bodyPr/>
                    <a:lstStyle/>
                    <a:p>
                      <a:pPr algn="l" fontAlgn="t"/>
                      <a:r>
                        <a:rPr lang="es-ES" sz="1050" b="0" i="0" u="none" strike="noStrike" dirty="0">
                          <a:solidFill>
                            <a:srgbClr val="000000"/>
                          </a:solidFill>
                          <a:effectLst/>
                          <a:latin typeface="+mj-lt"/>
                        </a:rPr>
                        <a:t>Cirugía Pediátrica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r>
                        <a:rPr lang="es-ES" sz="1050" b="0" i="0" u="none" strike="noStrike" dirty="0" smtClean="0">
                          <a:solidFill>
                            <a:srgbClr val="000000"/>
                          </a:solidFill>
                          <a:effectLst/>
                          <a:latin typeface="+mj-lt"/>
                        </a:rPr>
                        <a:t>0,2</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r>
                        <a:rPr lang="es-ES" sz="1050" b="0" i="0" u="none" strike="noStrike" dirty="0" smtClean="0">
                          <a:solidFill>
                            <a:srgbClr val="000000"/>
                          </a:solidFill>
                          <a:effectLst/>
                          <a:latin typeface="+mj-lt"/>
                        </a:rPr>
                        <a:t>0,02</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r>
                        <a:rPr lang="es-ES" sz="1050" b="1" i="0" u="none" strike="noStrike" dirty="0" smtClean="0">
                          <a:solidFill>
                            <a:srgbClr val="000000"/>
                          </a:solidFill>
                          <a:effectLst/>
                          <a:latin typeface="+mj-lt"/>
                        </a:rPr>
                        <a:t>0,2</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257786">
                <a:tc>
                  <a:txBody>
                    <a:bodyPr/>
                    <a:lstStyle/>
                    <a:p>
                      <a:pPr algn="l" fontAlgn="t"/>
                      <a:r>
                        <a:rPr lang="es-ES" sz="1050" b="0" i="0" u="none" strike="noStrike" dirty="0">
                          <a:solidFill>
                            <a:srgbClr val="000000"/>
                          </a:solidFill>
                          <a:effectLst/>
                          <a:latin typeface="+mj-lt"/>
                        </a:rPr>
                        <a:t>Cirugía Torácica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r>
                        <a:rPr lang="es-ES" sz="1050" b="0" i="0" u="none" strike="noStrike" dirty="0" smtClean="0">
                          <a:solidFill>
                            <a:srgbClr val="000000"/>
                          </a:solidFill>
                          <a:effectLst/>
                          <a:latin typeface="+mj-lt"/>
                        </a:rPr>
                        <a:t>0,2</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r>
                        <a:rPr lang="es-ES" sz="1050" b="0" i="0" u="none" strike="noStrike" dirty="0" smtClean="0">
                          <a:solidFill>
                            <a:srgbClr val="000000"/>
                          </a:solidFill>
                          <a:effectLst/>
                          <a:latin typeface="+mj-lt"/>
                        </a:rPr>
                        <a:t>0,01</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r>
                        <a:rPr lang="es-ES" sz="1050" b="1" i="0" u="none" strike="noStrike" dirty="0" smtClean="0">
                          <a:solidFill>
                            <a:srgbClr val="000000"/>
                          </a:solidFill>
                          <a:effectLst/>
                          <a:latin typeface="+mj-lt"/>
                        </a:rPr>
                        <a:t>0,2</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257786">
                <a:tc>
                  <a:txBody>
                    <a:bodyPr/>
                    <a:lstStyle/>
                    <a:p>
                      <a:pPr algn="l" fontAlgn="t"/>
                      <a:r>
                        <a:rPr lang="es-ES" sz="1050" b="0" i="0" u="none" strike="noStrike" dirty="0">
                          <a:solidFill>
                            <a:srgbClr val="000000"/>
                          </a:solidFill>
                          <a:effectLst/>
                          <a:latin typeface="+mj-lt"/>
                        </a:rPr>
                        <a:t>Cirugía Cardiovascular</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r>
                        <a:rPr lang="es-ES" sz="1050" b="0" i="0" u="none" strike="noStrike" dirty="0" smtClean="0">
                          <a:solidFill>
                            <a:srgbClr val="000000"/>
                          </a:solidFill>
                          <a:effectLst/>
                          <a:latin typeface="+mj-lt"/>
                        </a:rPr>
                        <a:t>0,2</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r>
                        <a:rPr lang="es-ES" sz="1050" b="0" i="0" u="none" strike="noStrike" dirty="0" smtClean="0">
                          <a:solidFill>
                            <a:srgbClr val="000000"/>
                          </a:solidFill>
                          <a:effectLst/>
                          <a:latin typeface="+mj-lt"/>
                        </a:rPr>
                        <a:t>0,01</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r>
                        <a:rPr lang="es-ES" sz="1050" b="1" i="0" u="none" strike="noStrike" dirty="0" smtClean="0">
                          <a:solidFill>
                            <a:srgbClr val="000000"/>
                          </a:solidFill>
                          <a:effectLst/>
                          <a:latin typeface="+mj-lt"/>
                        </a:rPr>
                        <a:t>0,2</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257786">
                <a:tc>
                  <a:txBody>
                    <a:bodyPr/>
                    <a:lstStyle/>
                    <a:p>
                      <a:pPr algn="l" fontAlgn="t"/>
                      <a:r>
                        <a:rPr lang="es-ES" sz="1050" b="0" i="0" u="none" strike="noStrike" dirty="0">
                          <a:solidFill>
                            <a:srgbClr val="000000"/>
                          </a:solidFill>
                          <a:effectLst/>
                          <a:latin typeface="+mj-lt"/>
                        </a:rPr>
                        <a:t>Hidrología Médica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r>
                        <a:rPr lang="es-ES" sz="1050" b="0" i="0" u="none" strike="noStrike" dirty="0" smtClean="0">
                          <a:solidFill>
                            <a:srgbClr val="000000"/>
                          </a:solidFill>
                          <a:effectLst/>
                          <a:latin typeface="+mj-lt"/>
                        </a:rPr>
                        <a:t>0,1</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r>
                        <a:rPr lang="es-ES" sz="1050" b="0" i="0" u="none" strike="noStrike" dirty="0" smtClean="0">
                          <a:solidFill>
                            <a:srgbClr val="000000"/>
                          </a:solidFill>
                          <a:effectLst/>
                          <a:latin typeface="+mj-lt"/>
                        </a:rPr>
                        <a:t>0,05</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r>
                        <a:rPr lang="es-ES" sz="1050" b="1" i="0" u="none" strike="noStrike" dirty="0" smtClean="0">
                          <a:solidFill>
                            <a:srgbClr val="000000"/>
                          </a:solidFill>
                          <a:effectLst/>
                          <a:latin typeface="+mj-lt"/>
                        </a:rPr>
                        <a:t>0,2</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257786">
                <a:tc>
                  <a:txBody>
                    <a:bodyPr/>
                    <a:lstStyle/>
                    <a:p>
                      <a:pPr algn="l" fontAlgn="t"/>
                      <a:r>
                        <a:rPr lang="es-ES" sz="1050" b="0" i="0" u="none" strike="noStrike" dirty="0">
                          <a:solidFill>
                            <a:srgbClr val="000000"/>
                          </a:solidFill>
                          <a:effectLst/>
                          <a:latin typeface="+mj-lt"/>
                        </a:rPr>
                        <a:t>Bioquímica Clínica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r>
                        <a:rPr lang="es-ES" sz="1050" b="0" i="0" u="none" strike="noStrike" dirty="0" smtClean="0">
                          <a:solidFill>
                            <a:srgbClr val="000000"/>
                          </a:solidFill>
                          <a:effectLst/>
                          <a:latin typeface="+mj-lt"/>
                        </a:rPr>
                        <a:t>0,2</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r>
                        <a:rPr lang="es-ES" sz="1050" b="0" i="0" u="none" strike="noStrike" dirty="0" smtClean="0">
                          <a:solidFill>
                            <a:srgbClr val="000000"/>
                          </a:solidFill>
                          <a:effectLst/>
                          <a:latin typeface="+mj-lt"/>
                        </a:rPr>
                        <a:t>0,01</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r>
                        <a:rPr lang="es-ES" sz="1050" b="1" i="0" u="none" strike="noStrike" dirty="0" smtClean="0">
                          <a:solidFill>
                            <a:srgbClr val="000000"/>
                          </a:solidFill>
                          <a:effectLst/>
                          <a:latin typeface="+mj-lt"/>
                        </a:rPr>
                        <a:t>0,2</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257786">
                <a:tc>
                  <a:txBody>
                    <a:bodyPr/>
                    <a:lstStyle/>
                    <a:p>
                      <a:pPr algn="l" fontAlgn="t"/>
                      <a:r>
                        <a:rPr lang="es-ES" sz="1050" b="0" i="0" u="none" strike="noStrike" dirty="0">
                          <a:solidFill>
                            <a:srgbClr val="000000"/>
                          </a:solidFill>
                          <a:effectLst/>
                          <a:latin typeface="+mj-lt"/>
                        </a:rPr>
                        <a:t>Inmunología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r>
                        <a:rPr lang="es-ES" sz="1050" b="0" i="0" u="none" strike="noStrike" dirty="0" smtClean="0">
                          <a:solidFill>
                            <a:srgbClr val="000000"/>
                          </a:solidFill>
                          <a:effectLst/>
                          <a:latin typeface="+mj-lt"/>
                        </a:rPr>
                        <a:t>0,1</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r>
                        <a:rPr lang="es-ES" sz="1050" b="0" i="0" u="none" strike="noStrike" dirty="0" smtClean="0">
                          <a:solidFill>
                            <a:srgbClr val="000000"/>
                          </a:solidFill>
                          <a:effectLst/>
                          <a:latin typeface="+mj-lt"/>
                        </a:rPr>
                        <a:t>0,01</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r>
                        <a:rPr lang="es-ES" sz="1050" b="1" i="0" u="none" strike="noStrike" dirty="0" smtClean="0">
                          <a:solidFill>
                            <a:srgbClr val="000000"/>
                          </a:solidFill>
                          <a:effectLst/>
                          <a:latin typeface="+mj-lt"/>
                        </a:rPr>
                        <a:t>0,1</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257786">
                <a:tc>
                  <a:txBody>
                    <a:bodyPr/>
                    <a:lstStyle/>
                    <a:p>
                      <a:pPr algn="l" fontAlgn="t"/>
                      <a:r>
                        <a:rPr lang="es-ES" sz="1050" b="0" i="0" u="none" strike="noStrike" dirty="0">
                          <a:solidFill>
                            <a:srgbClr val="000000"/>
                          </a:solidFill>
                          <a:effectLst/>
                          <a:latin typeface="+mj-lt"/>
                        </a:rPr>
                        <a:t>Farmacología Clínica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r>
                        <a:rPr lang="es-ES" sz="1050" b="0" i="0" u="none" strike="noStrike" dirty="0" smtClean="0">
                          <a:solidFill>
                            <a:srgbClr val="000000"/>
                          </a:solidFill>
                          <a:effectLst/>
                          <a:latin typeface="+mj-lt"/>
                        </a:rPr>
                        <a:t>0,05</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r>
                        <a:rPr lang="es-ES" sz="1050" b="0" i="0" u="none" strike="noStrike" dirty="0" smtClean="0">
                          <a:solidFill>
                            <a:srgbClr val="000000"/>
                          </a:solidFill>
                          <a:effectLst/>
                          <a:latin typeface="+mj-lt"/>
                        </a:rPr>
                        <a:t>0,04</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r>
                        <a:rPr lang="es-ES" sz="1050" b="1" i="0" u="none" strike="noStrike" dirty="0" smtClean="0">
                          <a:solidFill>
                            <a:srgbClr val="000000"/>
                          </a:solidFill>
                          <a:effectLst/>
                          <a:latin typeface="+mj-lt"/>
                        </a:rPr>
                        <a:t>0,1</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290944">
                <a:tc gridSpan="3">
                  <a:txBody>
                    <a:bodyPr/>
                    <a:lstStyle/>
                    <a:p>
                      <a:pPr algn="l" fontAlgn="b"/>
                      <a:r>
                        <a:rPr lang="es-ES" sz="1050" b="0" i="0" u="none" strike="noStrike" dirty="0">
                          <a:solidFill>
                            <a:srgbClr val="000000"/>
                          </a:solidFill>
                          <a:effectLst/>
                          <a:latin typeface="+mj-lt"/>
                        </a:rPr>
                        <a:t>No </a:t>
                      </a:r>
                      <a:r>
                        <a:rPr lang="es-ES" sz="1050" b="0" i="0" u="none" strike="noStrike" dirty="0" smtClean="0">
                          <a:solidFill>
                            <a:srgbClr val="000000"/>
                          </a:solidFill>
                          <a:effectLst/>
                          <a:latin typeface="+mj-lt"/>
                        </a:rPr>
                        <a:t>contesta</a:t>
                      </a:r>
                      <a:endParaRPr lang="es-ES" sz="1050" b="0" i="0" u="none" strike="noStrike" dirty="0">
                        <a:solidFill>
                          <a:srgbClr val="000000"/>
                        </a:solidFill>
                        <a:effectLst/>
                        <a:latin typeface="+mj-lt"/>
                      </a:endParaRP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algn="ctr" fontAlgn="b"/>
                      <a:endParaRPr lang="es-ES" sz="1100" b="0" i="0" u="none" strike="noStrike" dirty="0">
                        <a:solidFill>
                          <a:srgbClr val="000000"/>
                        </a:solidFill>
                        <a:effectLst/>
                        <a:latin typeface="Calibri"/>
                      </a:endParaRPr>
                    </a:p>
                  </a:txBody>
                  <a:tcPr marL="12700" marR="12700" marT="12700" marB="0" anchor="ctr"/>
                </a:tc>
                <a:tc hMerge="1">
                  <a:txBody>
                    <a:bodyPr/>
                    <a:lstStyle/>
                    <a:p>
                      <a:pPr algn="ctr" fontAlgn="b"/>
                      <a:endParaRPr lang="es-ES" sz="1100" b="0" i="0" u="none" strike="noStrike" dirty="0">
                        <a:solidFill>
                          <a:srgbClr val="000000"/>
                        </a:solidFill>
                        <a:effectLst/>
                        <a:latin typeface="Calibri"/>
                      </a:endParaRPr>
                    </a:p>
                  </a:txBody>
                  <a:tcPr marL="12700" marR="12700" marT="12700" marB="0" anchor="ctr"/>
                </a:tc>
                <a:tc>
                  <a:txBody>
                    <a:bodyPr/>
                    <a:lstStyle/>
                    <a:p>
                      <a:pPr algn="ctr" fontAlgn="b"/>
                      <a:r>
                        <a:rPr lang="es-ES" sz="1050" b="0" i="0" u="none" strike="noStrike" dirty="0" smtClean="0">
                          <a:solidFill>
                            <a:srgbClr val="000000"/>
                          </a:solidFill>
                          <a:effectLst/>
                          <a:latin typeface="+mj-lt"/>
                        </a:rPr>
                        <a:t>1,6</a:t>
                      </a:r>
                      <a:endParaRPr lang="es-ES" sz="1050" b="0" i="0" u="none" strike="noStrike" dirty="0">
                        <a:solidFill>
                          <a:srgbClr val="000000"/>
                        </a:solidFill>
                        <a:effectLst/>
                        <a:latin typeface="+mj-lt"/>
                      </a:endParaRP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bl>
          </a:graphicData>
        </a:graphic>
      </p:graphicFrame>
      <p:sp>
        <p:nvSpPr>
          <p:cNvPr id="8" name="Text Box 4"/>
          <p:cNvSpPr txBox="1">
            <a:spLocks noChangeArrowheads="1"/>
          </p:cNvSpPr>
          <p:nvPr/>
        </p:nvSpPr>
        <p:spPr bwMode="auto">
          <a:xfrm>
            <a:off x="272480" y="145590"/>
            <a:ext cx="7704856" cy="587835"/>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eaLnBrk="1" fontAlgn="auto" hangingPunct="1">
              <a:lnSpc>
                <a:spcPts val="1700"/>
              </a:lnSpc>
              <a:spcBef>
                <a:spcPts val="0"/>
              </a:spcBef>
              <a:spcAft>
                <a:spcPts val="0"/>
              </a:spcAft>
              <a:defRPr/>
            </a:pPr>
            <a:r>
              <a:rPr lang="es-ES" dirty="0">
                <a:ln>
                  <a:solidFill>
                    <a:schemeClr val="bg1"/>
                  </a:solidFill>
                </a:ln>
                <a:solidFill>
                  <a:schemeClr val="bg1"/>
                </a:solidFill>
                <a:latin typeface="Calibri" pitchFamily="34" charset="0"/>
                <a:cs typeface="Calibri" pitchFamily="34" charset="0"/>
              </a:rPr>
              <a:t>LA ESPECIALIZACION MEDICA</a:t>
            </a:r>
          </a:p>
          <a:p>
            <a:pPr eaLnBrk="1" fontAlgn="auto" hangingPunct="1">
              <a:lnSpc>
                <a:spcPts val="1700"/>
              </a:lnSpc>
              <a:spcBef>
                <a:spcPts val="0"/>
              </a:spcBef>
              <a:spcAft>
                <a:spcPts val="0"/>
              </a:spcAft>
              <a:defRPr/>
            </a:pPr>
            <a:r>
              <a:rPr lang="es-ES" dirty="0" smtClean="0">
                <a:ln>
                  <a:solidFill>
                    <a:schemeClr val="bg1"/>
                  </a:solidFill>
                </a:ln>
                <a:solidFill>
                  <a:schemeClr val="bg1"/>
                </a:solidFill>
                <a:latin typeface="Calibri" pitchFamily="34" charset="0"/>
                <a:cs typeface="Calibri" pitchFamily="34" charset="0"/>
              </a:rPr>
              <a:t>Han realizado </a:t>
            </a:r>
            <a:r>
              <a:rPr lang="es-ES" dirty="0">
                <a:ln>
                  <a:solidFill>
                    <a:schemeClr val="bg1"/>
                  </a:solidFill>
                </a:ln>
                <a:solidFill>
                  <a:schemeClr val="bg1"/>
                </a:solidFill>
                <a:latin typeface="Calibri" pitchFamily="34" charset="0"/>
                <a:cs typeface="Calibri" pitchFamily="34" charset="0"/>
              </a:rPr>
              <a:t>1</a:t>
            </a:r>
            <a:r>
              <a:rPr lang="es-ES" dirty="0" smtClean="0">
                <a:ln>
                  <a:solidFill>
                    <a:schemeClr val="bg1"/>
                  </a:solidFill>
                </a:ln>
                <a:solidFill>
                  <a:schemeClr val="bg1"/>
                </a:solidFill>
                <a:latin typeface="Calibri" pitchFamily="34" charset="0"/>
                <a:cs typeface="Calibri" pitchFamily="34" charset="0"/>
              </a:rPr>
              <a:t> especialidad en </a:t>
            </a:r>
            <a:r>
              <a:rPr lang="es-ES" dirty="0">
                <a:ln>
                  <a:solidFill>
                    <a:schemeClr val="bg1"/>
                  </a:solidFill>
                </a:ln>
                <a:solidFill>
                  <a:schemeClr val="bg1"/>
                </a:solidFill>
                <a:latin typeface="Calibri" pitchFamily="34" charset="0"/>
                <a:cs typeface="Calibri" pitchFamily="34" charset="0"/>
              </a:rPr>
              <a:t>E</a:t>
            </a:r>
            <a:r>
              <a:rPr lang="es-ES" dirty="0" smtClean="0">
                <a:ln>
                  <a:solidFill>
                    <a:schemeClr val="bg1"/>
                  </a:solidFill>
                </a:ln>
                <a:solidFill>
                  <a:schemeClr val="bg1"/>
                </a:solidFill>
                <a:latin typeface="Calibri" pitchFamily="34" charset="0"/>
                <a:cs typeface="Calibri" pitchFamily="34" charset="0"/>
              </a:rPr>
              <a:t>spaña: especialidad realizada  </a:t>
            </a:r>
            <a:r>
              <a:rPr lang="es-ES" sz="1400" dirty="0" smtClean="0">
                <a:ln>
                  <a:solidFill>
                    <a:schemeClr val="bg1"/>
                  </a:solidFill>
                </a:ln>
                <a:solidFill>
                  <a:schemeClr val="bg1"/>
                </a:solidFill>
                <a:latin typeface="Calibri" pitchFamily="34" charset="0"/>
                <a:cs typeface="Calibri" pitchFamily="34" charset="0"/>
              </a:rPr>
              <a:t>- Datos en %</a:t>
            </a: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272480" y="143880"/>
            <a:ext cx="7992888" cy="591255"/>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eaLnBrk="1" fontAlgn="auto" hangingPunct="1">
              <a:lnSpc>
                <a:spcPts val="1700"/>
              </a:lnSpc>
              <a:spcBef>
                <a:spcPts val="0"/>
              </a:spcBef>
              <a:spcAft>
                <a:spcPts val="0"/>
              </a:spcAft>
              <a:defRPr/>
            </a:pPr>
            <a:r>
              <a:rPr lang="es-ES" dirty="0">
                <a:ln>
                  <a:solidFill>
                    <a:schemeClr val="bg1"/>
                  </a:solidFill>
                </a:ln>
                <a:solidFill>
                  <a:schemeClr val="bg1"/>
                </a:solidFill>
                <a:latin typeface="Calibri" pitchFamily="34" charset="0"/>
                <a:cs typeface="Calibri" pitchFamily="34" charset="0"/>
              </a:rPr>
              <a:t>LA ESPECIALIZACION MEDICA</a:t>
            </a:r>
          </a:p>
          <a:p>
            <a:pPr eaLnBrk="1" fontAlgn="auto" hangingPunct="1">
              <a:lnSpc>
                <a:spcPts val="1700"/>
              </a:lnSpc>
              <a:spcBef>
                <a:spcPts val="0"/>
              </a:spcBef>
              <a:spcAft>
                <a:spcPts val="0"/>
              </a:spcAft>
              <a:defRPr/>
            </a:pPr>
            <a:r>
              <a:rPr lang="es-ES" dirty="0" smtClean="0">
                <a:ln>
                  <a:solidFill>
                    <a:schemeClr val="bg1"/>
                  </a:solidFill>
                </a:ln>
                <a:solidFill>
                  <a:schemeClr val="bg1"/>
                </a:solidFill>
                <a:latin typeface="Calibri" pitchFamily="34" charset="0"/>
                <a:cs typeface="Calibri" pitchFamily="34" charset="0"/>
              </a:rPr>
              <a:t>Han realizado 1 especialidad en España: provincia de realización</a:t>
            </a:r>
            <a:endParaRPr lang="es-ES" dirty="0">
              <a:ln>
                <a:solidFill>
                  <a:prstClr val="white"/>
                </a:solidFill>
              </a:ln>
              <a:solidFill>
                <a:prstClr val="white"/>
              </a:solidFill>
              <a:latin typeface="Calibri" pitchFamily="34" charset="0"/>
              <a:cs typeface="Calibri" pitchFamily="34" charset="0"/>
            </a:endParaRPr>
          </a:p>
        </p:txBody>
      </p:sp>
      <p:graphicFrame>
        <p:nvGraphicFramePr>
          <p:cNvPr id="4" name="Group 3"/>
          <p:cNvGraphicFramePr>
            <a:graphicFrameLocks noGrp="1"/>
          </p:cNvGraphicFramePr>
          <p:nvPr/>
        </p:nvGraphicFramePr>
        <p:xfrm>
          <a:off x="207725" y="1255697"/>
          <a:ext cx="2967640" cy="4752530"/>
        </p:xfrm>
        <a:graphic>
          <a:graphicData uri="http://schemas.openxmlformats.org/drawingml/2006/table">
            <a:tbl>
              <a:tblPr>
                <a:tableStyleId>{5940675A-B579-460E-94D1-54222C63F5DA}</a:tableStyleId>
              </a:tblPr>
              <a:tblGrid>
                <a:gridCol w="1959528"/>
                <a:gridCol w="504056"/>
                <a:gridCol w="504056"/>
              </a:tblGrid>
              <a:tr h="245564">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latin typeface="+mj-lt"/>
                        </a:rPr>
                        <a:t>Provincia</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107981"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b="1" i="0" u="none" strike="noStrike" cap="none" normalizeH="0" baseline="0" dirty="0" err="1" smtClean="0">
                          <a:ln>
                            <a:solidFill>
                              <a:schemeClr val="bg1"/>
                            </a:solidFill>
                          </a:ln>
                          <a:solidFill>
                            <a:schemeClr val="bg1"/>
                          </a:solidFill>
                          <a:effectLst/>
                          <a:latin typeface="+mj-lt"/>
                          <a:cs typeface="Calibri" pitchFamily="32" charset="0"/>
                        </a:rPr>
                        <a:t>Abs</a:t>
                      </a:r>
                      <a:r>
                        <a:rPr kumimoji="0" lang="es-ES" sz="1100" b="1" i="0" u="none" strike="noStrike" cap="none" normalizeH="0" baseline="0" dirty="0" smtClean="0">
                          <a:ln>
                            <a:solidFill>
                              <a:schemeClr val="bg1"/>
                            </a:solidFill>
                          </a:ln>
                          <a:solidFill>
                            <a:schemeClr val="bg1"/>
                          </a:solidFill>
                          <a:effectLst/>
                          <a:latin typeface="+mj-lt"/>
                          <a:cs typeface="Calibri" pitchFamily="32" charset="0"/>
                        </a:rPr>
                        <a:t>.</a:t>
                      </a: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latin typeface="+mj-lt"/>
                        </a:rPr>
                        <a:t>%</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r>
              <a:tr h="250387">
                <a:tc>
                  <a:txBody>
                    <a:bodyPr/>
                    <a:lstStyle/>
                    <a:p>
                      <a:pPr algn="l" fontAlgn="t"/>
                      <a:r>
                        <a:rPr lang="es-ES" sz="1200" b="0" i="0" u="none" strike="noStrike" dirty="0">
                          <a:solidFill>
                            <a:schemeClr val="bg1"/>
                          </a:solidFill>
                          <a:effectLst/>
                          <a:latin typeface="+mj-lt"/>
                        </a:rPr>
                        <a:t>Madrid</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algn="ctr" fontAlgn="t"/>
                      <a:r>
                        <a:rPr lang="es-ES" sz="1200" b="0" i="0" u="none" strike="noStrike" dirty="0">
                          <a:solidFill>
                            <a:schemeClr val="bg1"/>
                          </a:solidFill>
                          <a:effectLst/>
                          <a:latin typeface="+mj-lt"/>
                        </a:rPr>
                        <a:t>748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algn="ctr" fontAlgn="t"/>
                      <a:r>
                        <a:rPr lang="es-ES" sz="1200" b="0" i="0" u="none" strike="noStrike" dirty="0">
                          <a:solidFill>
                            <a:schemeClr val="bg1"/>
                          </a:solidFill>
                          <a:effectLst/>
                          <a:latin typeface="+mj-lt"/>
                        </a:rPr>
                        <a:t>9,3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tr>
              <a:tr h="250387">
                <a:tc>
                  <a:txBody>
                    <a:bodyPr/>
                    <a:lstStyle/>
                    <a:p>
                      <a:pPr algn="l" fontAlgn="t"/>
                      <a:r>
                        <a:rPr lang="es-ES" sz="1200" b="0" i="0" u="none" strike="noStrike" dirty="0" smtClean="0">
                          <a:solidFill>
                            <a:srgbClr val="000000"/>
                          </a:solidFill>
                          <a:effectLst/>
                          <a:latin typeface="+mj-lt"/>
                        </a:rPr>
                        <a:t>Valencia</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712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8,8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50387">
                <a:tc>
                  <a:txBody>
                    <a:bodyPr/>
                    <a:lstStyle/>
                    <a:p>
                      <a:pPr algn="l" fontAlgn="t"/>
                      <a:r>
                        <a:rPr lang="es-ES" sz="1200" b="0" i="0" u="none" strike="noStrike" dirty="0">
                          <a:solidFill>
                            <a:srgbClr val="000000"/>
                          </a:solidFill>
                          <a:effectLst/>
                          <a:latin typeface="+mj-lt"/>
                        </a:rPr>
                        <a:t>Murcia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399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4,9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50387">
                <a:tc>
                  <a:txBody>
                    <a:bodyPr/>
                    <a:lstStyle/>
                    <a:p>
                      <a:pPr algn="l" fontAlgn="t"/>
                      <a:r>
                        <a:rPr lang="es-ES" sz="1200" b="0" i="0" u="none" strike="noStrike" dirty="0">
                          <a:solidFill>
                            <a:srgbClr val="000000"/>
                          </a:solidFill>
                          <a:effectLst/>
                          <a:latin typeface="+mj-lt"/>
                        </a:rPr>
                        <a:t>Valladolid</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393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4,9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50387">
                <a:tc>
                  <a:txBody>
                    <a:bodyPr/>
                    <a:lstStyle/>
                    <a:p>
                      <a:pPr algn="l" fontAlgn="t"/>
                      <a:r>
                        <a:rPr lang="es-ES" sz="1200" b="0" i="0" u="none" strike="noStrike" dirty="0">
                          <a:solidFill>
                            <a:srgbClr val="000000"/>
                          </a:solidFill>
                          <a:effectLst/>
                          <a:latin typeface="+mj-lt"/>
                        </a:rPr>
                        <a:t>Asturias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392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4,9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50387">
                <a:tc>
                  <a:txBody>
                    <a:bodyPr/>
                    <a:lstStyle/>
                    <a:p>
                      <a:pPr algn="l" fontAlgn="t"/>
                      <a:r>
                        <a:rPr lang="es-ES" sz="1200" b="0" i="0" u="none" strike="noStrike" dirty="0">
                          <a:solidFill>
                            <a:srgbClr val="000000"/>
                          </a:solidFill>
                          <a:effectLst/>
                          <a:latin typeface="+mj-lt"/>
                        </a:rPr>
                        <a:t>Sevilla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360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4,5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50387">
                <a:tc>
                  <a:txBody>
                    <a:bodyPr/>
                    <a:lstStyle/>
                    <a:p>
                      <a:pPr algn="l" fontAlgn="t"/>
                      <a:r>
                        <a:rPr lang="es-ES" sz="1200" b="0" i="0" u="none" strike="noStrike" dirty="0">
                          <a:solidFill>
                            <a:srgbClr val="000000"/>
                          </a:solidFill>
                          <a:effectLst/>
                          <a:latin typeface="+mj-lt"/>
                        </a:rPr>
                        <a:t>Zaragoza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344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50387">
                <a:tc>
                  <a:txBody>
                    <a:bodyPr/>
                    <a:lstStyle/>
                    <a:p>
                      <a:pPr algn="l" fontAlgn="t"/>
                      <a:r>
                        <a:rPr lang="es-ES" sz="1200" b="0" i="0" u="none" strike="noStrike" dirty="0" smtClean="0">
                          <a:solidFill>
                            <a:srgbClr val="000000"/>
                          </a:solidFill>
                          <a:effectLst/>
                          <a:latin typeface="+mj-lt"/>
                        </a:rPr>
                        <a:t>La Coruña</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337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50387">
                <a:tc>
                  <a:txBody>
                    <a:bodyPr/>
                    <a:lstStyle/>
                    <a:p>
                      <a:pPr algn="l" fontAlgn="t"/>
                      <a:r>
                        <a:rPr lang="es-ES" sz="1200" b="0" i="0" u="none" strike="noStrike" dirty="0">
                          <a:solidFill>
                            <a:srgbClr val="000000"/>
                          </a:solidFill>
                          <a:effectLst/>
                          <a:latin typeface="+mj-lt"/>
                        </a:rPr>
                        <a:t>Cádiz</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329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50387">
                <a:tc>
                  <a:txBody>
                    <a:bodyPr/>
                    <a:lstStyle/>
                    <a:p>
                      <a:pPr algn="l" fontAlgn="t"/>
                      <a:r>
                        <a:rPr lang="es-ES" sz="1200" b="0" i="0" u="none" strike="noStrike" dirty="0">
                          <a:solidFill>
                            <a:srgbClr val="000000"/>
                          </a:solidFill>
                          <a:effectLst/>
                          <a:latin typeface="+mj-lt"/>
                        </a:rPr>
                        <a:t>Cantabria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325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4,0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50387">
                <a:tc>
                  <a:txBody>
                    <a:bodyPr/>
                    <a:lstStyle/>
                    <a:p>
                      <a:pPr algn="l" fontAlgn="t"/>
                      <a:r>
                        <a:rPr lang="es-ES" sz="1200" b="0" i="0" u="none" strike="noStrike" dirty="0">
                          <a:solidFill>
                            <a:srgbClr val="000000"/>
                          </a:solidFill>
                          <a:effectLst/>
                          <a:latin typeface="+mj-lt"/>
                        </a:rPr>
                        <a:t>Barcelona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281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3,5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50387">
                <a:tc>
                  <a:txBody>
                    <a:bodyPr/>
                    <a:lstStyle/>
                    <a:p>
                      <a:pPr algn="l" fontAlgn="t"/>
                      <a:r>
                        <a:rPr lang="es-ES" sz="1200" b="0" i="0" u="none" strike="noStrike" dirty="0">
                          <a:solidFill>
                            <a:srgbClr val="000000"/>
                          </a:solidFill>
                          <a:effectLst/>
                          <a:latin typeface="+mj-lt"/>
                        </a:rPr>
                        <a:t>Córdoba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258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3,2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50387">
                <a:tc>
                  <a:txBody>
                    <a:bodyPr/>
                    <a:lstStyle/>
                    <a:p>
                      <a:pPr algn="l" fontAlgn="t"/>
                      <a:r>
                        <a:rPr lang="es-ES" sz="1200" b="0" i="0" u="none" strike="noStrike" dirty="0">
                          <a:solidFill>
                            <a:srgbClr val="000000"/>
                          </a:solidFill>
                          <a:effectLst/>
                          <a:latin typeface="+mj-lt"/>
                        </a:rPr>
                        <a:t>Navarra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231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50387">
                <a:tc>
                  <a:txBody>
                    <a:bodyPr/>
                    <a:lstStyle/>
                    <a:p>
                      <a:pPr algn="l" fontAlgn="t"/>
                      <a:r>
                        <a:rPr lang="es-ES" sz="1200" b="0" i="0" u="none" strike="noStrike">
                          <a:solidFill>
                            <a:srgbClr val="000000"/>
                          </a:solidFill>
                          <a:effectLst/>
                          <a:latin typeface="+mj-lt"/>
                        </a:rPr>
                        <a:t>Salamanca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183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50387">
                <a:tc>
                  <a:txBody>
                    <a:bodyPr/>
                    <a:lstStyle/>
                    <a:p>
                      <a:pPr algn="l" fontAlgn="t"/>
                      <a:r>
                        <a:rPr lang="es-ES" sz="1200" b="0" i="0" u="none" strike="noStrike" dirty="0">
                          <a:solidFill>
                            <a:srgbClr val="000000"/>
                          </a:solidFill>
                          <a:effectLst/>
                          <a:latin typeface="+mj-lt"/>
                        </a:rPr>
                        <a:t>Granada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173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50387">
                <a:tc>
                  <a:txBody>
                    <a:bodyPr/>
                    <a:lstStyle/>
                    <a:p>
                      <a:pPr algn="l" fontAlgn="t"/>
                      <a:r>
                        <a:rPr lang="es-ES" sz="1200" b="0" i="0" u="none" strike="noStrike" dirty="0">
                          <a:solidFill>
                            <a:srgbClr val="000000"/>
                          </a:solidFill>
                          <a:effectLst/>
                          <a:latin typeface="+mj-lt"/>
                        </a:rPr>
                        <a:t>Málaga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169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50387">
                <a:tc>
                  <a:txBody>
                    <a:bodyPr/>
                    <a:lstStyle/>
                    <a:p>
                      <a:pPr algn="l" fontAlgn="t"/>
                      <a:r>
                        <a:rPr lang="es-ES" sz="1200" b="0" i="0" u="none" strike="noStrike" dirty="0" smtClean="0">
                          <a:solidFill>
                            <a:srgbClr val="000000"/>
                          </a:solidFill>
                          <a:effectLst/>
                          <a:latin typeface="+mj-lt"/>
                        </a:rPr>
                        <a:t>Guipúzcoa</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168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50387">
                <a:tc>
                  <a:txBody>
                    <a:bodyPr/>
                    <a:lstStyle/>
                    <a:p>
                      <a:pPr algn="l" fontAlgn="t"/>
                      <a:r>
                        <a:rPr lang="es-ES" sz="1200" b="0" i="0" u="none" strike="noStrike" dirty="0">
                          <a:solidFill>
                            <a:srgbClr val="000000"/>
                          </a:solidFill>
                          <a:effectLst/>
                          <a:latin typeface="+mj-lt"/>
                        </a:rPr>
                        <a:t>Tarragona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166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bl>
          </a:graphicData>
        </a:graphic>
      </p:graphicFrame>
      <p:graphicFrame>
        <p:nvGraphicFramePr>
          <p:cNvPr id="7" name="Group 3"/>
          <p:cNvGraphicFramePr>
            <a:graphicFrameLocks noGrp="1"/>
          </p:cNvGraphicFramePr>
          <p:nvPr/>
        </p:nvGraphicFramePr>
        <p:xfrm>
          <a:off x="3491745" y="1255697"/>
          <a:ext cx="2967640" cy="4752530"/>
        </p:xfrm>
        <a:graphic>
          <a:graphicData uri="http://schemas.openxmlformats.org/drawingml/2006/table">
            <a:tbl>
              <a:tblPr>
                <a:tableStyleId>{5940675A-B579-460E-94D1-54222C63F5DA}</a:tableStyleId>
              </a:tblPr>
              <a:tblGrid>
                <a:gridCol w="1959528"/>
                <a:gridCol w="504056"/>
                <a:gridCol w="504056"/>
              </a:tblGrid>
              <a:tr h="245564">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latin typeface="+mj-lt"/>
                        </a:rPr>
                        <a:t>Provincia</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107981"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b="1" i="0" u="none" strike="noStrike" cap="none" normalizeH="0" baseline="0" dirty="0" err="1" smtClean="0">
                          <a:ln>
                            <a:solidFill>
                              <a:schemeClr val="bg1"/>
                            </a:solidFill>
                          </a:ln>
                          <a:solidFill>
                            <a:schemeClr val="bg1"/>
                          </a:solidFill>
                          <a:effectLst/>
                          <a:latin typeface="+mj-lt"/>
                          <a:cs typeface="Calibri" pitchFamily="32" charset="0"/>
                        </a:rPr>
                        <a:t>Abs</a:t>
                      </a:r>
                      <a:r>
                        <a:rPr kumimoji="0" lang="es-ES" sz="1100" b="1" i="0" u="none" strike="noStrike" cap="none" normalizeH="0" baseline="0" dirty="0" smtClean="0">
                          <a:ln>
                            <a:solidFill>
                              <a:schemeClr val="bg1"/>
                            </a:solidFill>
                          </a:ln>
                          <a:solidFill>
                            <a:schemeClr val="bg1"/>
                          </a:solidFill>
                          <a:effectLst/>
                          <a:latin typeface="+mj-lt"/>
                          <a:cs typeface="Calibri" pitchFamily="32" charset="0"/>
                        </a:rPr>
                        <a:t>.</a:t>
                      </a: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latin typeface="+mj-lt"/>
                        </a:rPr>
                        <a:t>%</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r>
              <a:tr h="250387">
                <a:tc>
                  <a:txBody>
                    <a:bodyPr/>
                    <a:lstStyle/>
                    <a:p>
                      <a:pPr algn="l" fontAlgn="t"/>
                      <a:r>
                        <a:rPr lang="es-ES" sz="1200" b="0" i="0" u="none" strike="noStrike" dirty="0" smtClean="0">
                          <a:solidFill>
                            <a:srgbClr val="000000"/>
                          </a:solidFill>
                          <a:effectLst/>
                          <a:latin typeface="+mj-lt"/>
                        </a:rPr>
                        <a:t>Alicante</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147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50387">
                <a:tc>
                  <a:txBody>
                    <a:bodyPr/>
                    <a:lstStyle/>
                    <a:p>
                      <a:pPr algn="l" fontAlgn="t"/>
                      <a:r>
                        <a:rPr lang="es-ES" sz="1200" b="0" i="0" u="none" strike="noStrike" dirty="0">
                          <a:solidFill>
                            <a:srgbClr val="000000"/>
                          </a:solidFill>
                          <a:effectLst/>
                          <a:latin typeface="+mj-lt"/>
                        </a:rPr>
                        <a:t>Burgos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131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50387">
                <a:tc>
                  <a:txBody>
                    <a:bodyPr/>
                    <a:lstStyle/>
                    <a:p>
                      <a:pPr algn="l" fontAlgn="t"/>
                      <a:r>
                        <a:rPr lang="es-ES" sz="1200" b="0" i="0" u="none" strike="noStrike" dirty="0">
                          <a:solidFill>
                            <a:srgbClr val="000000"/>
                          </a:solidFill>
                          <a:effectLst/>
                          <a:latin typeface="+mj-lt"/>
                        </a:rPr>
                        <a:t>L.P. de Gran Canaria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125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50387">
                <a:tc>
                  <a:txBody>
                    <a:bodyPr/>
                    <a:lstStyle/>
                    <a:p>
                      <a:pPr algn="l" fontAlgn="t"/>
                      <a:r>
                        <a:rPr lang="es-ES" sz="1200" b="0" i="0" u="none" strike="noStrike" dirty="0">
                          <a:solidFill>
                            <a:srgbClr val="000000"/>
                          </a:solidFill>
                          <a:effectLst/>
                          <a:latin typeface="+mj-lt"/>
                        </a:rPr>
                        <a:t>Rioja, La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124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50387">
                <a:tc>
                  <a:txBody>
                    <a:bodyPr/>
                    <a:lstStyle/>
                    <a:p>
                      <a:pPr algn="l" fontAlgn="t"/>
                      <a:r>
                        <a:rPr lang="es-ES" sz="1200" b="0" i="0" u="none" strike="noStrike" dirty="0">
                          <a:solidFill>
                            <a:srgbClr val="000000"/>
                          </a:solidFill>
                          <a:effectLst/>
                          <a:latin typeface="+mj-lt"/>
                        </a:rPr>
                        <a:t>Pontevedra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115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1,4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50387">
                <a:tc>
                  <a:txBody>
                    <a:bodyPr/>
                    <a:lstStyle/>
                    <a:p>
                      <a:pPr algn="l" fontAlgn="t"/>
                      <a:r>
                        <a:rPr lang="es-ES" sz="1200" b="0" i="0" u="none" strike="noStrike" dirty="0">
                          <a:solidFill>
                            <a:srgbClr val="000000"/>
                          </a:solidFill>
                          <a:effectLst/>
                          <a:latin typeface="+mj-lt"/>
                        </a:rPr>
                        <a:t>Huelva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103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1,3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50387">
                <a:tc>
                  <a:txBody>
                    <a:bodyPr/>
                    <a:lstStyle/>
                    <a:p>
                      <a:pPr algn="l" fontAlgn="t"/>
                      <a:r>
                        <a:rPr lang="es-ES" sz="1200" b="0" i="0" u="none" strike="noStrike">
                          <a:solidFill>
                            <a:srgbClr val="000000"/>
                          </a:solidFill>
                          <a:effectLst/>
                          <a:latin typeface="+mj-lt"/>
                        </a:rPr>
                        <a:t>Cáceres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100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50387">
                <a:tc>
                  <a:txBody>
                    <a:bodyPr/>
                    <a:lstStyle/>
                    <a:p>
                      <a:pPr algn="l" fontAlgn="t"/>
                      <a:r>
                        <a:rPr lang="es-ES" sz="1200" b="0" i="0" u="none" strike="noStrike" dirty="0">
                          <a:solidFill>
                            <a:srgbClr val="000000"/>
                          </a:solidFill>
                          <a:effectLst/>
                          <a:latin typeface="+mj-lt"/>
                        </a:rPr>
                        <a:t>Baleares, Islas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98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50387">
                <a:tc>
                  <a:txBody>
                    <a:bodyPr/>
                    <a:lstStyle/>
                    <a:p>
                      <a:pPr algn="l" fontAlgn="t"/>
                      <a:r>
                        <a:rPr lang="es-ES" sz="1200" b="0" i="0" u="none" strike="noStrike" dirty="0" err="1">
                          <a:solidFill>
                            <a:srgbClr val="000000"/>
                          </a:solidFill>
                          <a:effectLst/>
                          <a:latin typeface="+mj-lt"/>
                        </a:rPr>
                        <a:t>Bizkaia</a:t>
                      </a:r>
                      <a:r>
                        <a:rPr lang="es-ES" sz="1200" b="0" i="0" u="none" strike="noStrike" dirty="0">
                          <a:solidFill>
                            <a:srgbClr val="000000"/>
                          </a:solidFill>
                          <a:effectLst/>
                          <a:latin typeface="+mj-lt"/>
                        </a:rPr>
                        <a:t>/Vizcaya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93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50387">
                <a:tc>
                  <a:txBody>
                    <a:bodyPr/>
                    <a:lstStyle/>
                    <a:p>
                      <a:pPr algn="l" fontAlgn="t"/>
                      <a:r>
                        <a:rPr lang="es-ES" sz="1200" b="0" i="0" u="none" strike="noStrike" dirty="0">
                          <a:solidFill>
                            <a:srgbClr val="000000"/>
                          </a:solidFill>
                          <a:effectLst/>
                          <a:latin typeface="+mj-lt"/>
                        </a:rPr>
                        <a:t>Ciudad Real</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93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50387">
                <a:tc>
                  <a:txBody>
                    <a:bodyPr/>
                    <a:lstStyle/>
                    <a:p>
                      <a:pPr algn="l" fontAlgn="t"/>
                      <a:r>
                        <a:rPr lang="es-ES" sz="1200" b="0" i="0" u="none" strike="noStrike" dirty="0" smtClean="0">
                          <a:solidFill>
                            <a:srgbClr val="000000"/>
                          </a:solidFill>
                          <a:effectLst/>
                          <a:latin typeface="+mj-lt"/>
                        </a:rPr>
                        <a:t>Castellón</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90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50387">
                <a:tc>
                  <a:txBody>
                    <a:bodyPr/>
                    <a:lstStyle/>
                    <a:p>
                      <a:pPr algn="l" fontAlgn="t"/>
                      <a:r>
                        <a:rPr lang="es-ES" sz="1200" b="0" i="0" u="none" strike="noStrike" dirty="0" smtClean="0">
                          <a:solidFill>
                            <a:srgbClr val="000000"/>
                          </a:solidFill>
                          <a:effectLst/>
                          <a:latin typeface="+mj-lt"/>
                        </a:rPr>
                        <a:t>Ourense</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87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50387">
                <a:tc>
                  <a:txBody>
                    <a:bodyPr/>
                    <a:lstStyle/>
                    <a:p>
                      <a:pPr algn="l" fontAlgn="t"/>
                      <a:r>
                        <a:rPr lang="es-ES" sz="1200" b="0" i="0" u="none" strike="noStrike">
                          <a:solidFill>
                            <a:srgbClr val="000000"/>
                          </a:solidFill>
                          <a:effectLst/>
                          <a:latin typeface="+mj-lt"/>
                        </a:rPr>
                        <a:t>Toledo</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86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50387">
                <a:tc>
                  <a:txBody>
                    <a:bodyPr/>
                    <a:lstStyle/>
                    <a:p>
                      <a:pPr algn="l" fontAlgn="t"/>
                      <a:r>
                        <a:rPr lang="es-ES" sz="1200" b="0" i="0" u="none" strike="noStrike">
                          <a:solidFill>
                            <a:srgbClr val="000000"/>
                          </a:solidFill>
                          <a:effectLst/>
                          <a:latin typeface="+mj-lt"/>
                        </a:rPr>
                        <a:t>Almería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80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50387">
                <a:tc>
                  <a:txBody>
                    <a:bodyPr/>
                    <a:lstStyle/>
                    <a:p>
                      <a:pPr algn="l" fontAlgn="t"/>
                      <a:r>
                        <a:rPr lang="es-ES" sz="1200" b="0" i="0" u="none" strike="noStrike">
                          <a:solidFill>
                            <a:srgbClr val="000000"/>
                          </a:solidFill>
                          <a:effectLst/>
                          <a:latin typeface="+mj-lt"/>
                        </a:rPr>
                        <a:t>Huesca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62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smtClean="0">
                          <a:solidFill>
                            <a:srgbClr val="000000"/>
                          </a:solidFill>
                          <a:effectLst/>
                          <a:latin typeface="+mj-lt"/>
                        </a:rPr>
                        <a:t>0,8</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50387">
                <a:tc>
                  <a:txBody>
                    <a:bodyPr/>
                    <a:lstStyle/>
                    <a:p>
                      <a:pPr algn="l" fontAlgn="t"/>
                      <a:r>
                        <a:rPr lang="es-ES" sz="1200" b="0" i="0" u="none" strike="noStrike">
                          <a:solidFill>
                            <a:srgbClr val="000000"/>
                          </a:solidFill>
                          <a:effectLst/>
                          <a:latin typeface="+mj-lt"/>
                        </a:rPr>
                        <a:t>Lugo</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59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smtClean="0">
                          <a:solidFill>
                            <a:srgbClr val="000000"/>
                          </a:solidFill>
                          <a:effectLst/>
                          <a:latin typeface="+mj-lt"/>
                        </a:rPr>
                        <a:t>0,7</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50387">
                <a:tc>
                  <a:txBody>
                    <a:bodyPr/>
                    <a:lstStyle/>
                    <a:p>
                      <a:pPr algn="l" fontAlgn="t"/>
                      <a:r>
                        <a:rPr lang="es-ES" sz="1200" b="0" i="0" u="none" strike="noStrike" dirty="0" smtClean="0">
                          <a:solidFill>
                            <a:srgbClr val="000000"/>
                          </a:solidFill>
                          <a:effectLst/>
                          <a:latin typeface="+mj-lt"/>
                        </a:rPr>
                        <a:t>Álava</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52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smtClean="0">
                          <a:solidFill>
                            <a:srgbClr val="000000"/>
                          </a:solidFill>
                          <a:effectLst/>
                          <a:latin typeface="+mj-lt"/>
                        </a:rPr>
                        <a:t>0,6</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50387">
                <a:tc>
                  <a:txBody>
                    <a:bodyPr/>
                    <a:lstStyle/>
                    <a:p>
                      <a:pPr algn="l" fontAlgn="t"/>
                      <a:r>
                        <a:rPr lang="es-ES" sz="1200" b="0" i="0" u="none" strike="noStrike">
                          <a:solidFill>
                            <a:srgbClr val="000000"/>
                          </a:solidFill>
                          <a:effectLst/>
                          <a:latin typeface="+mj-lt"/>
                        </a:rPr>
                        <a:t>Cuenca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47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smtClean="0">
                          <a:solidFill>
                            <a:srgbClr val="000000"/>
                          </a:solidFill>
                          <a:effectLst/>
                          <a:latin typeface="+mj-lt"/>
                        </a:rPr>
                        <a:t>0,6</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bl>
          </a:graphicData>
        </a:graphic>
      </p:graphicFrame>
      <p:graphicFrame>
        <p:nvGraphicFramePr>
          <p:cNvPr id="8" name="Group 3"/>
          <p:cNvGraphicFramePr>
            <a:graphicFrameLocks noGrp="1"/>
          </p:cNvGraphicFramePr>
          <p:nvPr/>
        </p:nvGraphicFramePr>
        <p:xfrm>
          <a:off x="6775765" y="1255697"/>
          <a:ext cx="2967640" cy="4251756"/>
        </p:xfrm>
        <a:graphic>
          <a:graphicData uri="http://schemas.openxmlformats.org/drawingml/2006/table">
            <a:tbl>
              <a:tblPr>
                <a:tableStyleId>{5940675A-B579-460E-94D1-54222C63F5DA}</a:tableStyleId>
              </a:tblPr>
              <a:tblGrid>
                <a:gridCol w="1959528"/>
                <a:gridCol w="504056"/>
                <a:gridCol w="504056"/>
              </a:tblGrid>
              <a:tr h="245564">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latin typeface="+mj-lt"/>
                        </a:rPr>
                        <a:t>Provincia</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107981"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b="1" i="0" u="none" strike="noStrike" cap="none" normalizeH="0" baseline="0" dirty="0" err="1" smtClean="0">
                          <a:ln>
                            <a:solidFill>
                              <a:schemeClr val="bg1"/>
                            </a:solidFill>
                          </a:ln>
                          <a:solidFill>
                            <a:schemeClr val="bg1"/>
                          </a:solidFill>
                          <a:effectLst/>
                          <a:latin typeface="+mj-lt"/>
                          <a:cs typeface="Calibri" pitchFamily="32" charset="0"/>
                        </a:rPr>
                        <a:t>Abs</a:t>
                      </a:r>
                      <a:r>
                        <a:rPr kumimoji="0" lang="es-ES" sz="1100" b="1" i="0" u="none" strike="noStrike" cap="none" normalizeH="0" baseline="0" dirty="0" smtClean="0">
                          <a:ln>
                            <a:solidFill>
                              <a:schemeClr val="bg1"/>
                            </a:solidFill>
                          </a:ln>
                          <a:solidFill>
                            <a:schemeClr val="bg1"/>
                          </a:solidFill>
                          <a:effectLst/>
                          <a:latin typeface="+mj-lt"/>
                          <a:cs typeface="Calibri" pitchFamily="32" charset="0"/>
                        </a:rPr>
                        <a:t>.</a:t>
                      </a: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latin typeface="+mj-lt"/>
                        </a:rPr>
                        <a:t>%</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r>
              <a:tr h="250387">
                <a:tc>
                  <a:txBody>
                    <a:bodyPr/>
                    <a:lstStyle/>
                    <a:p>
                      <a:pPr algn="l" fontAlgn="t"/>
                      <a:r>
                        <a:rPr lang="es-ES" sz="1200" b="0" i="0" u="none" strike="noStrike" dirty="0">
                          <a:solidFill>
                            <a:srgbClr val="000000"/>
                          </a:solidFill>
                          <a:effectLst/>
                          <a:latin typeface="+mj-lt"/>
                        </a:rPr>
                        <a:t>Guadalajara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47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smtClean="0">
                          <a:solidFill>
                            <a:srgbClr val="000000"/>
                          </a:solidFill>
                          <a:effectLst/>
                          <a:latin typeface="+mj-lt"/>
                        </a:rPr>
                        <a:t>0,6</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50387">
                <a:tc>
                  <a:txBody>
                    <a:bodyPr/>
                    <a:lstStyle/>
                    <a:p>
                      <a:pPr algn="l" fontAlgn="t"/>
                      <a:r>
                        <a:rPr lang="es-ES" sz="1200" b="0" i="0" u="none" strike="noStrike" dirty="0">
                          <a:solidFill>
                            <a:srgbClr val="000000"/>
                          </a:solidFill>
                          <a:effectLst/>
                          <a:latin typeface="+mj-lt"/>
                        </a:rPr>
                        <a:t>Segovia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smtClean="0">
                          <a:solidFill>
                            <a:srgbClr val="000000"/>
                          </a:solidFill>
                          <a:effectLst/>
                          <a:latin typeface="+mj-lt"/>
                        </a:rPr>
                        <a:t>0,5</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50387">
                <a:tc>
                  <a:txBody>
                    <a:bodyPr/>
                    <a:lstStyle/>
                    <a:p>
                      <a:pPr algn="l" fontAlgn="t"/>
                      <a:r>
                        <a:rPr lang="es-ES" sz="1200" b="0" i="0" u="none" strike="noStrike" dirty="0">
                          <a:solidFill>
                            <a:srgbClr val="000000"/>
                          </a:solidFill>
                          <a:effectLst/>
                          <a:latin typeface="+mj-lt"/>
                        </a:rPr>
                        <a:t>Soria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smtClean="0">
                          <a:solidFill>
                            <a:srgbClr val="000000"/>
                          </a:solidFill>
                          <a:effectLst/>
                          <a:latin typeface="+mj-lt"/>
                        </a:rPr>
                        <a:t>0,5</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50387">
                <a:tc>
                  <a:txBody>
                    <a:bodyPr/>
                    <a:lstStyle/>
                    <a:p>
                      <a:pPr algn="l" fontAlgn="t"/>
                      <a:r>
                        <a:rPr lang="es-ES" sz="1200" b="0" i="0" u="none" strike="noStrike" dirty="0">
                          <a:solidFill>
                            <a:srgbClr val="000000"/>
                          </a:solidFill>
                          <a:effectLst/>
                          <a:latin typeface="+mj-lt"/>
                        </a:rPr>
                        <a:t>León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40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smtClean="0">
                          <a:solidFill>
                            <a:srgbClr val="000000"/>
                          </a:solidFill>
                          <a:effectLst/>
                          <a:latin typeface="+mj-lt"/>
                        </a:rPr>
                        <a:t>0,5</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50387">
                <a:tc>
                  <a:txBody>
                    <a:bodyPr/>
                    <a:lstStyle/>
                    <a:p>
                      <a:pPr algn="l" fontAlgn="t"/>
                      <a:r>
                        <a:rPr lang="es-ES" sz="1200" b="0" i="0" u="none" strike="noStrike" dirty="0">
                          <a:solidFill>
                            <a:srgbClr val="000000"/>
                          </a:solidFill>
                          <a:effectLst/>
                          <a:latin typeface="+mj-lt"/>
                        </a:rPr>
                        <a:t>Zamora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31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smtClean="0">
                          <a:solidFill>
                            <a:srgbClr val="000000"/>
                          </a:solidFill>
                          <a:effectLst/>
                          <a:latin typeface="+mj-lt"/>
                        </a:rPr>
                        <a:t>0,4</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50387">
                <a:tc>
                  <a:txBody>
                    <a:bodyPr/>
                    <a:lstStyle/>
                    <a:p>
                      <a:pPr algn="l" fontAlgn="t"/>
                      <a:r>
                        <a:rPr lang="es-ES" sz="1200" b="0" i="0" u="none" strike="noStrike" dirty="0">
                          <a:solidFill>
                            <a:srgbClr val="000000"/>
                          </a:solidFill>
                          <a:effectLst/>
                          <a:latin typeface="+mj-lt"/>
                        </a:rPr>
                        <a:t>Badajoz</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30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smtClean="0">
                          <a:solidFill>
                            <a:srgbClr val="000000"/>
                          </a:solidFill>
                          <a:effectLst/>
                          <a:latin typeface="+mj-lt"/>
                        </a:rPr>
                        <a:t>0,4</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50387">
                <a:tc>
                  <a:txBody>
                    <a:bodyPr/>
                    <a:lstStyle/>
                    <a:p>
                      <a:pPr algn="l" fontAlgn="t"/>
                      <a:r>
                        <a:rPr lang="es-ES" sz="1200" b="0" i="0" u="none" strike="noStrike">
                          <a:solidFill>
                            <a:srgbClr val="000000"/>
                          </a:solidFill>
                          <a:effectLst/>
                          <a:latin typeface="+mj-lt"/>
                        </a:rPr>
                        <a:t>S. C. de Tenerife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30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smtClean="0">
                          <a:solidFill>
                            <a:srgbClr val="000000"/>
                          </a:solidFill>
                          <a:effectLst/>
                          <a:latin typeface="+mj-lt"/>
                        </a:rPr>
                        <a:t>0,4</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50387">
                <a:tc>
                  <a:txBody>
                    <a:bodyPr/>
                    <a:lstStyle/>
                    <a:p>
                      <a:pPr algn="l" fontAlgn="t"/>
                      <a:r>
                        <a:rPr lang="es-ES" sz="1200" b="0" i="0" u="none" strike="noStrike">
                          <a:solidFill>
                            <a:srgbClr val="000000"/>
                          </a:solidFill>
                          <a:effectLst/>
                          <a:latin typeface="+mj-lt"/>
                        </a:rPr>
                        <a:t>Albacete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smtClean="0">
                          <a:solidFill>
                            <a:srgbClr val="000000"/>
                          </a:solidFill>
                          <a:effectLst/>
                          <a:latin typeface="+mj-lt"/>
                        </a:rPr>
                        <a:t>0,4</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50387">
                <a:tc>
                  <a:txBody>
                    <a:bodyPr/>
                    <a:lstStyle/>
                    <a:p>
                      <a:pPr algn="l" fontAlgn="t"/>
                      <a:r>
                        <a:rPr lang="es-ES" sz="1200" b="0" i="0" u="none" strike="noStrike">
                          <a:solidFill>
                            <a:srgbClr val="000000"/>
                          </a:solidFill>
                          <a:effectLst/>
                          <a:latin typeface="+mj-lt"/>
                        </a:rPr>
                        <a:t>Jaén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27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smtClean="0">
                          <a:solidFill>
                            <a:srgbClr val="000000"/>
                          </a:solidFill>
                          <a:effectLst/>
                          <a:latin typeface="+mj-lt"/>
                        </a:rPr>
                        <a:t>0,3</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50387">
                <a:tc>
                  <a:txBody>
                    <a:bodyPr/>
                    <a:lstStyle/>
                    <a:p>
                      <a:pPr algn="l" fontAlgn="t"/>
                      <a:r>
                        <a:rPr lang="es-ES" sz="1200" b="0" i="0" u="none" strike="noStrike">
                          <a:solidFill>
                            <a:srgbClr val="000000"/>
                          </a:solidFill>
                          <a:effectLst/>
                          <a:latin typeface="+mj-lt"/>
                        </a:rPr>
                        <a:t>Lleida/Lérida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smtClean="0">
                          <a:solidFill>
                            <a:srgbClr val="000000"/>
                          </a:solidFill>
                          <a:effectLst/>
                          <a:latin typeface="+mj-lt"/>
                        </a:rPr>
                        <a:t>0,2</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50387">
                <a:tc>
                  <a:txBody>
                    <a:bodyPr/>
                    <a:lstStyle/>
                    <a:p>
                      <a:pPr algn="l" fontAlgn="t"/>
                      <a:r>
                        <a:rPr lang="es-ES" sz="1200" b="0" i="0" u="none" strike="noStrike">
                          <a:solidFill>
                            <a:srgbClr val="000000"/>
                          </a:solidFill>
                          <a:effectLst/>
                          <a:latin typeface="+mj-lt"/>
                        </a:rPr>
                        <a:t>Teruel</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13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smtClean="0">
                          <a:solidFill>
                            <a:srgbClr val="000000"/>
                          </a:solidFill>
                          <a:effectLst/>
                          <a:latin typeface="+mj-lt"/>
                        </a:rPr>
                        <a:t>0,2</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50387">
                <a:tc>
                  <a:txBody>
                    <a:bodyPr/>
                    <a:lstStyle/>
                    <a:p>
                      <a:pPr algn="l" fontAlgn="t"/>
                      <a:r>
                        <a:rPr lang="es-ES" sz="1200" b="0" i="0" u="none" strike="noStrike">
                          <a:solidFill>
                            <a:srgbClr val="000000"/>
                          </a:solidFill>
                          <a:effectLst/>
                          <a:latin typeface="+mj-lt"/>
                        </a:rPr>
                        <a:t>Palencia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smtClean="0">
                          <a:solidFill>
                            <a:srgbClr val="000000"/>
                          </a:solidFill>
                          <a:effectLst/>
                          <a:latin typeface="+mj-lt"/>
                        </a:rPr>
                        <a:t>0,1</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50387">
                <a:tc>
                  <a:txBody>
                    <a:bodyPr/>
                    <a:lstStyle/>
                    <a:p>
                      <a:pPr algn="l" fontAlgn="t"/>
                      <a:r>
                        <a:rPr lang="es-ES" sz="1200" b="0" i="0" u="none" strike="noStrike">
                          <a:solidFill>
                            <a:srgbClr val="000000"/>
                          </a:solidFill>
                          <a:effectLst/>
                          <a:latin typeface="+mj-lt"/>
                        </a:rPr>
                        <a:t>Ávila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smtClean="0">
                          <a:solidFill>
                            <a:srgbClr val="000000"/>
                          </a:solidFill>
                          <a:effectLst/>
                          <a:latin typeface="+mj-lt"/>
                        </a:rPr>
                        <a:t>0,1</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50387">
                <a:tc>
                  <a:txBody>
                    <a:bodyPr/>
                    <a:lstStyle/>
                    <a:p>
                      <a:pPr algn="l" fontAlgn="t"/>
                      <a:r>
                        <a:rPr lang="es-ES" sz="1200" b="0" i="0" u="none" strike="noStrike" dirty="0" smtClean="0">
                          <a:solidFill>
                            <a:srgbClr val="000000"/>
                          </a:solidFill>
                          <a:effectLst/>
                          <a:latin typeface="+mj-lt"/>
                        </a:rPr>
                        <a:t>Girona</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smtClean="0">
                          <a:solidFill>
                            <a:srgbClr val="000000"/>
                          </a:solidFill>
                          <a:effectLst/>
                          <a:latin typeface="+mj-lt"/>
                        </a:rPr>
                        <a:t>0,1</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50387">
                <a:tc>
                  <a:txBody>
                    <a:bodyPr/>
                    <a:lstStyle/>
                    <a:p>
                      <a:pPr algn="l" fontAlgn="t"/>
                      <a:r>
                        <a:rPr lang="es-ES" sz="1200" b="0" i="0" u="none" strike="noStrike">
                          <a:solidFill>
                            <a:srgbClr val="000000"/>
                          </a:solidFill>
                          <a:effectLst/>
                          <a:latin typeface="+mj-lt"/>
                        </a:rPr>
                        <a:t>Ceuta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smtClean="0">
                          <a:solidFill>
                            <a:srgbClr val="000000"/>
                          </a:solidFill>
                          <a:effectLst/>
                          <a:latin typeface="+mj-lt"/>
                        </a:rPr>
                        <a:t>0,1</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50387">
                <a:tc>
                  <a:txBody>
                    <a:bodyPr/>
                    <a:lstStyle/>
                    <a:p>
                      <a:pPr algn="l" fontAlgn="t"/>
                      <a:r>
                        <a:rPr lang="es-ES" sz="1200" b="0" i="0" u="none" strike="noStrike" dirty="0" smtClean="0">
                          <a:solidFill>
                            <a:srgbClr val="000000"/>
                          </a:solidFill>
                          <a:effectLst/>
                          <a:latin typeface="+mj-lt"/>
                        </a:rPr>
                        <a:t>No contesta</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s-ES" sz="1200" b="0" i="0" u="none" strike="noStrike" dirty="0" smtClean="0">
                          <a:solidFill>
                            <a:srgbClr val="000000"/>
                          </a:solidFill>
                          <a:effectLst/>
                          <a:latin typeface="+mj-lt"/>
                        </a:rPr>
                        <a:t>39</a:t>
                      </a:r>
                      <a:endParaRPr lang="es-ES" sz="1200" b="0" i="0" u="none" strike="noStrike" dirty="0">
                        <a:solidFill>
                          <a:srgbClr val="000000"/>
                        </a:solidFill>
                        <a:effectLst/>
                        <a:latin typeface="+mj-lt"/>
                      </a:endParaRP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s-ES" sz="1200" b="0" i="0" u="none" strike="noStrike" dirty="0" smtClean="0">
                          <a:solidFill>
                            <a:srgbClr val="000000"/>
                          </a:solidFill>
                          <a:effectLst/>
                          <a:latin typeface="+mj-lt"/>
                        </a:rPr>
                        <a:t>0,5</a:t>
                      </a:r>
                      <a:endParaRPr lang="es-ES" sz="1200" b="0" i="0" u="none" strike="noStrike" dirty="0">
                        <a:solidFill>
                          <a:srgbClr val="000000"/>
                        </a:solidFill>
                        <a:effectLst/>
                        <a:latin typeface="+mj-lt"/>
                      </a:endParaRP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bl>
          </a:graphicData>
        </a:graphic>
      </p:graphicFrame>
      <p:sp>
        <p:nvSpPr>
          <p:cNvPr id="10" name="9 Rectángulo"/>
          <p:cNvSpPr/>
          <p:nvPr/>
        </p:nvSpPr>
        <p:spPr>
          <a:xfrm>
            <a:off x="128588" y="6453188"/>
            <a:ext cx="8137525" cy="246062"/>
          </a:xfrm>
          <a:prstGeom prst="rect">
            <a:avLst/>
          </a:prstGeom>
        </p:spPr>
        <p:txBody>
          <a:bodyPr>
            <a:spAutoFit/>
          </a:bodyPr>
          <a:lstStyle/>
          <a:p>
            <a:pPr fontAlgn="auto">
              <a:spcBef>
                <a:spcPts val="0"/>
              </a:spcBef>
              <a:spcAft>
                <a:spcPts val="0"/>
              </a:spcAft>
              <a:defRPr/>
            </a:pPr>
            <a:r>
              <a:rPr lang="es-ES" sz="1000" b="1" dirty="0">
                <a:solidFill>
                  <a:schemeClr val="tx1">
                    <a:lumMod val="50000"/>
                    <a:lumOff val="50000"/>
                  </a:schemeClr>
                </a:solidFill>
                <a:latin typeface="+mn-lt"/>
              </a:rPr>
              <a:t>P.4a </a:t>
            </a:r>
            <a:r>
              <a:rPr lang="es-ES" sz="1000" dirty="0">
                <a:solidFill>
                  <a:schemeClr val="tx1">
                    <a:lumMod val="50000"/>
                    <a:lumOff val="50000"/>
                  </a:schemeClr>
                </a:solidFill>
                <a:latin typeface="+mn-lt"/>
              </a:rPr>
              <a:t>Y concretamente dónde realizó la especialidad (listado de provincias).</a:t>
            </a:r>
          </a:p>
        </p:txBody>
      </p:sp>
      <p:sp>
        <p:nvSpPr>
          <p:cNvPr id="11" name="10 CuadroTexto"/>
          <p:cNvSpPr txBox="1"/>
          <p:nvPr/>
        </p:nvSpPr>
        <p:spPr>
          <a:xfrm>
            <a:off x="128588" y="6097588"/>
            <a:ext cx="3744912" cy="231775"/>
          </a:xfrm>
          <a:prstGeom prst="rect">
            <a:avLst/>
          </a:prstGeom>
          <a:noFill/>
        </p:spPr>
        <p:txBody>
          <a:bodyPr anchor="ctr">
            <a:spAutoFit/>
          </a:bodyPr>
          <a:lstStyle/>
          <a:p>
            <a:pPr fontAlgn="auto">
              <a:spcBef>
                <a:spcPts val="0"/>
              </a:spcBef>
              <a:spcAft>
                <a:spcPts val="0"/>
              </a:spcAft>
              <a:defRPr/>
            </a:pPr>
            <a:r>
              <a:rPr lang="es-ES" sz="900" dirty="0">
                <a:solidFill>
                  <a:schemeClr val="tx1">
                    <a:lumMod val="65000"/>
                    <a:lumOff val="35000"/>
                  </a:schemeClr>
                </a:solidFill>
                <a:latin typeface="+mn-lt"/>
              </a:rPr>
              <a:t>Base: han realizado 1 especialidad médica en España (8076 casos)</a:t>
            </a:r>
            <a:endParaRPr lang="es-ES" sz="900" dirty="0">
              <a:solidFill>
                <a:schemeClr val="tx1">
                  <a:lumMod val="65000"/>
                  <a:lumOff val="35000"/>
                </a:schemeClr>
              </a:solidFill>
              <a:latin typeface="+mn-lt"/>
            </a:endParaRP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1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s-ES"/>
              <a:t>ANÁLISIS E INVESTIGACIÓN | </a:t>
            </a:r>
            <a:fld id="{A0591B1F-923B-489A-ABB7-72BBDC9C5A50}" type="slidenum">
              <a:rPr lang="es-ES"/>
              <a:pPr fontAlgn="base">
                <a:spcBef>
                  <a:spcPct val="0"/>
                </a:spcBef>
                <a:spcAft>
                  <a:spcPct val="0"/>
                </a:spcAft>
              </a:pPr>
              <a:t>25</a:t>
            </a:fld>
            <a:endParaRPr lang="es-ES"/>
          </a:p>
        </p:txBody>
      </p:sp>
      <p:sp>
        <p:nvSpPr>
          <p:cNvPr id="3" name="2 Rectángulo"/>
          <p:cNvSpPr/>
          <p:nvPr/>
        </p:nvSpPr>
        <p:spPr>
          <a:xfrm>
            <a:off x="128588" y="6453188"/>
            <a:ext cx="8137525" cy="400050"/>
          </a:xfrm>
          <a:prstGeom prst="rect">
            <a:avLst/>
          </a:prstGeom>
        </p:spPr>
        <p:txBody>
          <a:bodyPr>
            <a:spAutoFit/>
          </a:bodyPr>
          <a:lstStyle/>
          <a:p>
            <a:pPr fontAlgn="auto">
              <a:spcBef>
                <a:spcPts val="0"/>
              </a:spcBef>
              <a:spcAft>
                <a:spcPts val="0"/>
              </a:spcAft>
              <a:defRPr/>
            </a:pPr>
            <a:r>
              <a:rPr lang="es-ES" sz="1000" b="1" dirty="0">
                <a:solidFill>
                  <a:schemeClr val="tx1">
                    <a:lumMod val="50000"/>
                    <a:lumOff val="50000"/>
                  </a:schemeClr>
                </a:solidFill>
                <a:latin typeface="+mn-lt"/>
              </a:rPr>
              <a:t>P.4a </a:t>
            </a:r>
            <a:r>
              <a:rPr lang="es-ES" sz="1000" dirty="0">
                <a:solidFill>
                  <a:schemeClr val="tx1">
                    <a:lumMod val="50000"/>
                    <a:lumOff val="50000"/>
                  </a:schemeClr>
                </a:solidFill>
                <a:latin typeface="+mn-lt"/>
              </a:rPr>
              <a:t>Y concretamente dónde realizó la especialidad (listado de provincias</a:t>
            </a:r>
            <a:r>
              <a:rPr lang="es-ES" sz="1000" dirty="0">
                <a:solidFill>
                  <a:schemeClr val="tx1">
                    <a:lumMod val="50000"/>
                    <a:lumOff val="50000"/>
                  </a:schemeClr>
                </a:solidFill>
                <a:latin typeface="+mn-lt"/>
              </a:rPr>
              <a:t>) </a:t>
            </a:r>
          </a:p>
          <a:p>
            <a:pPr fontAlgn="auto">
              <a:spcBef>
                <a:spcPts val="0"/>
              </a:spcBef>
              <a:spcAft>
                <a:spcPts val="0"/>
              </a:spcAft>
              <a:defRPr/>
            </a:pPr>
            <a:r>
              <a:rPr lang="es-ES" sz="1000" b="1" dirty="0">
                <a:solidFill>
                  <a:schemeClr val="tx1">
                    <a:lumMod val="50000"/>
                    <a:lumOff val="50000"/>
                  </a:schemeClr>
                </a:solidFill>
                <a:latin typeface="+mn-lt"/>
              </a:rPr>
              <a:t>P.11 </a:t>
            </a:r>
            <a:r>
              <a:rPr lang="es-ES" sz="1000" dirty="0">
                <a:solidFill>
                  <a:schemeClr val="tx1">
                    <a:lumMod val="50000"/>
                    <a:lumOff val="50000"/>
                  </a:schemeClr>
                </a:solidFill>
                <a:latin typeface="+mn-lt"/>
              </a:rPr>
              <a:t>Indique en qué país </a:t>
            </a:r>
            <a:r>
              <a:rPr lang="es-ES" sz="1000" dirty="0">
                <a:solidFill>
                  <a:schemeClr val="tx1">
                    <a:lumMod val="50000"/>
                    <a:lumOff val="50000"/>
                  </a:schemeClr>
                </a:solidFill>
                <a:latin typeface="+mn-lt"/>
              </a:rPr>
              <a:t>se encuentra </a:t>
            </a:r>
            <a:r>
              <a:rPr lang="es-ES" sz="1000" dirty="0" err="1">
                <a:solidFill>
                  <a:schemeClr val="tx1">
                    <a:lumMod val="50000"/>
                    <a:lumOff val="50000"/>
                  </a:schemeClr>
                </a:solidFill>
                <a:latin typeface="+mn-lt"/>
              </a:rPr>
              <a:t>vd</a:t>
            </a:r>
            <a:r>
              <a:rPr lang="es-ES" sz="1000" dirty="0" err="1">
                <a:solidFill>
                  <a:schemeClr val="tx1">
                    <a:lumMod val="50000"/>
                    <a:lumOff val="50000"/>
                  </a:schemeClr>
                </a:solidFill>
                <a:latin typeface="+mn-lt"/>
              </a:rPr>
              <a:t>.</a:t>
            </a:r>
            <a:r>
              <a:rPr lang="es-ES" sz="1000" dirty="0">
                <a:solidFill>
                  <a:schemeClr val="tx1">
                    <a:lumMod val="50000"/>
                    <a:lumOff val="50000"/>
                  </a:schemeClr>
                </a:solidFill>
                <a:latin typeface="+mn-lt"/>
              </a:rPr>
              <a:t> </a:t>
            </a:r>
            <a:r>
              <a:rPr lang="es-ES" sz="1000" dirty="0">
                <a:solidFill>
                  <a:schemeClr val="tx1">
                    <a:lumMod val="50000"/>
                    <a:lumOff val="50000"/>
                  </a:schemeClr>
                </a:solidFill>
                <a:latin typeface="+mn-lt"/>
              </a:rPr>
              <a:t>Trabajando en la actualidad</a:t>
            </a:r>
            <a:endParaRPr lang="es-ES" sz="1000" dirty="0">
              <a:solidFill>
                <a:schemeClr val="tx1">
                  <a:lumMod val="50000"/>
                  <a:lumOff val="50000"/>
                </a:schemeClr>
              </a:solidFill>
              <a:latin typeface="+mn-lt"/>
            </a:endParaRPr>
          </a:p>
        </p:txBody>
      </p:sp>
      <p:sp>
        <p:nvSpPr>
          <p:cNvPr id="11" name="Text Box 4"/>
          <p:cNvSpPr txBox="1">
            <a:spLocks noChangeArrowheads="1"/>
          </p:cNvSpPr>
          <p:nvPr/>
        </p:nvSpPr>
        <p:spPr bwMode="auto">
          <a:xfrm>
            <a:off x="272480" y="143880"/>
            <a:ext cx="7992888" cy="591255"/>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eaLnBrk="1" fontAlgn="auto" hangingPunct="1">
              <a:lnSpc>
                <a:spcPts val="1700"/>
              </a:lnSpc>
              <a:spcBef>
                <a:spcPts val="0"/>
              </a:spcBef>
              <a:spcAft>
                <a:spcPts val="0"/>
              </a:spcAft>
              <a:defRPr/>
            </a:pPr>
            <a:r>
              <a:rPr lang="es-ES" dirty="0">
                <a:ln>
                  <a:solidFill>
                    <a:schemeClr val="bg1"/>
                  </a:solidFill>
                </a:ln>
                <a:solidFill>
                  <a:schemeClr val="bg1"/>
                </a:solidFill>
                <a:latin typeface="Calibri" pitchFamily="34" charset="0"/>
                <a:cs typeface="Calibri" pitchFamily="34" charset="0"/>
              </a:rPr>
              <a:t>LA ESPECIALIZACION MEDICA</a:t>
            </a:r>
          </a:p>
          <a:p>
            <a:pPr eaLnBrk="1" fontAlgn="auto" hangingPunct="1">
              <a:lnSpc>
                <a:spcPts val="1700"/>
              </a:lnSpc>
              <a:spcBef>
                <a:spcPts val="0"/>
              </a:spcBef>
              <a:spcAft>
                <a:spcPts val="0"/>
              </a:spcAft>
              <a:defRPr/>
            </a:pPr>
            <a:r>
              <a:rPr lang="es-ES" dirty="0" smtClean="0">
                <a:ln>
                  <a:solidFill>
                    <a:schemeClr val="bg1"/>
                  </a:solidFill>
                </a:ln>
                <a:solidFill>
                  <a:schemeClr val="bg1"/>
                </a:solidFill>
                <a:latin typeface="Calibri" pitchFamily="34" charset="0"/>
                <a:cs typeface="Calibri" pitchFamily="34" charset="0"/>
              </a:rPr>
              <a:t>Han realizado 1 especialidad en España: lugar en el que trabaja – </a:t>
            </a:r>
            <a:r>
              <a:rPr lang="es-ES" sz="1400" dirty="0" smtClean="0">
                <a:ln>
                  <a:solidFill>
                    <a:schemeClr val="bg1"/>
                  </a:solidFill>
                </a:ln>
                <a:solidFill>
                  <a:schemeClr val="bg1"/>
                </a:solidFill>
                <a:latin typeface="Calibri" pitchFamily="34" charset="0"/>
                <a:cs typeface="Calibri" pitchFamily="34" charset="0"/>
              </a:rPr>
              <a:t>Datos en %</a:t>
            </a:r>
            <a:endParaRPr lang="es-ES" sz="1400" dirty="0">
              <a:ln>
                <a:solidFill>
                  <a:prstClr val="white"/>
                </a:solidFill>
              </a:ln>
              <a:solidFill>
                <a:prstClr val="white"/>
              </a:solidFill>
              <a:latin typeface="Calibri" pitchFamily="34" charset="0"/>
              <a:cs typeface="Calibri" pitchFamily="34" charset="0"/>
            </a:endParaRPr>
          </a:p>
        </p:txBody>
      </p:sp>
      <p:sp>
        <p:nvSpPr>
          <p:cNvPr id="12" name="11 CuadroTexto"/>
          <p:cNvSpPr txBox="1"/>
          <p:nvPr/>
        </p:nvSpPr>
        <p:spPr>
          <a:xfrm>
            <a:off x="19050" y="6046788"/>
            <a:ext cx="3743325" cy="230187"/>
          </a:xfrm>
          <a:prstGeom prst="rect">
            <a:avLst/>
          </a:prstGeom>
          <a:noFill/>
        </p:spPr>
        <p:txBody>
          <a:bodyPr anchor="ctr">
            <a:spAutoFit/>
          </a:bodyPr>
          <a:lstStyle/>
          <a:p>
            <a:pPr fontAlgn="auto">
              <a:spcBef>
                <a:spcPts val="0"/>
              </a:spcBef>
              <a:spcAft>
                <a:spcPts val="0"/>
              </a:spcAft>
              <a:defRPr/>
            </a:pPr>
            <a:r>
              <a:rPr lang="es-ES" sz="900" dirty="0">
                <a:solidFill>
                  <a:schemeClr val="tx1">
                    <a:lumMod val="65000"/>
                    <a:lumOff val="35000"/>
                  </a:schemeClr>
                </a:solidFill>
                <a:latin typeface="+mn-lt"/>
              </a:rPr>
              <a:t>Base: han realizado 1 especialidad médica en España (8076 casos)</a:t>
            </a:r>
            <a:endParaRPr lang="es-ES" sz="900" dirty="0">
              <a:solidFill>
                <a:schemeClr val="tx1">
                  <a:lumMod val="65000"/>
                  <a:lumOff val="35000"/>
                </a:schemeClr>
              </a:solidFill>
              <a:latin typeface="+mn-lt"/>
            </a:endParaRPr>
          </a:p>
        </p:txBody>
      </p:sp>
      <p:graphicFrame>
        <p:nvGraphicFramePr>
          <p:cNvPr id="7" name="6 Tabla"/>
          <p:cNvGraphicFramePr>
            <a:graphicFrameLocks noGrp="1"/>
          </p:cNvGraphicFramePr>
          <p:nvPr/>
        </p:nvGraphicFramePr>
        <p:xfrm>
          <a:off x="1192213" y="1541463"/>
          <a:ext cx="7461250" cy="4178300"/>
        </p:xfrm>
        <a:graphic>
          <a:graphicData uri="http://schemas.openxmlformats.org/drawingml/2006/table">
            <a:tbl>
              <a:tblPr/>
              <a:tblGrid>
                <a:gridCol w="2592288"/>
                <a:gridCol w="4870196"/>
              </a:tblGrid>
              <a:tr h="504056">
                <a:tc>
                  <a:txBody>
                    <a:bodyPr/>
                    <a:lstStyle/>
                    <a:p>
                      <a:pPr algn="r" fontAlgn="b">
                        <a:lnSpc>
                          <a:spcPct val="100000"/>
                        </a:lnSpc>
                      </a:pPr>
                      <a:r>
                        <a:rPr lang="es-ES" sz="1400" b="0" i="0" u="none" strike="noStrike" dirty="0" smtClean="0">
                          <a:solidFill>
                            <a:srgbClr val="000000"/>
                          </a:solidFill>
                          <a:effectLst/>
                          <a:latin typeface="Calibri"/>
                        </a:rPr>
                        <a:t>Trabajan en la misma provincia de obtención del título</a:t>
                      </a:r>
                      <a:endParaRPr lang="es-ES" sz="14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504056">
                <a:tc>
                  <a:txBody>
                    <a:bodyPr/>
                    <a:lstStyle/>
                    <a:p>
                      <a:pPr algn="r" fontAlgn="b">
                        <a:lnSpc>
                          <a:spcPct val="100000"/>
                        </a:lnSpc>
                      </a:pPr>
                      <a:r>
                        <a:rPr lang="es-ES" sz="1400" b="0" i="0" u="none" strike="noStrike" dirty="0" smtClean="0">
                          <a:solidFill>
                            <a:srgbClr val="000000"/>
                          </a:solidFill>
                          <a:effectLst/>
                          <a:latin typeface="Calibri"/>
                        </a:rPr>
                        <a:t>Trabajan en una provincia diferente a la de obtención del título</a:t>
                      </a:r>
                      <a:endParaRPr lang="es-ES" sz="14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504056">
                <a:tc>
                  <a:txBody>
                    <a:bodyPr/>
                    <a:lstStyle/>
                    <a:p>
                      <a:pPr algn="r" fontAlgn="b">
                        <a:lnSpc>
                          <a:spcPct val="100000"/>
                        </a:lnSpc>
                      </a:pPr>
                      <a:r>
                        <a:rPr lang="es-ES" sz="1400" b="0" i="0" u="none" strike="noStrike" dirty="0" smtClean="0">
                          <a:solidFill>
                            <a:srgbClr val="000000"/>
                          </a:solidFill>
                          <a:effectLst/>
                          <a:latin typeface="Calibri"/>
                        </a:rPr>
                        <a:t>No especifican provincia </a:t>
                      </a:r>
                      <a:br>
                        <a:rPr lang="es-ES" sz="1400" b="0" i="0" u="none" strike="noStrike" dirty="0" smtClean="0">
                          <a:solidFill>
                            <a:srgbClr val="000000"/>
                          </a:solidFill>
                          <a:effectLst/>
                          <a:latin typeface="Calibri"/>
                        </a:rPr>
                      </a:br>
                      <a:r>
                        <a:rPr lang="es-ES" sz="1400" b="0" i="0" u="none" strike="noStrike" dirty="0" smtClean="0">
                          <a:solidFill>
                            <a:srgbClr val="000000"/>
                          </a:solidFill>
                          <a:effectLst/>
                          <a:latin typeface="Calibri"/>
                        </a:rPr>
                        <a:t>de estudio o de trabajo</a:t>
                      </a:r>
                      <a:endParaRPr lang="es-ES" sz="14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504056">
                <a:tc>
                  <a:txBody>
                    <a:bodyPr/>
                    <a:lstStyle/>
                    <a:p>
                      <a:pPr algn="r" fontAlgn="b">
                        <a:lnSpc>
                          <a:spcPct val="100000"/>
                        </a:lnSpc>
                      </a:pPr>
                      <a:r>
                        <a:rPr lang="es-ES" sz="1400" b="0" i="0" u="none" strike="noStrike" dirty="0" smtClean="0">
                          <a:solidFill>
                            <a:srgbClr val="000000"/>
                          </a:solidFill>
                          <a:effectLst/>
                          <a:latin typeface="Calibri"/>
                        </a:rPr>
                        <a:t>Trabajan fuera de España</a:t>
                      </a:r>
                      <a:endParaRPr lang="es-ES" sz="14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504056">
                <a:tc>
                  <a:txBody>
                    <a:bodyPr/>
                    <a:lstStyle/>
                    <a:p>
                      <a:pPr algn="r" fontAlgn="b">
                        <a:lnSpc>
                          <a:spcPct val="100000"/>
                        </a:lnSpc>
                      </a:pPr>
                      <a:r>
                        <a:rPr lang="es-ES" sz="1400" b="0" i="0" u="none" strike="noStrike" dirty="0" smtClean="0">
                          <a:solidFill>
                            <a:srgbClr val="000000"/>
                          </a:solidFill>
                          <a:effectLst/>
                          <a:latin typeface="Calibri"/>
                        </a:rPr>
                        <a:t>MIR o becarios</a:t>
                      </a:r>
                      <a:endParaRPr lang="es-ES" sz="14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504056">
                <a:tc>
                  <a:txBody>
                    <a:bodyPr/>
                    <a:lstStyle/>
                    <a:p>
                      <a:pPr algn="r" fontAlgn="b">
                        <a:lnSpc>
                          <a:spcPct val="100000"/>
                        </a:lnSpc>
                      </a:pPr>
                      <a:r>
                        <a:rPr lang="es-ES" sz="1400" b="0" i="0" u="none" strike="noStrike" dirty="0" smtClean="0">
                          <a:solidFill>
                            <a:srgbClr val="000000"/>
                          </a:solidFill>
                          <a:effectLst/>
                          <a:latin typeface="Calibri"/>
                        </a:rPr>
                        <a:t>Se encuentran desempleados</a:t>
                      </a:r>
                      <a:endParaRPr lang="es-ES" sz="14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504056">
                <a:tc>
                  <a:txBody>
                    <a:bodyPr/>
                    <a:lstStyle/>
                    <a:p>
                      <a:pPr marL="0" lvl="0" indent="0" algn="r">
                        <a:lnSpc>
                          <a:spcPct val="100000"/>
                        </a:lnSpc>
                        <a:spcBef>
                          <a:spcPts val="300"/>
                        </a:spcBef>
                        <a:spcAft>
                          <a:spcPts val="0"/>
                        </a:spcAft>
                        <a:buClr>
                          <a:srgbClr val="000000"/>
                        </a:buClr>
                        <a:buFont typeface="+mj-lt"/>
                        <a:buNone/>
                        <a:tabLst>
                          <a:tab pos="678815" algn="l"/>
                        </a:tabLst>
                      </a:pPr>
                      <a:r>
                        <a:rPr lang="es-ES" sz="1400" u="none" strike="noStrike" dirty="0" smtClean="0">
                          <a:effectLst/>
                          <a:latin typeface="+mj-lt"/>
                          <a:ea typeface="Calibri"/>
                          <a:cs typeface="Times New Roman"/>
                        </a:rPr>
                        <a:t>Otras situaciones</a:t>
                      </a:r>
                      <a:endParaRPr lang="es-ES" sz="1400" u="none" strike="noStrike" dirty="0">
                        <a:effectLst/>
                        <a:latin typeface="+mj-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504056">
                <a:tc>
                  <a:txBody>
                    <a:bodyPr/>
                    <a:lstStyle/>
                    <a:p>
                      <a:pPr marL="0" lvl="0" indent="0" algn="r">
                        <a:lnSpc>
                          <a:spcPct val="100000"/>
                        </a:lnSpc>
                        <a:spcBef>
                          <a:spcPts val="300"/>
                        </a:spcBef>
                        <a:spcAft>
                          <a:spcPts val="0"/>
                        </a:spcAft>
                        <a:buClr>
                          <a:srgbClr val="000000"/>
                        </a:buClr>
                        <a:buFont typeface="+mj-lt"/>
                        <a:buNone/>
                        <a:tabLst>
                          <a:tab pos="678815" algn="l"/>
                        </a:tabLst>
                      </a:pPr>
                      <a:r>
                        <a:rPr lang="es-ES" sz="1400" u="none" strike="noStrike" dirty="0" smtClean="0">
                          <a:effectLst/>
                          <a:latin typeface="+mj-lt"/>
                          <a:ea typeface="Calibri"/>
                          <a:cs typeface="Times New Roman"/>
                        </a:rPr>
                        <a:t>       No contesta</a:t>
                      </a:r>
                      <a:endParaRPr lang="es-ES" sz="1400" u="none" strike="noStrike" dirty="0">
                        <a:effectLst/>
                        <a:latin typeface="+mj-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bl>
          </a:graphicData>
        </a:graphic>
      </p:graphicFrame>
      <p:graphicFrame>
        <p:nvGraphicFramePr>
          <p:cNvPr id="54294" name="7 Gráfico"/>
          <p:cNvGraphicFramePr>
            <a:graphicFrameLocks/>
          </p:cNvGraphicFramePr>
          <p:nvPr/>
        </p:nvGraphicFramePr>
        <p:xfrm>
          <a:off x="2886075" y="1346200"/>
          <a:ext cx="5862638" cy="4635500"/>
        </p:xfrm>
        <a:graphic>
          <a:graphicData uri="http://schemas.openxmlformats.org/presentationml/2006/ole">
            <p:oleObj spid="_x0000_s54294" r:id="rId3" imgW="5864860" imgH="4633362" progId="Excel.Chart.8">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1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s-ES"/>
              <a:t>ANÁLISIS E INVESTIGACIÓN | </a:t>
            </a:r>
            <a:fld id="{FCA28BE5-4CB2-4A55-BA9F-86CC1AC5B1D7}" type="slidenum">
              <a:rPr lang="es-ES"/>
              <a:pPr fontAlgn="base">
                <a:spcBef>
                  <a:spcPct val="0"/>
                </a:spcBef>
                <a:spcAft>
                  <a:spcPct val="0"/>
                </a:spcAft>
              </a:pPr>
              <a:t>26</a:t>
            </a:fld>
            <a:endParaRPr lang="es-ES"/>
          </a:p>
        </p:txBody>
      </p:sp>
      <p:sp>
        <p:nvSpPr>
          <p:cNvPr id="3" name="2 CuadroTexto"/>
          <p:cNvSpPr txBox="1"/>
          <p:nvPr/>
        </p:nvSpPr>
        <p:spPr>
          <a:xfrm>
            <a:off x="128588" y="6219825"/>
            <a:ext cx="4068762" cy="230188"/>
          </a:xfrm>
          <a:prstGeom prst="rect">
            <a:avLst/>
          </a:prstGeom>
          <a:noFill/>
        </p:spPr>
        <p:txBody>
          <a:bodyPr anchor="ctr">
            <a:spAutoFit/>
          </a:bodyPr>
          <a:lstStyle/>
          <a:p>
            <a:pPr fontAlgn="auto">
              <a:spcBef>
                <a:spcPts val="0"/>
              </a:spcBef>
              <a:spcAft>
                <a:spcPts val="0"/>
              </a:spcAft>
              <a:defRPr/>
            </a:pPr>
            <a:r>
              <a:rPr lang="es-ES" sz="900" dirty="0">
                <a:solidFill>
                  <a:schemeClr val="tx1">
                    <a:lumMod val="65000"/>
                    <a:lumOff val="35000"/>
                  </a:schemeClr>
                </a:solidFill>
                <a:latin typeface="+mn-lt"/>
              </a:rPr>
              <a:t>Base: han realizado 1 especialidad médica en un país comunitario (218 casos)</a:t>
            </a:r>
            <a:endParaRPr lang="es-ES" sz="900" dirty="0">
              <a:solidFill>
                <a:schemeClr val="tx1">
                  <a:lumMod val="65000"/>
                  <a:lumOff val="35000"/>
                </a:schemeClr>
              </a:solidFill>
              <a:latin typeface="+mn-lt"/>
            </a:endParaRPr>
          </a:p>
        </p:txBody>
      </p:sp>
      <p:graphicFrame>
        <p:nvGraphicFramePr>
          <p:cNvPr id="7" name="Group 3"/>
          <p:cNvGraphicFramePr>
            <a:graphicFrameLocks noGrp="1"/>
          </p:cNvGraphicFramePr>
          <p:nvPr/>
        </p:nvGraphicFramePr>
        <p:xfrm>
          <a:off x="314896" y="1172763"/>
          <a:ext cx="2967640" cy="3758861"/>
        </p:xfrm>
        <a:graphic>
          <a:graphicData uri="http://schemas.openxmlformats.org/drawingml/2006/table">
            <a:tbl>
              <a:tblPr>
                <a:tableStyleId>{5940675A-B579-460E-94D1-54222C63F5DA}</a:tableStyleId>
              </a:tblPr>
              <a:tblGrid>
                <a:gridCol w="1959528"/>
                <a:gridCol w="504056"/>
                <a:gridCol w="504056"/>
              </a:tblGrid>
              <a:tr h="230681">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latin typeface="+mj-lt"/>
                        </a:rPr>
                        <a:t>País</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107981"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b="1" i="0" u="none" strike="noStrike" cap="none" normalizeH="0" baseline="0" dirty="0" smtClean="0">
                          <a:ln>
                            <a:solidFill>
                              <a:schemeClr val="bg1"/>
                            </a:solidFill>
                          </a:ln>
                          <a:solidFill>
                            <a:schemeClr val="bg1"/>
                          </a:solidFill>
                          <a:effectLst/>
                          <a:latin typeface="+mj-lt"/>
                          <a:cs typeface="Calibri" pitchFamily="32" charset="0"/>
                        </a:rPr>
                        <a:t>Total</a:t>
                      </a: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latin typeface="+mj-lt"/>
                        </a:rPr>
                        <a:t>%</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r>
              <a:tr h="235212">
                <a:tc>
                  <a:txBody>
                    <a:bodyPr/>
                    <a:lstStyle/>
                    <a:p>
                      <a:pPr algn="l" fontAlgn="t"/>
                      <a:r>
                        <a:rPr lang="es-ES" sz="1200" b="0" i="0" u="none" strike="noStrike" dirty="0">
                          <a:solidFill>
                            <a:srgbClr val="000000"/>
                          </a:solidFill>
                          <a:effectLst/>
                          <a:latin typeface="+mj-lt"/>
                        </a:rPr>
                        <a:t>Reino Unido</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200" b="0" i="0" u="none" strike="noStrike" dirty="0">
                          <a:solidFill>
                            <a:srgbClr val="000000"/>
                          </a:solidFill>
                          <a:effectLst/>
                          <a:latin typeface="+mj-lt"/>
                        </a:rPr>
                        <a:t>49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200" b="0" i="0" u="none" strike="noStrike" dirty="0" smtClean="0">
                          <a:solidFill>
                            <a:srgbClr val="000000"/>
                          </a:solidFill>
                          <a:effectLst/>
                          <a:latin typeface="+mj-lt"/>
                        </a:rPr>
                        <a:t>22,5</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35212">
                <a:tc>
                  <a:txBody>
                    <a:bodyPr/>
                    <a:lstStyle/>
                    <a:p>
                      <a:pPr algn="l" fontAlgn="t"/>
                      <a:r>
                        <a:rPr lang="es-ES" sz="1200" b="0" i="0" u="none" strike="noStrike" dirty="0">
                          <a:solidFill>
                            <a:srgbClr val="000000"/>
                          </a:solidFill>
                          <a:effectLst/>
                          <a:latin typeface="+mj-lt"/>
                        </a:rPr>
                        <a:t>Francia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200" b="0" i="0" u="none" strike="noStrike" dirty="0">
                          <a:solidFill>
                            <a:srgbClr val="000000"/>
                          </a:solidFill>
                          <a:effectLst/>
                          <a:latin typeface="+mj-lt"/>
                        </a:rPr>
                        <a:t>46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200" b="0" i="0" u="none" strike="noStrike" dirty="0" smtClean="0">
                          <a:solidFill>
                            <a:srgbClr val="000000"/>
                          </a:solidFill>
                          <a:effectLst/>
                          <a:latin typeface="+mj-lt"/>
                        </a:rPr>
                        <a:t>21,1</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35212">
                <a:tc>
                  <a:txBody>
                    <a:bodyPr/>
                    <a:lstStyle/>
                    <a:p>
                      <a:pPr algn="l" fontAlgn="t"/>
                      <a:r>
                        <a:rPr lang="es-ES" sz="1200" b="0" i="0" u="none" strike="noStrike" dirty="0">
                          <a:solidFill>
                            <a:srgbClr val="000000"/>
                          </a:solidFill>
                          <a:effectLst/>
                          <a:latin typeface="+mj-lt"/>
                        </a:rPr>
                        <a:t>Portugal</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200" b="0" i="0" u="none" strike="noStrike" dirty="0">
                          <a:solidFill>
                            <a:srgbClr val="000000"/>
                          </a:solidFill>
                          <a:effectLst/>
                          <a:latin typeface="+mj-lt"/>
                        </a:rPr>
                        <a:t>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200" b="0" i="0" u="none" strike="noStrike" dirty="0" smtClean="0">
                          <a:solidFill>
                            <a:srgbClr val="000000"/>
                          </a:solidFill>
                          <a:effectLst/>
                          <a:latin typeface="+mj-lt"/>
                        </a:rPr>
                        <a:t>19,7</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35212">
                <a:tc>
                  <a:txBody>
                    <a:bodyPr/>
                    <a:lstStyle/>
                    <a:p>
                      <a:pPr algn="l" fontAlgn="t"/>
                      <a:r>
                        <a:rPr lang="es-ES" sz="1200" b="0" i="0" u="none" strike="noStrike" dirty="0">
                          <a:solidFill>
                            <a:srgbClr val="000000"/>
                          </a:solidFill>
                          <a:effectLst/>
                          <a:latin typeface="+mj-lt"/>
                        </a:rPr>
                        <a:t>Alemania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200" b="0" i="0" u="none" strike="noStrike" dirty="0">
                          <a:solidFill>
                            <a:srgbClr val="000000"/>
                          </a:solidFill>
                          <a:effectLst/>
                          <a:latin typeface="+mj-lt"/>
                        </a:rPr>
                        <a:t>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200" b="0" i="0" u="none" strike="noStrike" dirty="0">
                          <a:solidFill>
                            <a:srgbClr val="000000"/>
                          </a:solidFill>
                          <a:effectLst/>
                          <a:latin typeface="+mj-lt"/>
                        </a:rPr>
                        <a:t>7,8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35212">
                <a:tc>
                  <a:txBody>
                    <a:bodyPr/>
                    <a:lstStyle/>
                    <a:p>
                      <a:pPr algn="l" fontAlgn="t"/>
                      <a:r>
                        <a:rPr lang="es-ES" sz="1200" b="0" i="0" u="none" strike="noStrike" dirty="0">
                          <a:solidFill>
                            <a:srgbClr val="000000"/>
                          </a:solidFill>
                          <a:effectLst/>
                          <a:latin typeface="+mj-lt"/>
                        </a:rPr>
                        <a:t>Italia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200" b="0" i="0" u="none" strike="noStrike" dirty="0">
                          <a:solidFill>
                            <a:srgbClr val="000000"/>
                          </a:solidFill>
                          <a:effectLst/>
                          <a:latin typeface="+mj-lt"/>
                        </a:rPr>
                        <a:t>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200" b="0" i="0" u="none" strike="noStrike" dirty="0">
                          <a:solidFill>
                            <a:srgbClr val="000000"/>
                          </a:solidFill>
                          <a:effectLst/>
                          <a:latin typeface="+mj-lt"/>
                        </a:rPr>
                        <a:t>7,8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35212">
                <a:tc>
                  <a:txBody>
                    <a:bodyPr/>
                    <a:lstStyle/>
                    <a:p>
                      <a:pPr algn="l" fontAlgn="t"/>
                      <a:r>
                        <a:rPr lang="es-ES" sz="1200" b="0" i="0" u="none" strike="noStrike" dirty="0">
                          <a:solidFill>
                            <a:srgbClr val="000000"/>
                          </a:solidFill>
                          <a:effectLst/>
                          <a:latin typeface="+mj-lt"/>
                        </a:rPr>
                        <a:t>Bélgica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200" b="0" i="0" u="none" strike="noStrike" dirty="0">
                          <a:solidFill>
                            <a:srgbClr val="000000"/>
                          </a:solidFill>
                          <a:effectLst/>
                          <a:latin typeface="+mj-lt"/>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200" b="0" i="0" u="none" strike="noStrike" dirty="0">
                          <a:solidFill>
                            <a:srgbClr val="000000"/>
                          </a:solidFill>
                          <a:effectLst/>
                          <a:latin typeface="+mj-lt"/>
                        </a:rPr>
                        <a:t>6,9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35212">
                <a:tc>
                  <a:txBody>
                    <a:bodyPr/>
                    <a:lstStyle/>
                    <a:p>
                      <a:pPr algn="l" fontAlgn="t"/>
                      <a:r>
                        <a:rPr lang="es-ES" sz="1200" b="0" i="0" u="none" strike="noStrike" dirty="0">
                          <a:solidFill>
                            <a:srgbClr val="000000"/>
                          </a:solidFill>
                          <a:effectLst/>
                          <a:latin typeface="+mj-lt"/>
                        </a:rPr>
                        <a:t>Polonia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200" b="0" i="0" u="none" strike="noStrike" dirty="0">
                          <a:solidFill>
                            <a:srgbClr val="000000"/>
                          </a:solidFill>
                          <a:effectLst/>
                          <a:latin typeface="+mj-lt"/>
                        </a:rPr>
                        <a:t>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200" b="0" i="0" u="none" strike="noStrike" dirty="0">
                          <a:solidFill>
                            <a:srgbClr val="000000"/>
                          </a:solidFill>
                          <a:effectLst/>
                          <a:latin typeface="+mj-lt"/>
                        </a:rPr>
                        <a:t>3,2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35212">
                <a:tc>
                  <a:txBody>
                    <a:bodyPr/>
                    <a:lstStyle/>
                    <a:p>
                      <a:pPr algn="l" fontAlgn="t"/>
                      <a:r>
                        <a:rPr lang="es-ES" sz="1200" b="0" i="0" u="none" strike="noStrike" dirty="0">
                          <a:solidFill>
                            <a:srgbClr val="000000"/>
                          </a:solidFill>
                          <a:effectLst/>
                          <a:latin typeface="+mj-lt"/>
                        </a:rPr>
                        <a:t>Rumanía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200" b="0" i="0" u="none" strike="noStrike" dirty="0">
                          <a:solidFill>
                            <a:srgbClr val="000000"/>
                          </a:solidFill>
                          <a:effectLst/>
                          <a:latin typeface="+mj-lt"/>
                        </a:rPr>
                        <a:t>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200" b="0" i="0" u="none" strike="noStrike" dirty="0">
                          <a:solidFill>
                            <a:srgbClr val="000000"/>
                          </a:solidFill>
                          <a:effectLst/>
                          <a:latin typeface="+mj-lt"/>
                        </a:rPr>
                        <a:t>2,8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35212">
                <a:tc>
                  <a:txBody>
                    <a:bodyPr/>
                    <a:lstStyle/>
                    <a:p>
                      <a:pPr algn="l" fontAlgn="t"/>
                      <a:r>
                        <a:rPr lang="es-ES" sz="1200" b="0" i="0" u="none" strike="noStrike" dirty="0">
                          <a:solidFill>
                            <a:srgbClr val="000000"/>
                          </a:solidFill>
                          <a:effectLst/>
                          <a:latin typeface="+mj-lt"/>
                        </a:rPr>
                        <a:t>Suecia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200" b="0" i="0" u="none" strike="noStrike" dirty="0">
                          <a:solidFill>
                            <a:srgbClr val="000000"/>
                          </a:solidFill>
                          <a:effectLst/>
                          <a:latin typeface="+mj-lt"/>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200" b="0" i="0" u="none" strike="noStrike" dirty="0">
                          <a:solidFill>
                            <a:srgbClr val="000000"/>
                          </a:solidFill>
                          <a:effectLst/>
                          <a:latin typeface="+mj-lt"/>
                        </a:rPr>
                        <a:t>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35212">
                <a:tc>
                  <a:txBody>
                    <a:bodyPr/>
                    <a:lstStyle/>
                    <a:p>
                      <a:pPr algn="l" fontAlgn="t"/>
                      <a:r>
                        <a:rPr lang="es-ES" sz="1200" b="0" i="0" u="none" strike="noStrike" dirty="0">
                          <a:solidFill>
                            <a:srgbClr val="000000"/>
                          </a:solidFill>
                          <a:effectLst/>
                          <a:latin typeface="+mj-lt"/>
                        </a:rPr>
                        <a:t>Bulgaria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200" b="0" i="0" u="none" strike="noStrike" dirty="0">
                          <a:solidFill>
                            <a:srgbClr val="000000"/>
                          </a:solidFill>
                          <a:effectLst/>
                          <a:latin typeface="+mj-lt"/>
                        </a:rPr>
                        <a:t>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200" b="0" i="0" u="none" strike="noStrike" dirty="0">
                          <a:solidFill>
                            <a:srgbClr val="000000"/>
                          </a:solidFill>
                          <a:effectLst/>
                          <a:latin typeface="+mj-lt"/>
                        </a:rPr>
                        <a:t>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35212">
                <a:tc>
                  <a:txBody>
                    <a:bodyPr/>
                    <a:lstStyle/>
                    <a:p>
                      <a:pPr algn="l" fontAlgn="t"/>
                      <a:r>
                        <a:rPr lang="es-ES" sz="1200" b="0" i="0" u="none" strike="noStrike" dirty="0">
                          <a:solidFill>
                            <a:srgbClr val="000000"/>
                          </a:solidFill>
                          <a:effectLst/>
                          <a:latin typeface="+mj-lt"/>
                        </a:rPr>
                        <a:t>Países Bajos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200" b="0" i="0" u="none" strike="noStrike" dirty="0">
                          <a:solidFill>
                            <a:srgbClr val="000000"/>
                          </a:solidFill>
                          <a:effectLst/>
                          <a:latin typeface="+mj-lt"/>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200" b="0" i="0" u="none" strike="noStrike" dirty="0">
                          <a:solidFill>
                            <a:srgbClr val="000000"/>
                          </a:solidFill>
                          <a:effectLst/>
                          <a:latin typeface="+mj-lt"/>
                        </a:rPr>
                        <a:t>1,4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35212">
                <a:tc>
                  <a:txBody>
                    <a:bodyPr/>
                    <a:lstStyle/>
                    <a:p>
                      <a:pPr algn="l" fontAlgn="t"/>
                      <a:r>
                        <a:rPr lang="es-ES" sz="1200" b="0" i="0" u="none" strike="noStrike">
                          <a:solidFill>
                            <a:srgbClr val="000000"/>
                          </a:solidFill>
                          <a:effectLst/>
                          <a:latin typeface="+mj-lt"/>
                        </a:rPr>
                        <a:t>Austria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200" b="0" i="0" u="none" strike="noStrike" dirty="0">
                          <a:solidFill>
                            <a:srgbClr val="000000"/>
                          </a:solidFill>
                          <a:effectLst/>
                          <a:latin typeface="+mj-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200" b="0" i="0" u="none" strike="noStrike" dirty="0" smtClean="0">
                          <a:solidFill>
                            <a:srgbClr val="000000"/>
                          </a:solidFill>
                          <a:effectLst/>
                          <a:latin typeface="+mj-lt"/>
                        </a:rPr>
                        <a:t>0,9</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35212">
                <a:tc>
                  <a:txBody>
                    <a:bodyPr/>
                    <a:lstStyle/>
                    <a:p>
                      <a:pPr algn="l" fontAlgn="t"/>
                      <a:r>
                        <a:rPr lang="es-ES" sz="1200" b="0" i="0" u="none" strike="noStrike" dirty="0">
                          <a:solidFill>
                            <a:srgbClr val="000000"/>
                          </a:solidFill>
                          <a:effectLst/>
                          <a:latin typeface="+mj-lt"/>
                        </a:rPr>
                        <a:t>Hungría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200" b="0" i="0" u="none" strike="noStrike" dirty="0">
                          <a:solidFill>
                            <a:srgbClr val="000000"/>
                          </a:solidFill>
                          <a:effectLst/>
                          <a:latin typeface="+mj-lt"/>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200" b="0" i="0" u="none" strike="noStrike" dirty="0" smtClean="0">
                          <a:solidFill>
                            <a:srgbClr val="000000"/>
                          </a:solidFill>
                          <a:effectLst/>
                          <a:latin typeface="+mj-lt"/>
                        </a:rPr>
                        <a:t>0,5</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35212">
                <a:tc>
                  <a:txBody>
                    <a:bodyPr/>
                    <a:lstStyle/>
                    <a:p>
                      <a:pPr algn="l" fontAlgn="t"/>
                      <a:r>
                        <a:rPr lang="es-ES" sz="1200" b="0" i="0" u="none" strike="noStrike" dirty="0">
                          <a:solidFill>
                            <a:srgbClr val="000000"/>
                          </a:solidFill>
                          <a:effectLst/>
                          <a:latin typeface="+mj-lt"/>
                        </a:rPr>
                        <a:t>Irlanda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200" b="0" i="0" u="none" strike="noStrike" dirty="0">
                          <a:solidFill>
                            <a:srgbClr val="000000"/>
                          </a:solidFill>
                          <a:effectLst/>
                          <a:latin typeface="+mj-lt"/>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200" b="0" i="0" u="none" strike="noStrike" dirty="0" smtClean="0">
                          <a:solidFill>
                            <a:srgbClr val="000000"/>
                          </a:solidFill>
                          <a:effectLst/>
                          <a:latin typeface="+mj-lt"/>
                        </a:rPr>
                        <a:t>0,5</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35212">
                <a:tc>
                  <a:txBody>
                    <a:bodyPr/>
                    <a:lstStyle/>
                    <a:p>
                      <a:pPr algn="l" fontAlgn="t"/>
                      <a:r>
                        <a:rPr lang="es-ES" sz="1200" b="0" i="0" u="none" strike="noStrike" dirty="0" smtClean="0">
                          <a:solidFill>
                            <a:srgbClr val="000000"/>
                          </a:solidFill>
                          <a:effectLst/>
                          <a:latin typeface="+mj-lt"/>
                        </a:rPr>
                        <a:t>No contesta</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es-ES" sz="1200" b="0" i="0" u="none" strike="noStrike" dirty="0" smtClean="0">
                          <a:solidFill>
                            <a:srgbClr val="000000"/>
                          </a:solidFill>
                          <a:effectLst/>
                          <a:latin typeface="+mj-lt"/>
                        </a:rPr>
                        <a:t>2</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es-ES" sz="1200" b="0" i="0" u="none" strike="noStrike" dirty="0" smtClean="0">
                          <a:solidFill>
                            <a:srgbClr val="000000"/>
                          </a:solidFill>
                          <a:effectLst/>
                          <a:latin typeface="+mj-lt"/>
                        </a:rPr>
                        <a:t>0,9</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bl>
          </a:graphicData>
        </a:graphic>
      </p:graphicFrame>
      <p:graphicFrame>
        <p:nvGraphicFramePr>
          <p:cNvPr id="8" name="Group 3"/>
          <p:cNvGraphicFramePr>
            <a:graphicFrameLocks noGrp="1"/>
          </p:cNvGraphicFramePr>
          <p:nvPr/>
        </p:nvGraphicFramePr>
        <p:xfrm>
          <a:off x="3486169" y="1172763"/>
          <a:ext cx="2967640" cy="5074208"/>
        </p:xfrm>
        <a:graphic>
          <a:graphicData uri="http://schemas.openxmlformats.org/drawingml/2006/table">
            <a:tbl>
              <a:tblPr>
                <a:tableStyleId>{5940675A-B579-460E-94D1-54222C63F5DA}</a:tableStyleId>
              </a:tblPr>
              <a:tblGrid>
                <a:gridCol w="1959528"/>
                <a:gridCol w="504056"/>
                <a:gridCol w="504056"/>
              </a:tblGrid>
              <a:tr h="230681">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latin typeface="+mj-lt"/>
                        </a:rPr>
                        <a:t>Especialidad</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107981"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b="1" i="0" u="none" strike="noStrike" cap="none" normalizeH="0" baseline="0" dirty="0" smtClean="0">
                          <a:ln>
                            <a:solidFill>
                              <a:schemeClr val="bg1"/>
                            </a:solidFill>
                          </a:ln>
                          <a:solidFill>
                            <a:schemeClr val="bg1"/>
                          </a:solidFill>
                          <a:effectLst/>
                          <a:latin typeface="+mj-lt"/>
                          <a:cs typeface="Calibri" pitchFamily="32" charset="0"/>
                        </a:rPr>
                        <a:t>Total</a:t>
                      </a: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latin typeface="+mj-lt"/>
                        </a:rPr>
                        <a:t>%</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r>
              <a:tr h="235212">
                <a:tc>
                  <a:txBody>
                    <a:bodyPr/>
                    <a:lstStyle/>
                    <a:p>
                      <a:pPr algn="l" fontAlgn="t"/>
                      <a:r>
                        <a:rPr lang="es-ES" sz="1150" b="0" i="0" u="none" strike="noStrike" dirty="0">
                          <a:solidFill>
                            <a:srgbClr val="000000"/>
                          </a:solidFill>
                          <a:effectLst/>
                          <a:latin typeface="+mj-lt"/>
                        </a:rPr>
                        <a:t>Medicina Familiar y Comunitaria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32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14,7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35212">
                <a:tc>
                  <a:txBody>
                    <a:bodyPr/>
                    <a:lstStyle/>
                    <a:p>
                      <a:pPr algn="l" fontAlgn="t"/>
                      <a:r>
                        <a:rPr lang="es-ES" sz="1150" b="0" i="0" u="none" strike="noStrike" dirty="0">
                          <a:solidFill>
                            <a:srgbClr val="000000"/>
                          </a:solidFill>
                          <a:effectLst/>
                          <a:latin typeface="+mj-lt"/>
                        </a:rPr>
                        <a:t>Anestesiología y Reanimación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7,8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35212">
                <a:tc>
                  <a:txBody>
                    <a:bodyPr/>
                    <a:lstStyle/>
                    <a:p>
                      <a:pPr algn="l" fontAlgn="t"/>
                      <a:r>
                        <a:rPr lang="es-ES" sz="1150" b="0" i="0" u="none" strike="noStrike" dirty="0">
                          <a:solidFill>
                            <a:srgbClr val="000000"/>
                          </a:solidFill>
                          <a:effectLst/>
                          <a:latin typeface="+mj-lt"/>
                        </a:rPr>
                        <a:t>Pediatría y sus Áreas Específicas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7,8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35212">
                <a:tc>
                  <a:txBody>
                    <a:bodyPr/>
                    <a:lstStyle/>
                    <a:p>
                      <a:pPr algn="l" fontAlgn="t"/>
                      <a:r>
                        <a:rPr lang="es-ES" sz="1150" b="0" i="0" u="none" strike="noStrike" dirty="0">
                          <a:solidFill>
                            <a:srgbClr val="000000"/>
                          </a:solidFill>
                          <a:effectLst/>
                          <a:latin typeface="+mj-lt"/>
                        </a:rPr>
                        <a:t>Obstetricia y Ginecología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14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6,4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35212">
                <a:tc>
                  <a:txBody>
                    <a:bodyPr/>
                    <a:lstStyle/>
                    <a:p>
                      <a:pPr algn="l" fontAlgn="t"/>
                      <a:r>
                        <a:rPr lang="es-ES" sz="1150" b="0" i="0" u="none" strike="noStrike" dirty="0">
                          <a:solidFill>
                            <a:srgbClr val="000000"/>
                          </a:solidFill>
                          <a:effectLst/>
                          <a:latin typeface="+mj-lt"/>
                        </a:rPr>
                        <a:t>Psiquiatría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13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6,0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35212">
                <a:tc>
                  <a:txBody>
                    <a:bodyPr/>
                    <a:lstStyle/>
                    <a:p>
                      <a:pPr algn="l" fontAlgn="t"/>
                      <a:r>
                        <a:rPr lang="es-ES" sz="1150" b="0" i="0" u="none" strike="noStrike" dirty="0">
                          <a:solidFill>
                            <a:srgbClr val="000000"/>
                          </a:solidFill>
                          <a:effectLst/>
                          <a:latin typeface="+mj-lt"/>
                        </a:rPr>
                        <a:t>Cirugía Ortopédica y </a:t>
                      </a:r>
                      <a:r>
                        <a:rPr lang="es-ES" sz="1150" b="0" i="0" u="none" strike="noStrike" dirty="0" smtClean="0">
                          <a:solidFill>
                            <a:srgbClr val="000000"/>
                          </a:solidFill>
                          <a:effectLst/>
                          <a:latin typeface="+mj-lt"/>
                        </a:rPr>
                        <a:t>Trauma</a:t>
                      </a:r>
                      <a:endParaRPr lang="es-ES" sz="11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5,0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35212">
                <a:tc>
                  <a:txBody>
                    <a:bodyPr/>
                    <a:lstStyle/>
                    <a:p>
                      <a:pPr algn="l" fontAlgn="t"/>
                      <a:r>
                        <a:rPr lang="es-ES" sz="1150" b="0" i="0" u="none" strike="noStrike" dirty="0">
                          <a:solidFill>
                            <a:srgbClr val="000000"/>
                          </a:solidFill>
                          <a:effectLst/>
                          <a:latin typeface="+mj-lt"/>
                        </a:rPr>
                        <a:t>Medicina Preventiva y Salud </a:t>
                      </a:r>
                      <a:r>
                        <a:rPr lang="es-ES" sz="1150" b="0" i="0" u="none" strike="noStrike" dirty="0" smtClean="0">
                          <a:solidFill>
                            <a:srgbClr val="000000"/>
                          </a:solidFill>
                          <a:effectLst/>
                          <a:latin typeface="+mj-lt"/>
                        </a:rPr>
                        <a:t>P.</a:t>
                      </a:r>
                      <a:endParaRPr lang="es-ES" sz="11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4,6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35212">
                <a:tc>
                  <a:txBody>
                    <a:bodyPr/>
                    <a:lstStyle/>
                    <a:p>
                      <a:pPr algn="l" fontAlgn="t"/>
                      <a:r>
                        <a:rPr lang="es-ES" sz="1150" b="0" i="0" u="none" strike="noStrike" dirty="0">
                          <a:solidFill>
                            <a:srgbClr val="000000"/>
                          </a:solidFill>
                          <a:effectLst/>
                          <a:latin typeface="+mj-lt"/>
                        </a:rPr>
                        <a:t>Estomatología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35212">
                <a:tc>
                  <a:txBody>
                    <a:bodyPr/>
                    <a:lstStyle/>
                    <a:p>
                      <a:pPr algn="l" fontAlgn="t"/>
                      <a:r>
                        <a:rPr lang="es-ES" sz="1150" b="0" i="0" u="none" strike="noStrike" dirty="0">
                          <a:solidFill>
                            <a:srgbClr val="000000"/>
                          </a:solidFill>
                          <a:effectLst/>
                          <a:latin typeface="+mj-lt"/>
                        </a:rPr>
                        <a:t>Cirugía General y del </a:t>
                      </a:r>
                      <a:r>
                        <a:rPr lang="es-ES" sz="1150" b="0" i="0" u="none" strike="noStrike" dirty="0" err="1" smtClean="0">
                          <a:solidFill>
                            <a:srgbClr val="000000"/>
                          </a:solidFill>
                          <a:effectLst/>
                          <a:latin typeface="+mj-lt"/>
                        </a:rPr>
                        <a:t>Ap.Digestivo</a:t>
                      </a:r>
                      <a:endParaRPr lang="es-ES" sz="11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3,2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35212">
                <a:tc>
                  <a:txBody>
                    <a:bodyPr/>
                    <a:lstStyle/>
                    <a:p>
                      <a:pPr algn="l" fontAlgn="t"/>
                      <a:r>
                        <a:rPr lang="es-ES" sz="1150" b="0" i="0" u="none" strike="noStrike" dirty="0">
                          <a:solidFill>
                            <a:srgbClr val="000000"/>
                          </a:solidFill>
                          <a:effectLst/>
                          <a:latin typeface="+mj-lt"/>
                        </a:rPr>
                        <a:t>Medicina de Educación Física y </a:t>
                      </a:r>
                      <a:r>
                        <a:rPr lang="es-ES" sz="1150" b="0" i="0" u="none" strike="noStrike" dirty="0" smtClean="0">
                          <a:solidFill>
                            <a:srgbClr val="000000"/>
                          </a:solidFill>
                          <a:effectLst/>
                          <a:latin typeface="+mj-lt"/>
                        </a:rPr>
                        <a:t>D.</a:t>
                      </a:r>
                      <a:endParaRPr lang="es-ES" sz="11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3,2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35212">
                <a:tc>
                  <a:txBody>
                    <a:bodyPr/>
                    <a:lstStyle/>
                    <a:p>
                      <a:pPr algn="l" fontAlgn="t"/>
                      <a:r>
                        <a:rPr lang="es-ES" sz="1150" b="0" i="0" u="none" strike="noStrike" dirty="0">
                          <a:solidFill>
                            <a:srgbClr val="000000"/>
                          </a:solidFill>
                          <a:effectLst/>
                          <a:latin typeface="+mj-lt"/>
                        </a:rPr>
                        <a:t>Medicina del Trabajo</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3,2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35212">
                <a:tc>
                  <a:txBody>
                    <a:bodyPr/>
                    <a:lstStyle/>
                    <a:p>
                      <a:pPr algn="l" fontAlgn="t"/>
                      <a:r>
                        <a:rPr lang="es-ES" sz="1150" b="0" i="0" u="none" strike="noStrike" dirty="0">
                          <a:solidFill>
                            <a:srgbClr val="000000"/>
                          </a:solidFill>
                          <a:effectLst/>
                          <a:latin typeface="+mj-lt"/>
                        </a:rPr>
                        <a:t>Medicina Interna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3,2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35212">
                <a:tc>
                  <a:txBody>
                    <a:bodyPr/>
                    <a:lstStyle/>
                    <a:p>
                      <a:pPr algn="l" fontAlgn="t"/>
                      <a:r>
                        <a:rPr lang="es-ES" sz="1150" b="0" i="0" u="none" strike="noStrike" dirty="0">
                          <a:solidFill>
                            <a:srgbClr val="000000"/>
                          </a:solidFill>
                          <a:effectLst/>
                          <a:latin typeface="+mj-lt"/>
                        </a:rPr>
                        <a:t>Dermatología </a:t>
                      </a:r>
                      <a:r>
                        <a:rPr lang="es-ES" sz="1150" b="0" i="0" u="none" strike="noStrike" dirty="0" smtClean="0">
                          <a:solidFill>
                            <a:srgbClr val="000000"/>
                          </a:solidFill>
                          <a:effectLst/>
                          <a:latin typeface="+mj-lt"/>
                        </a:rPr>
                        <a:t>M-Q </a:t>
                      </a:r>
                      <a:r>
                        <a:rPr lang="es-ES" sz="1150" b="0" i="0" u="none" strike="noStrike" dirty="0">
                          <a:solidFill>
                            <a:srgbClr val="000000"/>
                          </a:solidFill>
                          <a:effectLst/>
                          <a:latin typeface="+mj-lt"/>
                        </a:rPr>
                        <a:t>y Venereología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2,8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35212">
                <a:tc>
                  <a:txBody>
                    <a:bodyPr/>
                    <a:lstStyle/>
                    <a:p>
                      <a:pPr algn="l" fontAlgn="t"/>
                      <a:r>
                        <a:rPr lang="es-ES" sz="1150" b="0" i="0" u="none" strike="noStrike" dirty="0">
                          <a:solidFill>
                            <a:srgbClr val="000000"/>
                          </a:solidFill>
                          <a:effectLst/>
                          <a:latin typeface="+mj-lt"/>
                        </a:rPr>
                        <a:t>Geriatría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35212">
                <a:tc>
                  <a:txBody>
                    <a:bodyPr/>
                    <a:lstStyle/>
                    <a:p>
                      <a:pPr algn="l" fontAlgn="t"/>
                      <a:r>
                        <a:rPr lang="es-ES" sz="1150" b="0" i="0" u="none" strike="noStrike" dirty="0">
                          <a:solidFill>
                            <a:srgbClr val="000000"/>
                          </a:solidFill>
                          <a:effectLst/>
                          <a:latin typeface="+mj-lt"/>
                        </a:rPr>
                        <a:t>Oftalmología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35212">
                <a:tc>
                  <a:txBody>
                    <a:bodyPr/>
                    <a:lstStyle/>
                    <a:p>
                      <a:pPr algn="l" fontAlgn="t"/>
                      <a:r>
                        <a:rPr lang="es-ES" sz="1150" b="0" i="0" u="none" strike="noStrike" dirty="0">
                          <a:solidFill>
                            <a:srgbClr val="000000"/>
                          </a:solidFill>
                          <a:effectLst/>
                          <a:latin typeface="+mj-lt"/>
                        </a:rPr>
                        <a:t>Cardiología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35212">
                <a:tc>
                  <a:txBody>
                    <a:bodyPr/>
                    <a:lstStyle/>
                    <a:p>
                      <a:pPr algn="l" fontAlgn="t"/>
                      <a:r>
                        <a:rPr lang="es-ES" sz="1150" b="0" i="0" u="none" strike="noStrike" dirty="0">
                          <a:solidFill>
                            <a:srgbClr val="000000"/>
                          </a:solidFill>
                          <a:effectLst/>
                          <a:latin typeface="+mj-lt"/>
                        </a:rPr>
                        <a:t>Endocrinología y Nutrición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1,4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35212">
                <a:tc>
                  <a:txBody>
                    <a:bodyPr/>
                    <a:lstStyle/>
                    <a:p>
                      <a:pPr algn="l" fontAlgn="t"/>
                      <a:r>
                        <a:rPr lang="es-ES" sz="1150" b="0" i="0" u="none" strike="noStrike" dirty="0">
                          <a:solidFill>
                            <a:srgbClr val="000000"/>
                          </a:solidFill>
                          <a:effectLst/>
                          <a:latin typeface="+mj-lt"/>
                        </a:rPr>
                        <a:t>Neumología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1,4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35212">
                <a:tc>
                  <a:txBody>
                    <a:bodyPr/>
                    <a:lstStyle/>
                    <a:p>
                      <a:pPr algn="l" fontAlgn="t"/>
                      <a:r>
                        <a:rPr lang="es-ES" sz="1150" b="0" i="0" u="none" strike="noStrike" dirty="0">
                          <a:solidFill>
                            <a:srgbClr val="000000"/>
                          </a:solidFill>
                          <a:effectLst/>
                          <a:latin typeface="+mj-lt"/>
                        </a:rPr>
                        <a:t>Otorrinolaringología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1,4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bl>
          </a:graphicData>
        </a:graphic>
      </p:graphicFrame>
      <p:graphicFrame>
        <p:nvGraphicFramePr>
          <p:cNvPr id="9" name="Group 3"/>
          <p:cNvGraphicFramePr>
            <a:graphicFrameLocks noGrp="1"/>
          </p:cNvGraphicFramePr>
          <p:nvPr/>
        </p:nvGraphicFramePr>
        <p:xfrm>
          <a:off x="6657442" y="1172763"/>
          <a:ext cx="2967640" cy="4699709"/>
        </p:xfrm>
        <a:graphic>
          <a:graphicData uri="http://schemas.openxmlformats.org/drawingml/2006/table">
            <a:tbl>
              <a:tblPr>
                <a:tableStyleId>{5940675A-B579-460E-94D1-54222C63F5DA}</a:tableStyleId>
              </a:tblPr>
              <a:tblGrid>
                <a:gridCol w="1959528"/>
                <a:gridCol w="504056"/>
                <a:gridCol w="504056"/>
              </a:tblGrid>
              <a:tr h="230681">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latin typeface="+mj-lt"/>
                        </a:rPr>
                        <a:t>Especialidad</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107981"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b="1" i="0" u="none" strike="noStrike" cap="none" normalizeH="0" baseline="0" dirty="0" smtClean="0">
                          <a:ln>
                            <a:solidFill>
                              <a:schemeClr val="bg1"/>
                            </a:solidFill>
                          </a:ln>
                          <a:solidFill>
                            <a:schemeClr val="bg1"/>
                          </a:solidFill>
                          <a:effectLst/>
                          <a:latin typeface="+mj-lt"/>
                          <a:cs typeface="Calibri" pitchFamily="32" charset="0"/>
                        </a:rPr>
                        <a:t>Total</a:t>
                      </a: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latin typeface="+mj-lt"/>
                        </a:rPr>
                        <a:t>%</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r>
              <a:tr h="235212">
                <a:tc>
                  <a:txBody>
                    <a:bodyPr/>
                    <a:lstStyle/>
                    <a:p>
                      <a:pPr algn="l" fontAlgn="t"/>
                      <a:r>
                        <a:rPr lang="es-ES" sz="1150" b="0" i="0" u="none" strike="noStrike" dirty="0">
                          <a:solidFill>
                            <a:srgbClr val="000000"/>
                          </a:solidFill>
                          <a:effectLst/>
                          <a:latin typeface="+mj-lt"/>
                        </a:rPr>
                        <a:t>Alergología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smtClean="0">
                          <a:solidFill>
                            <a:srgbClr val="000000"/>
                          </a:solidFill>
                          <a:effectLst/>
                          <a:latin typeface="+mj-lt"/>
                        </a:rPr>
                        <a:t>0,9</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35212">
                <a:tc>
                  <a:txBody>
                    <a:bodyPr/>
                    <a:lstStyle/>
                    <a:p>
                      <a:pPr algn="l" fontAlgn="t"/>
                      <a:r>
                        <a:rPr lang="es-ES" sz="1150" b="0" i="0" u="none" strike="noStrike" dirty="0">
                          <a:solidFill>
                            <a:srgbClr val="000000"/>
                          </a:solidFill>
                          <a:effectLst/>
                          <a:latin typeface="+mj-lt"/>
                        </a:rPr>
                        <a:t>Aparato Digestivo</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smtClean="0">
                          <a:solidFill>
                            <a:srgbClr val="000000"/>
                          </a:solidFill>
                          <a:effectLst/>
                          <a:latin typeface="+mj-lt"/>
                        </a:rPr>
                        <a:t>0,9</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35212">
                <a:tc>
                  <a:txBody>
                    <a:bodyPr/>
                    <a:lstStyle/>
                    <a:p>
                      <a:pPr algn="l" fontAlgn="t"/>
                      <a:r>
                        <a:rPr lang="es-ES" sz="1150" b="0" i="0" u="none" strike="noStrike" dirty="0">
                          <a:solidFill>
                            <a:srgbClr val="000000"/>
                          </a:solidFill>
                          <a:effectLst/>
                          <a:latin typeface="+mj-lt"/>
                        </a:rPr>
                        <a:t>Cirugía Cardiovascular</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smtClean="0">
                          <a:solidFill>
                            <a:srgbClr val="000000"/>
                          </a:solidFill>
                          <a:effectLst/>
                          <a:latin typeface="+mj-lt"/>
                        </a:rPr>
                        <a:t>0,9</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35212">
                <a:tc>
                  <a:txBody>
                    <a:bodyPr/>
                    <a:lstStyle/>
                    <a:p>
                      <a:pPr algn="l" fontAlgn="t"/>
                      <a:r>
                        <a:rPr lang="es-ES" sz="1150" b="0" i="0" u="none" strike="noStrike" dirty="0">
                          <a:solidFill>
                            <a:srgbClr val="000000"/>
                          </a:solidFill>
                          <a:effectLst/>
                          <a:latin typeface="+mj-lt"/>
                        </a:rPr>
                        <a:t>Cirugía Pediátrica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smtClean="0">
                          <a:solidFill>
                            <a:srgbClr val="000000"/>
                          </a:solidFill>
                          <a:effectLst/>
                          <a:latin typeface="+mj-lt"/>
                        </a:rPr>
                        <a:t>0,9</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35212">
                <a:tc>
                  <a:txBody>
                    <a:bodyPr/>
                    <a:lstStyle/>
                    <a:p>
                      <a:pPr algn="l" fontAlgn="t"/>
                      <a:r>
                        <a:rPr lang="es-ES" sz="1150" b="0" i="0" u="none" strike="noStrike" dirty="0">
                          <a:solidFill>
                            <a:srgbClr val="000000"/>
                          </a:solidFill>
                          <a:effectLst/>
                          <a:latin typeface="+mj-lt"/>
                        </a:rPr>
                        <a:t>Cirugía Plástica, Estética y </a:t>
                      </a:r>
                      <a:r>
                        <a:rPr lang="es-ES" sz="1150" b="0" i="0" u="none" strike="noStrike" dirty="0" smtClean="0">
                          <a:solidFill>
                            <a:srgbClr val="000000"/>
                          </a:solidFill>
                          <a:effectLst/>
                          <a:latin typeface="+mj-lt"/>
                        </a:rPr>
                        <a:t>Rep.</a:t>
                      </a:r>
                      <a:endParaRPr lang="es-ES" sz="11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smtClean="0">
                          <a:solidFill>
                            <a:srgbClr val="000000"/>
                          </a:solidFill>
                          <a:effectLst/>
                          <a:latin typeface="+mj-lt"/>
                        </a:rPr>
                        <a:t>0,9</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35212">
                <a:tc>
                  <a:txBody>
                    <a:bodyPr/>
                    <a:lstStyle/>
                    <a:p>
                      <a:pPr algn="l" fontAlgn="t"/>
                      <a:r>
                        <a:rPr lang="es-ES" sz="1150" b="0" i="0" u="none" strike="noStrike">
                          <a:solidFill>
                            <a:srgbClr val="000000"/>
                          </a:solidFill>
                          <a:effectLst/>
                          <a:latin typeface="+mj-lt"/>
                        </a:rPr>
                        <a:t>Medicina Física y Rehabilitación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smtClean="0">
                          <a:solidFill>
                            <a:srgbClr val="000000"/>
                          </a:solidFill>
                          <a:effectLst/>
                          <a:latin typeface="+mj-lt"/>
                        </a:rPr>
                        <a:t>0,9</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35212">
                <a:tc>
                  <a:txBody>
                    <a:bodyPr/>
                    <a:lstStyle/>
                    <a:p>
                      <a:pPr algn="l" fontAlgn="t"/>
                      <a:r>
                        <a:rPr lang="es-ES" sz="1150" b="0" i="0" u="none" strike="noStrike" dirty="0">
                          <a:solidFill>
                            <a:srgbClr val="000000"/>
                          </a:solidFill>
                          <a:effectLst/>
                          <a:latin typeface="+mj-lt"/>
                        </a:rPr>
                        <a:t>Medicina Intensiva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smtClean="0">
                          <a:solidFill>
                            <a:srgbClr val="000000"/>
                          </a:solidFill>
                          <a:effectLst/>
                          <a:latin typeface="+mj-lt"/>
                        </a:rPr>
                        <a:t>0,9</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35212">
                <a:tc>
                  <a:txBody>
                    <a:bodyPr/>
                    <a:lstStyle/>
                    <a:p>
                      <a:pPr algn="l" fontAlgn="t"/>
                      <a:r>
                        <a:rPr lang="es-ES" sz="1150" b="0" i="0" u="none" strike="noStrike" dirty="0">
                          <a:solidFill>
                            <a:srgbClr val="000000"/>
                          </a:solidFill>
                          <a:effectLst/>
                          <a:latin typeface="+mj-lt"/>
                        </a:rPr>
                        <a:t>Microbiología y Parasitología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smtClean="0">
                          <a:solidFill>
                            <a:srgbClr val="000000"/>
                          </a:solidFill>
                          <a:effectLst/>
                          <a:latin typeface="+mj-lt"/>
                        </a:rPr>
                        <a:t>0,9</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35212">
                <a:tc>
                  <a:txBody>
                    <a:bodyPr/>
                    <a:lstStyle/>
                    <a:p>
                      <a:pPr algn="l" fontAlgn="t"/>
                      <a:r>
                        <a:rPr lang="es-ES" sz="1150" b="0" i="0" u="none" strike="noStrike" dirty="0">
                          <a:solidFill>
                            <a:srgbClr val="000000"/>
                          </a:solidFill>
                          <a:effectLst/>
                          <a:latin typeface="+mj-lt"/>
                        </a:rPr>
                        <a:t>Neurofisiología Clínica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smtClean="0">
                          <a:solidFill>
                            <a:srgbClr val="000000"/>
                          </a:solidFill>
                          <a:effectLst/>
                          <a:latin typeface="+mj-lt"/>
                        </a:rPr>
                        <a:t>0,9</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35212">
                <a:tc>
                  <a:txBody>
                    <a:bodyPr/>
                    <a:lstStyle/>
                    <a:p>
                      <a:pPr algn="l" fontAlgn="t"/>
                      <a:r>
                        <a:rPr lang="es-ES" sz="1150" b="0" i="0" u="none" strike="noStrike" dirty="0">
                          <a:solidFill>
                            <a:srgbClr val="000000"/>
                          </a:solidFill>
                          <a:effectLst/>
                          <a:latin typeface="+mj-lt"/>
                        </a:rPr>
                        <a:t>Neurología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smtClean="0">
                          <a:solidFill>
                            <a:srgbClr val="000000"/>
                          </a:solidFill>
                          <a:effectLst/>
                          <a:latin typeface="+mj-lt"/>
                        </a:rPr>
                        <a:t>0,9</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35212">
                <a:tc>
                  <a:txBody>
                    <a:bodyPr/>
                    <a:lstStyle/>
                    <a:p>
                      <a:pPr algn="l" fontAlgn="t"/>
                      <a:r>
                        <a:rPr lang="es-ES" sz="1150" b="0" i="0" u="none" strike="noStrike" dirty="0">
                          <a:solidFill>
                            <a:srgbClr val="000000"/>
                          </a:solidFill>
                          <a:effectLst/>
                          <a:latin typeface="+mj-lt"/>
                        </a:rPr>
                        <a:t>Oncología Médica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smtClean="0">
                          <a:solidFill>
                            <a:srgbClr val="000000"/>
                          </a:solidFill>
                          <a:effectLst/>
                          <a:latin typeface="+mj-lt"/>
                        </a:rPr>
                        <a:t>0,9</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35212">
                <a:tc>
                  <a:txBody>
                    <a:bodyPr/>
                    <a:lstStyle/>
                    <a:p>
                      <a:pPr algn="l" fontAlgn="t"/>
                      <a:r>
                        <a:rPr lang="es-ES" sz="1150" b="0" i="0" u="none" strike="noStrike" dirty="0">
                          <a:solidFill>
                            <a:srgbClr val="000000"/>
                          </a:solidFill>
                          <a:effectLst/>
                          <a:latin typeface="+mj-lt"/>
                        </a:rPr>
                        <a:t>Radiodiagnóstico</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smtClean="0">
                          <a:solidFill>
                            <a:srgbClr val="000000"/>
                          </a:solidFill>
                          <a:effectLst/>
                          <a:latin typeface="+mj-lt"/>
                        </a:rPr>
                        <a:t>0,9</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35212">
                <a:tc>
                  <a:txBody>
                    <a:bodyPr/>
                    <a:lstStyle/>
                    <a:p>
                      <a:pPr algn="l" fontAlgn="t"/>
                      <a:r>
                        <a:rPr lang="es-ES" sz="1150" b="0" i="0" u="none" strike="noStrike" dirty="0">
                          <a:solidFill>
                            <a:srgbClr val="000000"/>
                          </a:solidFill>
                          <a:effectLst/>
                          <a:latin typeface="+mj-lt"/>
                        </a:rPr>
                        <a:t>Urología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smtClean="0">
                          <a:solidFill>
                            <a:srgbClr val="000000"/>
                          </a:solidFill>
                          <a:effectLst/>
                          <a:latin typeface="+mj-lt"/>
                        </a:rPr>
                        <a:t>0,9</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35212">
                <a:tc>
                  <a:txBody>
                    <a:bodyPr/>
                    <a:lstStyle/>
                    <a:p>
                      <a:pPr algn="l" fontAlgn="t"/>
                      <a:r>
                        <a:rPr lang="es-ES" sz="1150" b="0" i="0" u="none" strike="noStrike" dirty="0">
                          <a:solidFill>
                            <a:srgbClr val="000000"/>
                          </a:solidFill>
                          <a:effectLst/>
                          <a:latin typeface="+mj-lt"/>
                        </a:rPr>
                        <a:t>Angiología y Cirugía Vascular</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smtClean="0">
                          <a:solidFill>
                            <a:srgbClr val="000000"/>
                          </a:solidFill>
                          <a:effectLst/>
                          <a:latin typeface="+mj-lt"/>
                        </a:rPr>
                        <a:t>0,5</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35212">
                <a:tc>
                  <a:txBody>
                    <a:bodyPr/>
                    <a:lstStyle/>
                    <a:p>
                      <a:pPr algn="l" fontAlgn="t"/>
                      <a:r>
                        <a:rPr lang="es-ES" sz="1150" b="0" i="0" u="none" strike="noStrike" dirty="0">
                          <a:solidFill>
                            <a:srgbClr val="000000"/>
                          </a:solidFill>
                          <a:effectLst/>
                          <a:latin typeface="+mj-lt"/>
                        </a:rPr>
                        <a:t>Bioquímica Clínica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smtClean="0">
                          <a:solidFill>
                            <a:srgbClr val="000000"/>
                          </a:solidFill>
                          <a:effectLst/>
                          <a:latin typeface="+mj-lt"/>
                        </a:rPr>
                        <a:t>0,5</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35212">
                <a:tc>
                  <a:txBody>
                    <a:bodyPr/>
                    <a:lstStyle/>
                    <a:p>
                      <a:pPr algn="l" fontAlgn="t"/>
                      <a:r>
                        <a:rPr lang="es-ES" sz="1150" b="0" i="0" u="none" strike="noStrike">
                          <a:solidFill>
                            <a:srgbClr val="000000"/>
                          </a:solidFill>
                          <a:effectLst/>
                          <a:latin typeface="+mj-lt"/>
                        </a:rPr>
                        <a:t>Hidrología Médica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smtClean="0">
                          <a:solidFill>
                            <a:srgbClr val="000000"/>
                          </a:solidFill>
                          <a:effectLst/>
                          <a:latin typeface="+mj-lt"/>
                        </a:rPr>
                        <a:t>0,5</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35212">
                <a:tc>
                  <a:txBody>
                    <a:bodyPr/>
                    <a:lstStyle/>
                    <a:p>
                      <a:pPr algn="l" fontAlgn="t"/>
                      <a:r>
                        <a:rPr lang="es-ES" sz="1150" b="0" i="0" u="none" strike="noStrike" dirty="0">
                          <a:solidFill>
                            <a:srgbClr val="000000"/>
                          </a:solidFill>
                          <a:effectLst/>
                          <a:latin typeface="+mj-lt"/>
                        </a:rPr>
                        <a:t>Neurocirugía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smtClean="0">
                          <a:solidFill>
                            <a:srgbClr val="000000"/>
                          </a:solidFill>
                          <a:effectLst/>
                          <a:latin typeface="+mj-lt"/>
                        </a:rPr>
                        <a:t>0,5</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35212">
                <a:tc>
                  <a:txBody>
                    <a:bodyPr/>
                    <a:lstStyle/>
                    <a:p>
                      <a:pPr algn="l" fontAlgn="t"/>
                      <a:r>
                        <a:rPr lang="es-ES" sz="1150" b="0" i="0" u="none" strike="noStrike">
                          <a:solidFill>
                            <a:srgbClr val="000000"/>
                          </a:solidFill>
                          <a:effectLst/>
                          <a:latin typeface="+mj-lt"/>
                        </a:rPr>
                        <a:t>Reumatología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smtClean="0">
                          <a:solidFill>
                            <a:srgbClr val="000000"/>
                          </a:solidFill>
                          <a:effectLst/>
                          <a:latin typeface="+mj-lt"/>
                        </a:rPr>
                        <a:t>0,5</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35212">
                <a:tc>
                  <a:txBody>
                    <a:bodyPr/>
                    <a:lstStyle/>
                    <a:p>
                      <a:pPr algn="l" fontAlgn="t"/>
                      <a:r>
                        <a:rPr lang="es-ES" sz="1150" b="0" i="0" u="none" strike="noStrike" dirty="0" smtClean="0">
                          <a:solidFill>
                            <a:srgbClr val="000000"/>
                          </a:solidFill>
                          <a:effectLst/>
                          <a:latin typeface="+mj-lt"/>
                        </a:rPr>
                        <a:t>No contesta</a:t>
                      </a:r>
                      <a:endParaRPr lang="es-ES" sz="11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s-ES" sz="1200" b="0" i="0" u="none" strike="noStrike" dirty="0" smtClean="0">
                          <a:solidFill>
                            <a:srgbClr val="000000"/>
                          </a:solidFill>
                          <a:effectLst/>
                          <a:latin typeface="+mj-lt"/>
                        </a:rPr>
                        <a:t>7</a:t>
                      </a:r>
                      <a:endParaRPr lang="es-ES" sz="1200" b="0" i="0" u="none" strike="noStrike" dirty="0">
                        <a:solidFill>
                          <a:srgbClr val="000000"/>
                        </a:solidFill>
                        <a:effectLst/>
                        <a:latin typeface="+mj-lt"/>
                      </a:endParaRP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es-ES" sz="1200" b="0" i="0" u="none" strike="noStrike" dirty="0" smtClean="0">
                          <a:solidFill>
                            <a:srgbClr val="000000"/>
                          </a:solidFill>
                          <a:effectLst/>
                          <a:latin typeface="+mj-lt"/>
                        </a:rPr>
                        <a:t>3,2</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bl>
          </a:graphicData>
        </a:graphic>
      </p:graphicFrame>
      <p:sp>
        <p:nvSpPr>
          <p:cNvPr id="10" name="Text Box 4"/>
          <p:cNvSpPr txBox="1">
            <a:spLocks noChangeArrowheads="1"/>
          </p:cNvSpPr>
          <p:nvPr/>
        </p:nvSpPr>
        <p:spPr bwMode="auto">
          <a:xfrm>
            <a:off x="272480" y="148796"/>
            <a:ext cx="8352928" cy="581423"/>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eaLnBrk="1" fontAlgn="auto" hangingPunct="1">
              <a:lnSpc>
                <a:spcPts val="1700"/>
              </a:lnSpc>
              <a:spcBef>
                <a:spcPts val="0"/>
              </a:spcBef>
              <a:spcAft>
                <a:spcPts val="0"/>
              </a:spcAft>
              <a:defRPr/>
            </a:pPr>
            <a:r>
              <a:rPr lang="es-ES" dirty="0">
                <a:ln>
                  <a:solidFill>
                    <a:schemeClr val="bg1"/>
                  </a:solidFill>
                </a:ln>
                <a:solidFill>
                  <a:schemeClr val="bg1"/>
                </a:solidFill>
                <a:latin typeface="Calibri" pitchFamily="34" charset="0"/>
                <a:cs typeface="Calibri" pitchFamily="34" charset="0"/>
              </a:rPr>
              <a:t>LA ESPECIALIZACION MEDICA</a:t>
            </a:r>
          </a:p>
          <a:p>
            <a:pPr eaLnBrk="1" fontAlgn="auto" hangingPunct="1">
              <a:lnSpc>
                <a:spcPts val="1700"/>
              </a:lnSpc>
              <a:spcBef>
                <a:spcPts val="0"/>
              </a:spcBef>
              <a:spcAft>
                <a:spcPts val="0"/>
              </a:spcAft>
              <a:defRPr/>
            </a:pPr>
            <a:r>
              <a:rPr lang="es-ES" dirty="0" smtClean="0">
                <a:ln>
                  <a:solidFill>
                    <a:schemeClr val="bg1"/>
                  </a:solidFill>
                </a:ln>
                <a:solidFill>
                  <a:schemeClr val="bg1"/>
                </a:solidFill>
                <a:latin typeface="Calibri" pitchFamily="34" charset="0"/>
                <a:cs typeface="Calibri" pitchFamily="34" charset="0"/>
              </a:rPr>
              <a:t>Han realizado 1 especialidad en un país comunitario: especialidad y país</a:t>
            </a:r>
            <a:endParaRPr lang="es-ES" dirty="0">
              <a:ln>
                <a:solidFill>
                  <a:prstClr val="white"/>
                </a:solidFill>
              </a:ln>
              <a:solidFill>
                <a:prstClr val="white"/>
              </a:solidFill>
              <a:latin typeface="Calibri" pitchFamily="34" charset="0"/>
              <a:cs typeface="Calibri" pitchFamily="34" charset="0"/>
            </a:endParaRPr>
          </a:p>
        </p:txBody>
      </p:sp>
      <p:sp>
        <p:nvSpPr>
          <p:cNvPr id="11" name="10 Rectángulo"/>
          <p:cNvSpPr/>
          <p:nvPr/>
        </p:nvSpPr>
        <p:spPr>
          <a:xfrm>
            <a:off x="128588" y="6453188"/>
            <a:ext cx="8137525" cy="554037"/>
          </a:xfrm>
          <a:prstGeom prst="rect">
            <a:avLst/>
          </a:prstGeom>
        </p:spPr>
        <p:txBody>
          <a:bodyPr>
            <a:spAutoFit/>
          </a:bodyPr>
          <a:lstStyle/>
          <a:p>
            <a:pPr fontAlgn="auto">
              <a:spcBef>
                <a:spcPts val="0"/>
              </a:spcBef>
              <a:spcAft>
                <a:spcPts val="0"/>
              </a:spcAft>
              <a:defRPr/>
            </a:pPr>
            <a:r>
              <a:rPr lang="es-ES" sz="1000" b="1" dirty="0">
                <a:solidFill>
                  <a:schemeClr val="tx1">
                    <a:lumMod val="50000"/>
                    <a:lumOff val="50000"/>
                  </a:schemeClr>
                </a:solidFill>
                <a:latin typeface="+mn-lt"/>
              </a:rPr>
              <a:t>P.1 </a:t>
            </a:r>
            <a:r>
              <a:rPr lang="es-ES" sz="1000" dirty="0">
                <a:solidFill>
                  <a:schemeClr val="tx1">
                    <a:lumMod val="50000"/>
                    <a:lumOff val="50000"/>
                  </a:schemeClr>
                </a:solidFill>
                <a:latin typeface="+mn-lt"/>
              </a:rPr>
              <a:t>Señale el número de especialidades que ha realizado</a:t>
            </a:r>
          </a:p>
          <a:p>
            <a:pPr fontAlgn="auto">
              <a:spcBef>
                <a:spcPts val="0"/>
              </a:spcBef>
              <a:spcAft>
                <a:spcPts val="0"/>
              </a:spcAft>
              <a:defRPr/>
            </a:pPr>
            <a:r>
              <a:rPr lang="es-ES" sz="1000" b="1" dirty="0">
                <a:solidFill>
                  <a:schemeClr val="tx1">
                    <a:lumMod val="50000"/>
                    <a:lumOff val="50000"/>
                  </a:schemeClr>
                </a:solidFill>
                <a:latin typeface="+mn-lt"/>
              </a:rPr>
              <a:t>P2. </a:t>
            </a:r>
            <a:r>
              <a:rPr lang="es-ES" sz="1000" dirty="0">
                <a:solidFill>
                  <a:schemeClr val="tx1">
                    <a:lumMod val="50000"/>
                    <a:lumOff val="50000"/>
                  </a:schemeClr>
                </a:solidFill>
                <a:latin typeface="+mn-lt"/>
              </a:rPr>
              <a:t>Por favor, señale </a:t>
            </a:r>
            <a:r>
              <a:rPr lang="es-ES" sz="1000" dirty="0">
                <a:solidFill>
                  <a:schemeClr val="tx1">
                    <a:lumMod val="50000"/>
                    <a:lumOff val="50000"/>
                  </a:schemeClr>
                </a:solidFill>
                <a:latin typeface="+mn-lt"/>
              </a:rPr>
              <a:t>del siguiente </a:t>
            </a:r>
            <a:r>
              <a:rPr lang="es-ES" sz="1000" dirty="0">
                <a:solidFill>
                  <a:schemeClr val="tx1">
                    <a:lumMod val="50000"/>
                    <a:lumOff val="50000"/>
                  </a:schemeClr>
                </a:solidFill>
                <a:latin typeface="+mn-lt"/>
              </a:rPr>
              <a:t>listado </a:t>
            </a:r>
            <a:r>
              <a:rPr lang="es-ES" sz="1000" dirty="0">
                <a:solidFill>
                  <a:schemeClr val="tx1">
                    <a:lumMod val="50000"/>
                    <a:lumOff val="50000"/>
                  </a:schemeClr>
                </a:solidFill>
                <a:latin typeface="+mn-lt"/>
              </a:rPr>
              <a:t>la especialidad </a:t>
            </a:r>
            <a:r>
              <a:rPr lang="es-ES" sz="1000" dirty="0">
                <a:solidFill>
                  <a:schemeClr val="tx1">
                    <a:lumMod val="50000"/>
                    <a:lumOff val="50000"/>
                  </a:schemeClr>
                </a:solidFill>
                <a:latin typeface="+mn-lt"/>
              </a:rPr>
              <a:t>que </a:t>
            </a:r>
            <a:r>
              <a:rPr lang="es-ES" sz="1000" dirty="0">
                <a:solidFill>
                  <a:schemeClr val="tx1">
                    <a:lumMod val="50000"/>
                    <a:lumOff val="50000"/>
                  </a:schemeClr>
                </a:solidFill>
                <a:latin typeface="+mn-lt"/>
              </a:rPr>
              <a:t>ha realizado. | </a:t>
            </a:r>
            <a:r>
              <a:rPr lang="es-ES" sz="1000" b="1" dirty="0">
                <a:solidFill>
                  <a:schemeClr val="tx1">
                    <a:lumMod val="50000"/>
                    <a:lumOff val="50000"/>
                  </a:schemeClr>
                </a:solidFill>
                <a:latin typeface="+mn-lt"/>
              </a:rPr>
              <a:t>P.4b </a:t>
            </a:r>
            <a:r>
              <a:rPr lang="es-ES" sz="1000" dirty="0">
                <a:solidFill>
                  <a:schemeClr val="tx1">
                    <a:lumMod val="50000"/>
                    <a:lumOff val="50000"/>
                  </a:schemeClr>
                </a:solidFill>
                <a:latin typeface="+mn-lt"/>
              </a:rPr>
              <a:t>Y </a:t>
            </a:r>
            <a:r>
              <a:rPr lang="es-ES" sz="1000" dirty="0">
                <a:solidFill>
                  <a:schemeClr val="tx1">
                    <a:lumMod val="50000"/>
                    <a:lumOff val="50000"/>
                  </a:schemeClr>
                </a:solidFill>
                <a:latin typeface="+mn-lt"/>
              </a:rPr>
              <a:t>concretamente dónde realizó la especialidad (listado de </a:t>
            </a:r>
            <a:r>
              <a:rPr lang="es-ES" sz="1000" dirty="0">
                <a:solidFill>
                  <a:schemeClr val="tx1">
                    <a:lumMod val="50000"/>
                    <a:lumOff val="50000"/>
                  </a:schemeClr>
                </a:solidFill>
                <a:latin typeface="+mn-lt"/>
              </a:rPr>
              <a:t>países).</a:t>
            </a:r>
            <a:endParaRPr lang="es-ES" sz="1000" dirty="0">
              <a:solidFill>
                <a:schemeClr val="tx1">
                  <a:lumMod val="50000"/>
                  <a:lumOff val="50000"/>
                </a:schemeClr>
              </a:solidFill>
              <a:latin typeface="+mn-lt"/>
            </a:endParaRPr>
          </a:p>
          <a:p>
            <a:pPr fontAlgn="auto">
              <a:spcBef>
                <a:spcPts val="0"/>
              </a:spcBef>
              <a:spcAft>
                <a:spcPts val="0"/>
              </a:spcAft>
              <a:defRPr/>
            </a:pPr>
            <a:endParaRPr lang="es-ES" sz="1000" dirty="0">
              <a:solidFill>
                <a:schemeClr val="tx1">
                  <a:lumMod val="50000"/>
                  <a:lumOff val="50000"/>
                </a:schemeClr>
              </a:solidFill>
              <a:latin typeface="+mn-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1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s-ES"/>
              <a:t>ANÁLISIS E INVESTIGACIÓN | </a:t>
            </a:r>
            <a:fld id="{A693B4AC-D77E-4382-AFD6-DA285E7A67AB}" type="slidenum">
              <a:rPr lang="es-ES"/>
              <a:pPr fontAlgn="base">
                <a:spcBef>
                  <a:spcPct val="0"/>
                </a:spcBef>
                <a:spcAft>
                  <a:spcPct val="0"/>
                </a:spcAft>
              </a:pPr>
              <a:t>27</a:t>
            </a:fld>
            <a:endParaRPr lang="es-ES"/>
          </a:p>
        </p:txBody>
      </p:sp>
      <p:sp>
        <p:nvSpPr>
          <p:cNvPr id="3" name="2 CuadroTexto"/>
          <p:cNvSpPr txBox="1"/>
          <p:nvPr/>
        </p:nvSpPr>
        <p:spPr>
          <a:xfrm>
            <a:off x="236538" y="6165850"/>
            <a:ext cx="4068762" cy="230188"/>
          </a:xfrm>
          <a:prstGeom prst="rect">
            <a:avLst/>
          </a:prstGeom>
          <a:noFill/>
        </p:spPr>
        <p:txBody>
          <a:bodyPr anchor="ctr">
            <a:spAutoFit/>
          </a:bodyPr>
          <a:lstStyle/>
          <a:p>
            <a:pPr fontAlgn="auto">
              <a:spcBef>
                <a:spcPts val="0"/>
              </a:spcBef>
              <a:spcAft>
                <a:spcPts val="0"/>
              </a:spcAft>
              <a:defRPr/>
            </a:pPr>
            <a:r>
              <a:rPr lang="es-ES" sz="900" dirty="0">
                <a:solidFill>
                  <a:schemeClr val="tx1">
                    <a:lumMod val="65000"/>
                    <a:lumOff val="35000"/>
                  </a:schemeClr>
                </a:solidFill>
                <a:latin typeface="+mn-lt"/>
              </a:rPr>
              <a:t>Base: han realizado 1 especialidad médica en un país extracomunitario (413 casos)</a:t>
            </a:r>
            <a:endParaRPr lang="es-ES" sz="900" dirty="0">
              <a:solidFill>
                <a:schemeClr val="tx1">
                  <a:lumMod val="65000"/>
                  <a:lumOff val="35000"/>
                </a:schemeClr>
              </a:solidFill>
              <a:latin typeface="+mn-lt"/>
            </a:endParaRPr>
          </a:p>
        </p:txBody>
      </p:sp>
      <p:sp>
        <p:nvSpPr>
          <p:cNvPr id="5" name="4 Rectángulo"/>
          <p:cNvSpPr/>
          <p:nvPr/>
        </p:nvSpPr>
        <p:spPr>
          <a:xfrm>
            <a:off x="128588" y="6453188"/>
            <a:ext cx="8137525" cy="554037"/>
          </a:xfrm>
          <a:prstGeom prst="rect">
            <a:avLst/>
          </a:prstGeom>
        </p:spPr>
        <p:txBody>
          <a:bodyPr>
            <a:spAutoFit/>
          </a:bodyPr>
          <a:lstStyle/>
          <a:p>
            <a:pPr fontAlgn="auto">
              <a:spcBef>
                <a:spcPts val="0"/>
              </a:spcBef>
              <a:spcAft>
                <a:spcPts val="0"/>
              </a:spcAft>
              <a:defRPr/>
            </a:pPr>
            <a:r>
              <a:rPr lang="es-ES" sz="1000" b="1" dirty="0">
                <a:solidFill>
                  <a:schemeClr val="tx1">
                    <a:lumMod val="50000"/>
                    <a:lumOff val="50000"/>
                  </a:schemeClr>
                </a:solidFill>
                <a:latin typeface="+mn-lt"/>
              </a:rPr>
              <a:t>P.1 </a:t>
            </a:r>
            <a:r>
              <a:rPr lang="es-ES" sz="1000" dirty="0">
                <a:solidFill>
                  <a:schemeClr val="tx1">
                    <a:lumMod val="50000"/>
                    <a:lumOff val="50000"/>
                  </a:schemeClr>
                </a:solidFill>
                <a:latin typeface="+mn-lt"/>
              </a:rPr>
              <a:t>Señale el número de especialidades que ha realizado</a:t>
            </a:r>
          </a:p>
          <a:p>
            <a:pPr fontAlgn="auto">
              <a:spcBef>
                <a:spcPts val="0"/>
              </a:spcBef>
              <a:spcAft>
                <a:spcPts val="0"/>
              </a:spcAft>
              <a:defRPr/>
            </a:pPr>
            <a:r>
              <a:rPr lang="es-ES" sz="1000" b="1" dirty="0">
                <a:solidFill>
                  <a:schemeClr val="tx1">
                    <a:lumMod val="50000"/>
                    <a:lumOff val="50000"/>
                  </a:schemeClr>
                </a:solidFill>
                <a:latin typeface="+mn-lt"/>
              </a:rPr>
              <a:t>P2. </a:t>
            </a:r>
            <a:r>
              <a:rPr lang="es-ES" sz="1000" dirty="0">
                <a:solidFill>
                  <a:schemeClr val="tx1">
                    <a:lumMod val="50000"/>
                    <a:lumOff val="50000"/>
                  </a:schemeClr>
                </a:solidFill>
                <a:latin typeface="+mn-lt"/>
              </a:rPr>
              <a:t>Por favor, señale </a:t>
            </a:r>
            <a:r>
              <a:rPr lang="es-ES" sz="1000" dirty="0">
                <a:solidFill>
                  <a:schemeClr val="tx1">
                    <a:lumMod val="50000"/>
                    <a:lumOff val="50000"/>
                  </a:schemeClr>
                </a:solidFill>
                <a:latin typeface="+mn-lt"/>
              </a:rPr>
              <a:t>del siguiente </a:t>
            </a:r>
            <a:r>
              <a:rPr lang="es-ES" sz="1000" dirty="0">
                <a:solidFill>
                  <a:schemeClr val="tx1">
                    <a:lumMod val="50000"/>
                    <a:lumOff val="50000"/>
                  </a:schemeClr>
                </a:solidFill>
                <a:latin typeface="+mn-lt"/>
              </a:rPr>
              <a:t>listado </a:t>
            </a:r>
            <a:r>
              <a:rPr lang="es-ES" sz="1000" dirty="0">
                <a:solidFill>
                  <a:schemeClr val="tx1">
                    <a:lumMod val="50000"/>
                    <a:lumOff val="50000"/>
                  </a:schemeClr>
                </a:solidFill>
                <a:latin typeface="+mn-lt"/>
              </a:rPr>
              <a:t>la especialidad </a:t>
            </a:r>
            <a:r>
              <a:rPr lang="es-ES" sz="1000" dirty="0">
                <a:solidFill>
                  <a:schemeClr val="tx1">
                    <a:lumMod val="50000"/>
                    <a:lumOff val="50000"/>
                  </a:schemeClr>
                </a:solidFill>
                <a:latin typeface="+mn-lt"/>
              </a:rPr>
              <a:t>que </a:t>
            </a:r>
            <a:r>
              <a:rPr lang="es-ES" sz="1000" dirty="0">
                <a:solidFill>
                  <a:schemeClr val="tx1">
                    <a:lumMod val="50000"/>
                    <a:lumOff val="50000"/>
                  </a:schemeClr>
                </a:solidFill>
                <a:latin typeface="+mn-lt"/>
              </a:rPr>
              <a:t>ha realizado. | </a:t>
            </a:r>
            <a:r>
              <a:rPr lang="es-ES" sz="1000" b="1" dirty="0">
                <a:solidFill>
                  <a:schemeClr val="tx1">
                    <a:lumMod val="50000"/>
                    <a:lumOff val="50000"/>
                  </a:schemeClr>
                </a:solidFill>
                <a:latin typeface="+mn-lt"/>
              </a:rPr>
              <a:t>P.4c </a:t>
            </a:r>
            <a:r>
              <a:rPr lang="es-ES" sz="1000" dirty="0">
                <a:solidFill>
                  <a:schemeClr val="tx1">
                    <a:lumMod val="50000"/>
                    <a:lumOff val="50000"/>
                  </a:schemeClr>
                </a:solidFill>
                <a:latin typeface="+mn-lt"/>
              </a:rPr>
              <a:t>Y </a:t>
            </a:r>
            <a:r>
              <a:rPr lang="es-ES" sz="1000" dirty="0">
                <a:solidFill>
                  <a:schemeClr val="tx1">
                    <a:lumMod val="50000"/>
                    <a:lumOff val="50000"/>
                  </a:schemeClr>
                </a:solidFill>
                <a:latin typeface="+mn-lt"/>
              </a:rPr>
              <a:t>concretamente dónde realizó la especialidad (listado de </a:t>
            </a:r>
            <a:r>
              <a:rPr lang="es-ES" sz="1000" dirty="0">
                <a:solidFill>
                  <a:schemeClr val="tx1">
                    <a:lumMod val="50000"/>
                    <a:lumOff val="50000"/>
                  </a:schemeClr>
                </a:solidFill>
                <a:latin typeface="+mn-lt"/>
              </a:rPr>
              <a:t>países).</a:t>
            </a:r>
            <a:endParaRPr lang="es-ES" sz="1000" dirty="0">
              <a:solidFill>
                <a:schemeClr val="tx1">
                  <a:lumMod val="50000"/>
                  <a:lumOff val="50000"/>
                </a:schemeClr>
              </a:solidFill>
              <a:latin typeface="+mn-lt"/>
            </a:endParaRPr>
          </a:p>
          <a:p>
            <a:pPr fontAlgn="auto">
              <a:spcBef>
                <a:spcPts val="0"/>
              </a:spcBef>
              <a:spcAft>
                <a:spcPts val="0"/>
              </a:spcAft>
              <a:defRPr/>
            </a:pPr>
            <a:endParaRPr lang="es-ES" sz="1000" dirty="0">
              <a:solidFill>
                <a:schemeClr val="tx1">
                  <a:lumMod val="50000"/>
                  <a:lumOff val="50000"/>
                </a:schemeClr>
              </a:solidFill>
              <a:latin typeface="+mn-lt"/>
            </a:endParaRPr>
          </a:p>
        </p:txBody>
      </p:sp>
      <p:graphicFrame>
        <p:nvGraphicFramePr>
          <p:cNvPr id="7" name="Group 3"/>
          <p:cNvGraphicFramePr>
            <a:graphicFrameLocks noGrp="1"/>
          </p:cNvGraphicFramePr>
          <p:nvPr/>
        </p:nvGraphicFramePr>
        <p:xfrm>
          <a:off x="335980" y="1268749"/>
          <a:ext cx="2967640" cy="4609975"/>
        </p:xfrm>
        <a:graphic>
          <a:graphicData uri="http://schemas.openxmlformats.org/drawingml/2006/table">
            <a:tbl>
              <a:tblPr>
                <a:tableStyleId>{5940675A-B579-460E-94D1-54222C63F5DA}</a:tableStyleId>
              </a:tblPr>
              <a:tblGrid>
                <a:gridCol w="1959528"/>
                <a:gridCol w="504056"/>
                <a:gridCol w="504056"/>
              </a:tblGrid>
              <a:tr h="205687">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latin typeface="+mj-lt"/>
                        </a:rPr>
                        <a:t>País</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107981"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b="1" i="0" u="none" strike="noStrike" cap="none" normalizeH="0" baseline="0" dirty="0" smtClean="0">
                          <a:ln>
                            <a:solidFill>
                              <a:schemeClr val="bg1"/>
                            </a:solidFill>
                          </a:ln>
                          <a:solidFill>
                            <a:schemeClr val="bg1"/>
                          </a:solidFill>
                          <a:effectLst/>
                          <a:latin typeface="+mj-lt"/>
                          <a:cs typeface="Calibri" pitchFamily="32" charset="0"/>
                        </a:rPr>
                        <a:t>Total</a:t>
                      </a: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latin typeface="+mj-lt"/>
                        </a:rPr>
                        <a:t>%</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r>
              <a:tr h="209728">
                <a:tc>
                  <a:txBody>
                    <a:bodyPr/>
                    <a:lstStyle/>
                    <a:p>
                      <a:pPr algn="l" fontAlgn="t"/>
                      <a:r>
                        <a:rPr lang="es-ES" sz="1200" b="0" i="0" u="none" strike="noStrike" dirty="0">
                          <a:solidFill>
                            <a:srgbClr val="000000"/>
                          </a:solidFill>
                          <a:effectLst/>
                          <a:latin typeface="+mj-lt"/>
                        </a:rPr>
                        <a:t> Cuba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200" b="0" i="0" u="none" strike="noStrike" dirty="0">
                          <a:solidFill>
                            <a:srgbClr val="000000"/>
                          </a:solidFill>
                          <a:effectLst/>
                          <a:latin typeface="+mj-lt"/>
                        </a:rPr>
                        <a:t>134</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200" b="0" i="0" u="none" strike="noStrike" dirty="0">
                          <a:solidFill>
                            <a:srgbClr val="000000"/>
                          </a:solidFill>
                          <a:effectLst/>
                          <a:latin typeface="+mj-lt"/>
                        </a:rPr>
                        <a:t>32,4</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09728">
                <a:tc>
                  <a:txBody>
                    <a:bodyPr/>
                    <a:lstStyle/>
                    <a:p>
                      <a:pPr algn="l" fontAlgn="t"/>
                      <a:r>
                        <a:rPr lang="es-ES" sz="1200" b="0" i="0" u="none" strike="noStrike" dirty="0">
                          <a:solidFill>
                            <a:srgbClr val="000000"/>
                          </a:solidFill>
                          <a:effectLst/>
                          <a:latin typeface="+mj-lt"/>
                        </a:rPr>
                        <a:t> Argentina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200" b="0" i="0" u="none" strike="noStrike" dirty="0">
                          <a:solidFill>
                            <a:srgbClr val="000000"/>
                          </a:solidFill>
                          <a:effectLst/>
                          <a:latin typeface="+mj-lt"/>
                        </a:rPr>
                        <a:t>80</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200" b="0" i="0" u="none" strike="noStrike" dirty="0">
                          <a:solidFill>
                            <a:srgbClr val="000000"/>
                          </a:solidFill>
                          <a:effectLst/>
                          <a:latin typeface="+mj-lt"/>
                        </a:rPr>
                        <a:t>19,4</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09728">
                <a:tc>
                  <a:txBody>
                    <a:bodyPr/>
                    <a:lstStyle/>
                    <a:p>
                      <a:pPr algn="l" fontAlgn="t"/>
                      <a:r>
                        <a:rPr lang="es-ES" sz="1200" b="0" i="0" u="none" strike="noStrike" dirty="0">
                          <a:solidFill>
                            <a:srgbClr val="000000"/>
                          </a:solidFill>
                          <a:effectLst/>
                          <a:latin typeface="+mj-lt"/>
                        </a:rPr>
                        <a:t> Venezuela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200" b="0" i="0" u="none" strike="noStrike" dirty="0">
                          <a:solidFill>
                            <a:srgbClr val="000000"/>
                          </a:solidFill>
                          <a:effectLst/>
                          <a:latin typeface="+mj-lt"/>
                        </a:rPr>
                        <a:t>43</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200" b="0" i="0" u="none" strike="noStrike" dirty="0">
                          <a:solidFill>
                            <a:srgbClr val="000000"/>
                          </a:solidFill>
                          <a:effectLst/>
                          <a:latin typeface="+mj-lt"/>
                        </a:rPr>
                        <a:t>10,4</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09728">
                <a:tc>
                  <a:txBody>
                    <a:bodyPr/>
                    <a:lstStyle/>
                    <a:p>
                      <a:pPr algn="l" fontAlgn="t"/>
                      <a:r>
                        <a:rPr lang="es-ES" sz="1200" b="0" i="0" u="none" strike="noStrike" dirty="0">
                          <a:solidFill>
                            <a:srgbClr val="000000"/>
                          </a:solidFill>
                          <a:effectLst/>
                          <a:latin typeface="+mj-lt"/>
                        </a:rPr>
                        <a:t> Dominicana, República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200" b="0" i="0" u="none" strike="noStrike" dirty="0">
                          <a:solidFill>
                            <a:srgbClr val="000000"/>
                          </a:solidFill>
                          <a:effectLst/>
                          <a:latin typeface="+mj-lt"/>
                        </a:rPr>
                        <a:t>28</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200" b="0" i="0" u="none" strike="noStrike" dirty="0">
                          <a:solidFill>
                            <a:srgbClr val="000000"/>
                          </a:solidFill>
                          <a:effectLst/>
                          <a:latin typeface="+mj-lt"/>
                        </a:rPr>
                        <a:t>6,8</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09728">
                <a:tc>
                  <a:txBody>
                    <a:bodyPr/>
                    <a:lstStyle/>
                    <a:p>
                      <a:pPr algn="l" fontAlgn="t"/>
                      <a:r>
                        <a:rPr lang="es-ES" sz="1200" b="0" i="0" u="none" strike="noStrike" dirty="0">
                          <a:solidFill>
                            <a:srgbClr val="000000"/>
                          </a:solidFill>
                          <a:effectLst/>
                          <a:latin typeface="+mj-lt"/>
                        </a:rPr>
                        <a:t> Colombia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200" b="0" i="0" u="none" strike="noStrike" dirty="0">
                          <a:solidFill>
                            <a:srgbClr val="000000"/>
                          </a:solidFill>
                          <a:effectLst/>
                          <a:latin typeface="+mj-lt"/>
                        </a:rPr>
                        <a:t>23</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200" b="0" i="0" u="none" strike="noStrike" dirty="0">
                          <a:solidFill>
                            <a:srgbClr val="000000"/>
                          </a:solidFill>
                          <a:effectLst/>
                          <a:latin typeface="+mj-lt"/>
                        </a:rPr>
                        <a:t>5,6</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09728">
                <a:tc>
                  <a:txBody>
                    <a:bodyPr/>
                    <a:lstStyle/>
                    <a:p>
                      <a:pPr algn="l" fontAlgn="t"/>
                      <a:r>
                        <a:rPr lang="es-ES" sz="1200" b="0" i="0" u="none" strike="noStrike" dirty="0">
                          <a:solidFill>
                            <a:srgbClr val="000000"/>
                          </a:solidFill>
                          <a:effectLst/>
                          <a:latin typeface="+mj-lt"/>
                        </a:rPr>
                        <a:t> México</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200" b="0" i="0" u="none" strike="noStrike" dirty="0">
                          <a:solidFill>
                            <a:srgbClr val="000000"/>
                          </a:solidFill>
                          <a:effectLst/>
                          <a:latin typeface="+mj-lt"/>
                        </a:rPr>
                        <a:t>18</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200" b="0" i="0" u="none" strike="noStrike" dirty="0">
                          <a:solidFill>
                            <a:srgbClr val="000000"/>
                          </a:solidFill>
                          <a:effectLst/>
                          <a:latin typeface="+mj-lt"/>
                        </a:rPr>
                        <a:t>4,4</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09728">
                <a:tc>
                  <a:txBody>
                    <a:bodyPr/>
                    <a:lstStyle/>
                    <a:p>
                      <a:pPr algn="l" fontAlgn="t"/>
                      <a:r>
                        <a:rPr lang="es-ES" sz="1200" b="0" i="0" u="none" strike="noStrike">
                          <a:solidFill>
                            <a:srgbClr val="000000"/>
                          </a:solidFill>
                          <a:effectLst/>
                          <a:latin typeface="+mj-lt"/>
                        </a:rPr>
                        <a:t> Ucrania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200" b="0" i="0" u="none" strike="noStrike" dirty="0">
                          <a:solidFill>
                            <a:srgbClr val="000000"/>
                          </a:solidFill>
                          <a:effectLst/>
                          <a:latin typeface="+mj-lt"/>
                        </a:rPr>
                        <a:t>9</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200" b="0" i="0" u="none" strike="noStrike" dirty="0">
                          <a:solidFill>
                            <a:srgbClr val="000000"/>
                          </a:solidFill>
                          <a:effectLst/>
                          <a:latin typeface="+mj-lt"/>
                        </a:rPr>
                        <a:t>2,2</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09728">
                <a:tc>
                  <a:txBody>
                    <a:bodyPr/>
                    <a:lstStyle/>
                    <a:p>
                      <a:pPr algn="l" fontAlgn="t"/>
                      <a:r>
                        <a:rPr lang="es-ES" sz="1200" b="0" i="0" u="none" strike="noStrike">
                          <a:solidFill>
                            <a:srgbClr val="000000"/>
                          </a:solidFill>
                          <a:effectLst/>
                          <a:latin typeface="+mj-lt"/>
                        </a:rPr>
                        <a:t> Brasil</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200" b="0" i="0" u="none" strike="noStrike" dirty="0">
                          <a:solidFill>
                            <a:srgbClr val="000000"/>
                          </a:solidFill>
                          <a:effectLst/>
                          <a:latin typeface="+mj-lt"/>
                        </a:rPr>
                        <a:t>7</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200" b="0" i="0" u="none" strike="noStrike" dirty="0">
                          <a:solidFill>
                            <a:srgbClr val="000000"/>
                          </a:solidFill>
                          <a:effectLst/>
                          <a:latin typeface="+mj-lt"/>
                        </a:rPr>
                        <a:t>1,7</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09728">
                <a:tc>
                  <a:txBody>
                    <a:bodyPr/>
                    <a:lstStyle/>
                    <a:p>
                      <a:pPr algn="l" fontAlgn="t"/>
                      <a:r>
                        <a:rPr lang="es-ES" sz="1200" b="0" i="0" u="none" strike="noStrike">
                          <a:solidFill>
                            <a:srgbClr val="000000"/>
                          </a:solidFill>
                          <a:effectLst/>
                          <a:latin typeface="+mj-lt"/>
                        </a:rPr>
                        <a:t> Perú</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200" b="0" i="0" u="none" strike="noStrike" dirty="0">
                          <a:solidFill>
                            <a:srgbClr val="000000"/>
                          </a:solidFill>
                          <a:effectLst/>
                          <a:latin typeface="+mj-lt"/>
                        </a:rPr>
                        <a:t>6</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200" b="0" i="0" u="none" strike="noStrike" dirty="0">
                          <a:solidFill>
                            <a:srgbClr val="000000"/>
                          </a:solidFill>
                          <a:effectLst/>
                          <a:latin typeface="+mj-lt"/>
                        </a:rPr>
                        <a:t>1,5</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09728">
                <a:tc>
                  <a:txBody>
                    <a:bodyPr/>
                    <a:lstStyle/>
                    <a:p>
                      <a:pPr algn="l" fontAlgn="t"/>
                      <a:r>
                        <a:rPr lang="es-ES" sz="1200" b="0" i="0" u="none" strike="noStrike" dirty="0">
                          <a:solidFill>
                            <a:srgbClr val="000000"/>
                          </a:solidFill>
                          <a:effectLst/>
                          <a:latin typeface="+mj-lt"/>
                        </a:rPr>
                        <a:t> Rusia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200" b="0" i="0" u="none" strike="noStrike" dirty="0">
                          <a:solidFill>
                            <a:srgbClr val="000000"/>
                          </a:solidFill>
                          <a:effectLst/>
                          <a:latin typeface="+mj-lt"/>
                        </a:rPr>
                        <a:t>6</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200" b="0" i="0" u="none" strike="noStrike" dirty="0">
                          <a:solidFill>
                            <a:srgbClr val="000000"/>
                          </a:solidFill>
                          <a:effectLst/>
                          <a:latin typeface="+mj-lt"/>
                        </a:rPr>
                        <a:t>1,5</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09728">
                <a:tc>
                  <a:txBody>
                    <a:bodyPr/>
                    <a:lstStyle/>
                    <a:p>
                      <a:pPr algn="l" fontAlgn="t"/>
                      <a:r>
                        <a:rPr lang="es-ES" sz="1200" b="0" i="0" u="none" strike="noStrike" dirty="0">
                          <a:solidFill>
                            <a:srgbClr val="000000"/>
                          </a:solidFill>
                          <a:effectLst/>
                          <a:latin typeface="+mj-lt"/>
                        </a:rPr>
                        <a:t> Estados Unidos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200" b="0" i="0" u="none" strike="noStrike" dirty="0">
                          <a:solidFill>
                            <a:srgbClr val="000000"/>
                          </a:solidFill>
                          <a:effectLst/>
                          <a:latin typeface="+mj-lt"/>
                        </a:rPr>
                        <a:t>5</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200" b="0" i="0" u="none" strike="noStrike" dirty="0">
                          <a:solidFill>
                            <a:srgbClr val="000000"/>
                          </a:solidFill>
                          <a:effectLst/>
                          <a:latin typeface="+mj-lt"/>
                        </a:rPr>
                        <a:t>1,2</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09728">
                <a:tc>
                  <a:txBody>
                    <a:bodyPr/>
                    <a:lstStyle/>
                    <a:p>
                      <a:pPr algn="l" fontAlgn="t"/>
                      <a:r>
                        <a:rPr lang="es-ES" sz="1200" b="0" i="0" u="none" strike="noStrike">
                          <a:solidFill>
                            <a:srgbClr val="000000"/>
                          </a:solidFill>
                          <a:effectLst/>
                          <a:latin typeface="+mj-lt"/>
                        </a:rPr>
                        <a:t> Ecuador</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200" b="0" i="0" u="none" strike="noStrike" dirty="0">
                          <a:solidFill>
                            <a:srgbClr val="000000"/>
                          </a:solidFill>
                          <a:effectLst/>
                          <a:latin typeface="+mj-lt"/>
                        </a:rPr>
                        <a:t>4</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200" b="0" i="0" u="none" strike="noStrike" dirty="0">
                          <a:solidFill>
                            <a:srgbClr val="000000"/>
                          </a:solidFill>
                          <a:effectLst/>
                          <a:latin typeface="+mj-lt"/>
                        </a:rPr>
                        <a:t>1,0</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09728">
                <a:tc>
                  <a:txBody>
                    <a:bodyPr/>
                    <a:lstStyle/>
                    <a:p>
                      <a:pPr algn="l" fontAlgn="t"/>
                      <a:r>
                        <a:rPr lang="es-ES" sz="1200" b="0" i="0" u="none" strike="noStrike">
                          <a:solidFill>
                            <a:srgbClr val="000000"/>
                          </a:solidFill>
                          <a:effectLst/>
                          <a:latin typeface="+mj-lt"/>
                        </a:rPr>
                        <a:t> Bolivia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200" b="0" i="0" u="none" strike="noStrike" dirty="0">
                          <a:solidFill>
                            <a:srgbClr val="000000"/>
                          </a:solidFill>
                          <a:effectLst/>
                          <a:latin typeface="+mj-lt"/>
                        </a:rPr>
                        <a:t>3</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200" b="0" i="0" u="none" strike="noStrike" dirty="0" smtClean="0">
                          <a:solidFill>
                            <a:srgbClr val="000000"/>
                          </a:solidFill>
                          <a:effectLst/>
                          <a:latin typeface="+mj-lt"/>
                        </a:rPr>
                        <a:t>0,7</a:t>
                      </a:r>
                      <a:endParaRPr lang="es-ES" sz="1200" b="0" i="0" u="none" strike="noStrike" dirty="0">
                        <a:solidFill>
                          <a:srgbClr val="000000"/>
                        </a:solidFill>
                        <a:effectLst/>
                        <a:latin typeface="+mj-lt"/>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09728">
                <a:tc>
                  <a:txBody>
                    <a:bodyPr/>
                    <a:lstStyle/>
                    <a:p>
                      <a:pPr algn="l" fontAlgn="t"/>
                      <a:r>
                        <a:rPr lang="es-ES" sz="1200" b="0" i="0" u="none" strike="noStrike">
                          <a:solidFill>
                            <a:srgbClr val="000000"/>
                          </a:solidFill>
                          <a:effectLst/>
                          <a:latin typeface="+mj-lt"/>
                        </a:rPr>
                        <a:t> El Salvador</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200" b="0" i="0" u="none" strike="noStrike" dirty="0">
                          <a:solidFill>
                            <a:srgbClr val="000000"/>
                          </a:solidFill>
                          <a:effectLst/>
                          <a:latin typeface="+mj-lt"/>
                        </a:rPr>
                        <a:t>3</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200" b="0" i="0" u="none" strike="noStrike" dirty="0" smtClean="0">
                          <a:solidFill>
                            <a:srgbClr val="000000"/>
                          </a:solidFill>
                          <a:effectLst/>
                          <a:latin typeface="+mj-lt"/>
                        </a:rPr>
                        <a:t>0,7</a:t>
                      </a:r>
                      <a:endParaRPr lang="es-ES" sz="1200" b="0" i="0" u="none" strike="noStrike" dirty="0">
                        <a:solidFill>
                          <a:srgbClr val="000000"/>
                        </a:solidFill>
                        <a:effectLst/>
                        <a:latin typeface="+mj-lt"/>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09728">
                <a:tc>
                  <a:txBody>
                    <a:bodyPr/>
                    <a:lstStyle/>
                    <a:p>
                      <a:pPr algn="l" fontAlgn="t"/>
                      <a:r>
                        <a:rPr lang="es-ES" sz="1200" b="0" i="0" u="none" strike="noStrike" dirty="0">
                          <a:solidFill>
                            <a:srgbClr val="000000"/>
                          </a:solidFill>
                          <a:effectLst/>
                          <a:latin typeface="+mj-lt"/>
                        </a:rPr>
                        <a:t> Uruguay</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200" b="0" i="0" u="none" strike="noStrike" dirty="0">
                          <a:solidFill>
                            <a:srgbClr val="000000"/>
                          </a:solidFill>
                          <a:effectLst/>
                          <a:latin typeface="+mj-lt"/>
                        </a:rPr>
                        <a:t>3</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200" b="0" i="0" u="none" strike="noStrike" dirty="0" smtClean="0">
                          <a:solidFill>
                            <a:srgbClr val="000000"/>
                          </a:solidFill>
                          <a:effectLst/>
                          <a:latin typeface="+mj-lt"/>
                        </a:rPr>
                        <a:t>0,7</a:t>
                      </a:r>
                      <a:endParaRPr lang="es-ES" sz="1200" b="0" i="0" u="none" strike="noStrike" dirty="0">
                        <a:solidFill>
                          <a:srgbClr val="000000"/>
                        </a:solidFill>
                        <a:effectLst/>
                        <a:latin typeface="+mj-lt"/>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09728">
                <a:tc>
                  <a:txBody>
                    <a:bodyPr/>
                    <a:lstStyle/>
                    <a:p>
                      <a:pPr algn="l" fontAlgn="t"/>
                      <a:r>
                        <a:rPr lang="es-ES" sz="1200" b="0" i="0" u="none" strike="noStrike">
                          <a:solidFill>
                            <a:srgbClr val="000000"/>
                          </a:solidFill>
                          <a:effectLst/>
                          <a:latin typeface="+mj-lt"/>
                        </a:rPr>
                        <a:t> Egipto</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200" b="0" i="0" u="none" strike="noStrike" dirty="0">
                          <a:solidFill>
                            <a:srgbClr val="000000"/>
                          </a:solidFill>
                          <a:effectLst/>
                          <a:latin typeface="+mj-lt"/>
                        </a:rPr>
                        <a:t>2</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200" b="0" i="0" u="none" strike="noStrike" dirty="0" smtClean="0">
                          <a:solidFill>
                            <a:srgbClr val="000000"/>
                          </a:solidFill>
                          <a:effectLst/>
                          <a:latin typeface="+mj-lt"/>
                        </a:rPr>
                        <a:t>0,5</a:t>
                      </a:r>
                      <a:endParaRPr lang="es-ES" sz="1200" b="0" i="0" u="none" strike="noStrike" dirty="0">
                        <a:solidFill>
                          <a:srgbClr val="000000"/>
                        </a:solidFill>
                        <a:effectLst/>
                        <a:latin typeface="+mj-lt"/>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09728">
                <a:tc>
                  <a:txBody>
                    <a:bodyPr/>
                    <a:lstStyle/>
                    <a:p>
                      <a:pPr algn="l" fontAlgn="t"/>
                      <a:r>
                        <a:rPr lang="es-ES" sz="1200" b="0" i="0" u="none" strike="noStrike">
                          <a:solidFill>
                            <a:srgbClr val="000000"/>
                          </a:solidFill>
                          <a:effectLst/>
                          <a:latin typeface="+mj-lt"/>
                        </a:rPr>
                        <a:t> Chile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200" b="0" i="0" u="none" strike="noStrike" dirty="0">
                          <a:solidFill>
                            <a:srgbClr val="000000"/>
                          </a:solidFill>
                          <a:effectLst/>
                          <a:latin typeface="+mj-lt"/>
                        </a:rPr>
                        <a:t>2</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200" b="0" i="0" u="none" strike="noStrike" dirty="0" smtClean="0">
                          <a:solidFill>
                            <a:srgbClr val="000000"/>
                          </a:solidFill>
                          <a:effectLst/>
                          <a:latin typeface="+mj-lt"/>
                        </a:rPr>
                        <a:t>0,5</a:t>
                      </a:r>
                      <a:endParaRPr lang="es-ES" sz="1200" b="0" i="0" u="none" strike="noStrike" dirty="0">
                        <a:solidFill>
                          <a:srgbClr val="000000"/>
                        </a:solidFill>
                        <a:effectLst/>
                        <a:latin typeface="+mj-lt"/>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09728">
                <a:tc>
                  <a:txBody>
                    <a:bodyPr/>
                    <a:lstStyle/>
                    <a:p>
                      <a:pPr algn="l" fontAlgn="t"/>
                      <a:r>
                        <a:rPr lang="es-ES" sz="1200" b="0" i="0" u="none" strike="noStrike">
                          <a:solidFill>
                            <a:srgbClr val="000000"/>
                          </a:solidFill>
                          <a:effectLst/>
                          <a:latin typeface="+mj-lt"/>
                        </a:rPr>
                        <a:t> Serbia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200" b="0" i="0" u="none" strike="noStrike" dirty="0">
                          <a:solidFill>
                            <a:srgbClr val="000000"/>
                          </a:solidFill>
                          <a:effectLst/>
                          <a:latin typeface="+mj-lt"/>
                        </a:rPr>
                        <a:t>2</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200" b="0" i="0" u="none" strike="noStrike" dirty="0" smtClean="0">
                          <a:solidFill>
                            <a:srgbClr val="000000"/>
                          </a:solidFill>
                          <a:effectLst/>
                          <a:latin typeface="+mj-lt"/>
                        </a:rPr>
                        <a:t>0,5</a:t>
                      </a:r>
                      <a:endParaRPr lang="es-ES" sz="1200" b="0" i="0" u="none" strike="noStrike" dirty="0">
                        <a:solidFill>
                          <a:srgbClr val="000000"/>
                        </a:solidFill>
                        <a:effectLst/>
                        <a:latin typeface="+mj-lt"/>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09728">
                <a:tc>
                  <a:txBody>
                    <a:bodyPr/>
                    <a:lstStyle/>
                    <a:p>
                      <a:pPr algn="l" fontAlgn="t"/>
                      <a:r>
                        <a:rPr lang="es-ES" sz="1200" b="0" i="0" u="none" strike="noStrike" dirty="0">
                          <a:solidFill>
                            <a:srgbClr val="000000"/>
                          </a:solidFill>
                          <a:effectLst/>
                          <a:latin typeface="+mj-lt"/>
                        </a:rPr>
                        <a:t> Suiza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200" b="0" i="0" u="none" strike="noStrike" dirty="0">
                          <a:solidFill>
                            <a:srgbClr val="000000"/>
                          </a:solidFill>
                          <a:effectLst/>
                          <a:latin typeface="+mj-lt"/>
                        </a:rPr>
                        <a:t>2</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200" b="0" i="0" u="none" strike="noStrike" dirty="0" smtClean="0">
                          <a:solidFill>
                            <a:srgbClr val="000000"/>
                          </a:solidFill>
                          <a:effectLst/>
                          <a:latin typeface="+mj-lt"/>
                        </a:rPr>
                        <a:t>0,5</a:t>
                      </a:r>
                      <a:endParaRPr lang="es-ES" sz="1200" b="0" i="0" u="none" strike="noStrike" dirty="0">
                        <a:solidFill>
                          <a:srgbClr val="000000"/>
                        </a:solidFill>
                        <a:effectLst/>
                        <a:latin typeface="+mj-lt"/>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09728">
                <a:tc>
                  <a:txBody>
                    <a:bodyPr/>
                    <a:lstStyle/>
                    <a:p>
                      <a:pPr algn="l" fontAlgn="b"/>
                      <a:r>
                        <a:rPr lang="es-ES" sz="1200" b="0" i="0" u="none" strike="noStrike" dirty="0">
                          <a:solidFill>
                            <a:srgbClr val="000000"/>
                          </a:solidFill>
                          <a:effectLst/>
                          <a:latin typeface="+mj-lt"/>
                        </a:rPr>
                        <a:t> </a:t>
                      </a:r>
                      <a:r>
                        <a:rPr lang="es-ES" sz="1200" b="0" i="0" u="none" strike="noStrike" dirty="0" smtClean="0">
                          <a:solidFill>
                            <a:srgbClr val="000000"/>
                          </a:solidFill>
                          <a:effectLst/>
                          <a:latin typeface="+mj-lt"/>
                        </a:rPr>
                        <a:t>Otros</a:t>
                      </a:r>
                      <a:r>
                        <a:rPr lang="es-ES" sz="1200" b="0" i="0" u="none" strike="noStrike" baseline="0" dirty="0" smtClean="0">
                          <a:solidFill>
                            <a:srgbClr val="000000"/>
                          </a:solidFill>
                          <a:effectLst/>
                          <a:latin typeface="+mj-lt"/>
                        </a:rPr>
                        <a:t> países</a:t>
                      </a:r>
                      <a:endParaRPr lang="es-ES" sz="1200" b="0" i="0" u="none" strike="noStrike" dirty="0">
                        <a:solidFill>
                          <a:srgbClr val="000000"/>
                        </a:solidFill>
                        <a:effectLst/>
                        <a:latin typeface="+mj-lt"/>
                      </a:endParaRP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200" b="0" i="0" u="none" strike="noStrike" dirty="0" smtClean="0">
                          <a:solidFill>
                            <a:srgbClr val="000000"/>
                          </a:solidFill>
                          <a:effectLst/>
                          <a:latin typeface="+mj-lt"/>
                        </a:rPr>
                        <a:t>8</a:t>
                      </a:r>
                      <a:endParaRPr lang="es-ES" sz="1200" b="0" i="0" u="none" strike="noStrike" dirty="0">
                        <a:solidFill>
                          <a:srgbClr val="000000"/>
                        </a:solidFill>
                        <a:effectLst/>
                        <a:latin typeface="+mj-lt"/>
                      </a:endParaRP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200" b="0" i="0" u="none" strike="noStrike" dirty="0" smtClean="0">
                          <a:solidFill>
                            <a:srgbClr val="000000"/>
                          </a:solidFill>
                          <a:effectLst/>
                          <a:latin typeface="+mj-lt"/>
                        </a:rPr>
                        <a:t>1,9</a:t>
                      </a:r>
                      <a:endParaRPr lang="es-ES" sz="1200" b="0" i="0" u="none" strike="noStrike" dirty="0">
                        <a:solidFill>
                          <a:srgbClr val="000000"/>
                        </a:solidFill>
                        <a:effectLst/>
                        <a:latin typeface="+mj-lt"/>
                      </a:endParaRP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09728">
                <a:tc>
                  <a:txBody>
                    <a:bodyPr/>
                    <a:lstStyle/>
                    <a:p>
                      <a:pPr algn="l" fontAlgn="b"/>
                      <a:r>
                        <a:rPr lang="es-ES" sz="1200" b="0" i="0" u="none" strike="noStrike" dirty="0">
                          <a:solidFill>
                            <a:srgbClr val="000000"/>
                          </a:solidFill>
                          <a:effectLst/>
                          <a:latin typeface="+mj-lt"/>
                        </a:rPr>
                        <a:t> </a:t>
                      </a:r>
                      <a:r>
                        <a:rPr lang="es-ES" sz="1200" b="0" i="0" u="none" strike="noStrike" dirty="0" smtClean="0">
                          <a:solidFill>
                            <a:srgbClr val="000000"/>
                          </a:solidFill>
                          <a:effectLst/>
                          <a:latin typeface="+mj-lt"/>
                        </a:rPr>
                        <a:t>No</a:t>
                      </a:r>
                      <a:r>
                        <a:rPr lang="es-ES" sz="1200" b="0" i="0" u="none" strike="noStrike" baseline="0" dirty="0" smtClean="0">
                          <a:solidFill>
                            <a:srgbClr val="000000"/>
                          </a:solidFill>
                          <a:effectLst/>
                          <a:latin typeface="+mj-lt"/>
                        </a:rPr>
                        <a:t> contesta</a:t>
                      </a:r>
                      <a:endParaRPr lang="es-ES" sz="1200" b="0" i="0" u="none" strike="noStrike" dirty="0">
                        <a:solidFill>
                          <a:srgbClr val="000000"/>
                        </a:solidFill>
                        <a:effectLst/>
                        <a:latin typeface="+mj-lt"/>
                      </a:endParaRP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s-ES" sz="1200" b="0" i="0" u="none" strike="noStrike" dirty="0" smtClean="0">
                          <a:solidFill>
                            <a:srgbClr val="000000"/>
                          </a:solidFill>
                          <a:effectLst/>
                          <a:latin typeface="+mj-lt"/>
                        </a:rPr>
                        <a:t>25</a:t>
                      </a:r>
                      <a:endParaRPr lang="es-ES" sz="1200" b="0" i="0" u="none" strike="noStrike" dirty="0">
                        <a:solidFill>
                          <a:srgbClr val="000000"/>
                        </a:solidFill>
                        <a:effectLst/>
                        <a:latin typeface="+mj-lt"/>
                      </a:endParaRP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s-ES" sz="1200" b="0" i="0" u="none" strike="noStrike" dirty="0" smtClean="0">
                          <a:solidFill>
                            <a:srgbClr val="000000"/>
                          </a:solidFill>
                          <a:effectLst/>
                          <a:latin typeface="+mj-lt"/>
                        </a:rPr>
                        <a:t>6,1</a:t>
                      </a:r>
                      <a:endParaRPr lang="es-ES" sz="1200" b="0" i="0" u="none" strike="noStrike" dirty="0">
                        <a:solidFill>
                          <a:srgbClr val="000000"/>
                        </a:solidFill>
                        <a:effectLst/>
                        <a:latin typeface="+mj-lt"/>
                      </a:endParaRP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bl>
          </a:graphicData>
        </a:graphic>
      </p:graphicFrame>
      <p:sp>
        <p:nvSpPr>
          <p:cNvPr id="10" name="Text Box 4"/>
          <p:cNvSpPr txBox="1">
            <a:spLocks noChangeArrowheads="1"/>
          </p:cNvSpPr>
          <p:nvPr/>
        </p:nvSpPr>
        <p:spPr bwMode="auto">
          <a:xfrm>
            <a:off x="272480" y="143880"/>
            <a:ext cx="8352928" cy="591255"/>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eaLnBrk="1" fontAlgn="auto" hangingPunct="1">
              <a:lnSpc>
                <a:spcPts val="1700"/>
              </a:lnSpc>
              <a:spcBef>
                <a:spcPts val="0"/>
              </a:spcBef>
              <a:spcAft>
                <a:spcPts val="0"/>
              </a:spcAft>
              <a:defRPr/>
            </a:pPr>
            <a:r>
              <a:rPr lang="es-ES" dirty="0">
                <a:ln>
                  <a:solidFill>
                    <a:schemeClr val="bg1"/>
                  </a:solidFill>
                </a:ln>
                <a:solidFill>
                  <a:schemeClr val="bg1"/>
                </a:solidFill>
                <a:latin typeface="Calibri" pitchFamily="34" charset="0"/>
                <a:cs typeface="Calibri" pitchFamily="34" charset="0"/>
              </a:rPr>
              <a:t>LA ESPECIALIZACION MEDICA</a:t>
            </a:r>
          </a:p>
          <a:p>
            <a:pPr eaLnBrk="1" fontAlgn="auto" hangingPunct="1">
              <a:lnSpc>
                <a:spcPts val="1700"/>
              </a:lnSpc>
              <a:spcBef>
                <a:spcPts val="0"/>
              </a:spcBef>
              <a:spcAft>
                <a:spcPts val="0"/>
              </a:spcAft>
              <a:defRPr/>
            </a:pPr>
            <a:r>
              <a:rPr lang="es-ES" dirty="0" smtClean="0">
                <a:ln>
                  <a:solidFill>
                    <a:schemeClr val="bg1"/>
                  </a:solidFill>
                </a:ln>
                <a:solidFill>
                  <a:schemeClr val="bg1"/>
                </a:solidFill>
                <a:latin typeface="Calibri" pitchFamily="34" charset="0"/>
                <a:cs typeface="Calibri" pitchFamily="34" charset="0"/>
              </a:rPr>
              <a:t>Han realizado 1 especialidad en un país extracomunitario: especialidad y país</a:t>
            </a:r>
            <a:endParaRPr lang="es-ES" dirty="0">
              <a:ln>
                <a:solidFill>
                  <a:prstClr val="white"/>
                </a:solidFill>
              </a:ln>
              <a:solidFill>
                <a:prstClr val="white"/>
              </a:solidFill>
              <a:latin typeface="Calibri" pitchFamily="34" charset="0"/>
              <a:cs typeface="Calibri" pitchFamily="34" charset="0"/>
            </a:endParaRPr>
          </a:p>
        </p:txBody>
      </p:sp>
      <p:graphicFrame>
        <p:nvGraphicFramePr>
          <p:cNvPr id="11" name="Group 3"/>
          <p:cNvGraphicFramePr>
            <a:graphicFrameLocks noGrp="1"/>
          </p:cNvGraphicFramePr>
          <p:nvPr/>
        </p:nvGraphicFramePr>
        <p:xfrm>
          <a:off x="3472582" y="1268749"/>
          <a:ext cx="2967640" cy="4609975"/>
        </p:xfrm>
        <a:graphic>
          <a:graphicData uri="http://schemas.openxmlformats.org/drawingml/2006/table">
            <a:tbl>
              <a:tblPr>
                <a:tableStyleId>{5940675A-B579-460E-94D1-54222C63F5DA}</a:tableStyleId>
              </a:tblPr>
              <a:tblGrid>
                <a:gridCol w="1959528"/>
                <a:gridCol w="504056"/>
                <a:gridCol w="504056"/>
              </a:tblGrid>
              <a:tr h="205687">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latin typeface="+mj-lt"/>
                        </a:rPr>
                        <a:t>Especialidad</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107981"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b="1" i="0" u="none" strike="noStrike" cap="none" normalizeH="0" baseline="0" dirty="0" smtClean="0">
                          <a:ln>
                            <a:solidFill>
                              <a:schemeClr val="bg1"/>
                            </a:solidFill>
                          </a:ln>
                          <a:solidFill>
                            <a:schemeClr val="bg1"/>
                          </a:solidFill>
                          <a:effectLst/>
                          <a:latin typeface="+mj-lt"/>
                          <a:cs typeface="Calibri" pitchFamily="32" charset="0"/>
                        </a:rPr>
                        <a:t>Total</a:t>
                      </a: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latin typeface="+mj-lt"/>
                        </a:rPr>
                        <a:t>%</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r>
              <a:tr h="209728">
                <a:tc>
                  <a:txBody>
                    <a:bodyPr/>
                    <a:lstStyle/>
                    <a:p>
                      <a:pPr algn="l" fontAlgn="t"/>
                      <a:r>
                        <a:rPr lang="es-ES" sz="1100" b="0" i="0" u="none" strike="noStrike" dirty="0">
                          <a:solidFill>
                            <a:srgbClr val="000000"/>
                          </a:solidFill>
                          <a:effectLst/>
                          <a:latin typeface="+mj-lt"/>
                        </a:rPr>
                        <a:t>Medicina Familiar y Comunitaria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82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19,9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09728">
                <a:tc>
                  <a:txBody>
                    <a:bodyPr/>
                    <a:lstStyle/>
                    <a:p>
                      <a:pPr algn="l" fontAlgn="t"/>
                      <a:r>
                        <a:rPr lang="es-ES" sz="1100" b="0" i="0" u="none" strike="noStrike" dirty="0">
                          <a:solidFill>
                            <a:srgbClr val="000000"/>
                          </a:solidFill>
                          <a:effectLst/>
                          <a:latin typeface="+mj-lt"/>
                        </a:rPr>
                        <a:t>Obstetricia y Ginecología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38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9,2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09728">
                <a:tc>
                  <a:txBody>
                    <a:bodyPr/>
                    <a:lstStyle/>
                    <a:p>
                      <a:pPr algn="l" fontAlgn="t"/>
                      <a:r>
                        <a:rPr lang="es-ES" sz="1100" b="0" i="0" u="none" strike="noStrike" dirty="0">
                          <a:solidFill>
                            <a:srgbClr val="000000"/>
                          </a:solidFill>
                          <a:effectLst/>
                          <a:latin typeface="+mj-lt"/>
                        </a:rPr>
                        <a:t>Pediatría y sus Áreas Específicas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31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7,5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09728">
                <a:tc>
                  <a:txBody>
                    <a:bodyPr/>
                    <a:lstStyle/>
                    <a:p>
                      <a:pPr algn="l" fontAlgn="t"/>
                      <a:r>
                        <a:rPr lang="es-ES" sz="1100" b="0" i="0" u="none" strike="noStrike" dirty="0">
                          <a:solidFill>
                            <a:srgbClr val="000000"/>
                          </a:solidFill>
                          <a:effectLst/>
                          <a:latin typeface="+mj-lt"/>
                        </a:rPr>
                        <a:t>Estomatología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26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6,3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09728">
                <a:tc>
                  <a:txBody>
                    <a:bodyPr/>
                    <a:lstStyle/>
                    <a:p>
                      <a:pPr algn="l" fontAlgn="t"/>
                      <a:r>
                        <a:rPr lang="es-ES" sz="1100" b="0" i="0" u="none" strike="noStrike" dirty="0">
                          <a:solidFill>
                            <a:srgbClr val="000000"/>
                          </a:solidFill>
                          <a:effectLst/>
                          <a:latin typeface="+mj-lt"/>
                        </a:rPr>
                        <a:t>Medicina Interna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a:solidFill>
                            <a:srgbClr val="000000"/>
                          </a:solidFill>
                          <a:effectLst/>
                          <a:latin typeface="+mj-lt"/>
                        </a:rPr>
                        <a:t>24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5,8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09728">
                <a:tc>
                  <a:txBody>
                    <a:bodyPr/>
                    <a:lstStyle/>
                    <a:p>
                      <a:pPr algn="l" fontAlgn="t"/>
                      <a:r>
                        <a:rPr lang="es-ES" sz="1100" b="0" i="0" u="none" strike="noStrike" dirty="0">
                          <a:solidFill>
                            <a:srgbClr val="000000"/>
                          </a:solidFill>
                          <a:effectLst/>
                          <a:latin typeface="+mj-lt"/>
                        </a:rPr>
                        <a:t>Cirugía General </a:t>
                      </a:r>
                      <a:r>
                        <a:rPr lang="es-ES" sz="1100" b="0" i="0" u="none" strike="noStrike" dirty="0" smtClean="0">
                          <a:solidFill>
                            <a:srgbClr val="000000"/>
                          </a:solidFill>
                          <a:effectLst/>
                          <a:latin typeface="+mj-lt"/>
                        </a:rPr>
                        <a:t>y Ap. </a:t>
                      </a:r>
                      <a:r>
                        <a:rPr lang="es-ES" sz="1100" b="0" i="0" u="none" strike="noStrike" dirty="0">
                          <a:solidFill>
                            <a:srgbClr val="000000"/>
                          </a:solidFill>
                          <a:effectLst/>
                          <a:latin typeface="+mj-lt"/>
                        </a:rPr>
                        <a:t>Digestivo</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5,6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09728">
                <a:tc>
                  <a:txBody>
                    <a:bodyPr/>
                    <a:lstStyle/>
                    <a:p>
                      <a:pPr algn="l" fontAlgn="t"/>
                      <a:r>
                        <a:rPr lang="es-ES" sz="1100" b="0" i="0" u="none" strike="noStrike" dirty="0">
                          <a:solidFill>
                            <a:srgbClr val="000000"/>
                          </a:solidFill>
                          <a:effectLst/>
                          <a:latin typeface="+mj-lt"/>
                        </a:rPr>
                        <a:t>Anestesiología y Reanimación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a:solidFill>
                            <a:srgbClr val="000000"/>
                          </a:solidFill>
                          <a:effectLst/>
                          <a:latin typeface="+mj-lt"/>
                        </a:rPr>
                        <a:t>20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4,8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09728">
                <a:tc>
                  <a:txBody>
                    <a:bodyPr/>
                    <a:lstStyle/>
                    <a:p>
                      <a:pPr algn="l" fontAlgn="t"/>
                      <a:r>
                        <a:rPr lang="es-ES" sz="1100" b="0" i="0" u="none" strike="noStrike">
                          <a:solidFill>
                            <a:srgbClr val="000000"/>
                          </a:solidFill>
                          <a:effectLst/>
                          <a:latin typeface="+mj-lt"/>
                        </a:rPr>
                        <a:t>Psiquiatría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a:solidFill>
                            <a:srgbClr val="000000"/>
                          </a:solidFill>
                          <a:effectLst/>
                          <a:latin typeface="+mj-lt"/>
                        </a:rPr>
                        <a:t>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4,6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09728">
                <a:tc>
                  <a:txBody>
                    <a:bodyPr/>
                    <a:lstStyle/>
                    <a:p>
                      <a:pPr algn="l" fontAlgn="t"/>
                      <a:r>
                        <a:rPr lang="es-ES" sz="1100" b="0" i="0" u="none" strike="noStrike" dirty="0">
                          <a:solidFill>
                            <a:srgbClr val="000000"/>
                          </a:solidFill>
                          <a:effectLst/>
                          <a:latin typeface="+mj-lt"/>
                        </a:rPr>
                        <a:t>Cirugía Ortopédica y </a:t>
                      </a:r>
                      <a:r>
                        <a:rPr lang="es-ES" sz="1100" b="0" i="0" u="none" strike="noStrike" dirty="0" smtClean="0">
                          <a:solidFill>
                            <a:srgbClr val="000000"/>
                          </a:solidFill>
                          <a:effectLst/>
                          <a:latin typeface="+mj-lt"/>
                        </a:rPr>
                        <a:t>Trauma</a:t>
                      </a:r>
                      <a:endParaRPr lang="es-ES" sz="11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a:solidFill>
                            <a:srgbClr val="000000"/>
                          </a:solidFill>
                          <a:effectLst/>
                          <a:latin typeface="+mj-lt"/>
                        </a:rPr>
                        <a:t>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3,9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09728">
                <a:tc>
                  <a:txBody>
                    <a:bodyPr/>
                    <a:lstStyle/>
                    <a:p>
                      <a:pPr algn="l" fontAlgn="t"/>
                      <a:r>
                        <a:rPr lang="es-ES" sz="1100" b="0" i="0" u="none" strike="noStrike" dirty="0">
                          <a:solidFill>
                            <a:srgbClr val="000000"/>
                          </a:solidFill>
                          <a:effectLst/>
                          <a:latin typeface="+mj-lt"/>
                        </a:rPr>
                        <a:t>Medicina Preventiva y Salud </a:t>
                      </a:r>
                      <a:r>
                        <a:rPr lang="es-ES" sz="1100" b="0" i="0" u="none" strike="noStrike" dirty="0" smtClean="0">
                          <a:solidFill>
                            <a:srgbClr val="000000"/>
                          </a:solidFill>
                          <a:effectLst/>
                          <a:latin typeface="+mj-lt"/>
                        </a:rPr>
                        <a:t>P.</a:t>
                      </a:r>
                      <a:endParaRPr lang="es-ES" sz="11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2,7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09728">
                <a:tc>
                  <a:txBody>
                    <a:bodyPr/>
                    <a:lstStyle/>
                    <a:p>
                      <a:pPr algn="l" fontAlgn="t"/>
                      <a:r>
                        <a:rPr lang="es-ES" sz="1100" b="0" i="0" u="none" strike="noStrike">
                          <a:solidFill>
                            <a:srgbClr val="000000"/>
                          </a:solidFill>
                          <a:effectLst/>
                          <a:latin typeface="+mj-lt"/>
                        </a:rPr>
                        <a:t>Cardiología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a:solidFill>
                            <a:srgbClr val="000000"/>
                          </a:solidFill>
                          <a:effectLst/>
                          <a:latin typeface="+mj-lt"/>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2,4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09728">
                <a:tc>
                  <a:txBody>
                    <a:bodyPr/>
                    <a:lstStyle/>
                    <a:p>
                      <a:pPr algn="l" fontAlgn="t"/>
                      <a:r>
                        <a:rPr lang="es-ES" sz="1100" b="0" i="0" u="none" strike="noStrike" dirty="0">
                          <a:solidFill>
                            <a:srgbClr val="000000"/>
                          </a:solidFill>
                          <a:effectLst/>
                          <a:latin typeface="+mj-lt"/>
                        </a:rPr>
                        <a:t>Cirugía Plástica, Estética y </a:t>
                      </a:r>
                      <a:r>
                        <a:rPr lang="es-ES" sz="1100" b="0" i="0" u="none" strike="noStrike" dirty="0" smtClean="0">
                          <a:solidFill>
                            <a:srgbClr val="000000"/>
                          </a:solidFill>
                          <a:effectLst/>
                          <a:latin typeface="+mj-lt"/>
                        </a:rPr>
                        <a:t>Rep.</a:t>
                      </a:r>
                      <a:endParaRPr lang="es-ES" sz="11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a:solidFill>
                            <a:srgbClr val="000000"/>
                          </a:solidFill>
                          <a:effectLst/>
                          <a:latin typeface="+mj-lt"/>
                        </a:rPr>
                        <a:t>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09728">
                <a:tc>
                  <a:txBody>
                    <a:bodyPr/>
                    <a:lstStyle/>
                    <a:p>
                      <a:pPr algn="l" fontAlgn="t"/>
                      <a:r>
                        <a:rPr lang="es-ES" sz="1100" b="0" i="0" u="none" strike="noStrike" dirty="0">
                          <a:solidFill>
                            <a:srgbClr val="000000"/>
                          </a:solidFill>
                          <a:effectLst/>
                          <a:latin typeface="+mj-lt"/>
                        </a:rPr>
                        <a:t>Oftalmología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09728">
                <a:tc>
                  <a:txBody>
                    <a:bodyPr/>
                    <a:lstStyle/>
                    <a:p>
                      <a:pPr algn="l" fontAlgn="t"/>
                      <a:r>
                        <a:rPr lang="es-ES" sz="1100" b="0" i="0" u="none" strike="noStrike" dirty="0">
                          <a:solidFill>
                            <a:srgbClr val="000000"/>
                          </a:solidFill>
                          <a:effectLst/>
                          <a:latin typeface="+mj-lt"/>
                        </a:rPr>
                        <a:t>Urología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09728">
                <a:tc>
                  <a:txBody>
                    <a:bodyPr/>
                    <a:lstStyle/>
                    <a:p>
                      <a:pPr algn="l" fontAlgn="t"/>
                      <a:r>
                        <a:rPr lang="es-ES" sz="1100" b="0" i="0" u="none" strike="noStrike" dirty="0">
                          <a:solidFill>
                            <a:srgbClr val="000000"/>
                          </a:solidFill>
                          <a:effectLst/>
                          <a:latin typeface="+mj-lt"/>
                        </a:rPr>
                        <a:t>Medicina del Trabajo</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09728">
                <a:tc>
                  <a:txBody>
                    <a:bodyPr/>
                    <a:lstStyle/>
                    <a:p>
                      <a:pPr algn="l" fontAlgn="t"/>
                      <a:r>
                        <a:rPr lang="es-ES" sz="1100" b="0" i="0" u="none" strike="noStrike" dirty="0">
                          <a:solidFill>
                            <a:srgbClr val="000000"/>
                          </a:solidFill>
                          <a:effectLst/>
                          <a:latin typeface="+mj-lt"/>
                        </a:rPr>
                        <a:t>Nefrología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09728">
                <a:tc>
                  <a:txBody>
                    <a:bodyPr/>
                    <a:lstStyle/>
                    <a:p>
                      <a:pPr algn="l" fontAlgn="t"/>
                      <a:r>
                        <a:rPr lang="es-ES" sz="1100" b="0" i="0" u="none" strike="noStrike" dirty="0">
                          <a:solidFill>
                            <a:srgbClr val="000000"/>
                          </a:solidFill>
                          <a:effectLst/>
                          <a:latin typeface="+mj-lt"/>
                        </a:rPr>
                        <a:t>Otorrinolaringología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09728">
                <a:tc>
                  <a:txBody>
                    <a:bodyPr/>
                    <a:lstStyle/>
                    <a:p>
                      <a:pPr algn="l" fontAlgn="t"/>
                      <a:r>
                        <a:rPr lang="es-ES" sz="1100" b="0" i="0" u="none" strike="noStrike" dirty="0">
                          <a:solidFill>
                            <a:srgbClr val="000000"/>
                          </a:solidFill>
                          <a:effectLst/>
                          <a:latin typeface="+mj-lt"/>
                        </a:rPr>
                        <a:t>Aparato Digestivo</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09728">
                <a:tc>
                  <a:txBody>
                    <a:bodyPr/>
                    <a:lstStyle/>
                    <a:p>
                      <a:pPr algn="l" fontAlgn="t"/>
                      <a:r>
                        <a:rPr lang="es-ES" sz="1100" b="0" i="0" u="none" strike="noStrike" dirty="0">
                          <a:solidFill>
                            <a:srgbClr val="000000"/>
                          </a:solidFill>
                          <a:effectLst/>
                          <a:latin typeface="+mj-lt"/>
                        </a:rPr>
                        <a:t>Dermatología </a:t>
                      </a:r>
                      <a:r>
                        <a:rPr lang="es-ES" sz="1100" b="0" i="0" u="none" strike="noStrike" dirty="0" smtClean="0">
                          <a:solidFill>
                            <a:srgbClr val="000000"/>
                          </a:solidFill>
                          <a:effectLst/>
                          <a:latin typeface="+mj-lt"/>
                        </a:rPr>
                        <a:t>M-Q </a:t>
                      </a:r>
                      <a:r>
                        <a:rPr lang="es-ES" sz="1100" b="0" i="0" u="none" strike="noStrike" dirty="0">
                          <a:solidFill>
                            <a:srgbClr val="000000"/>
                          </a:solidFill>
                          <a:effectLst/>
                          <a:latin typeface="+mj-lt"/>
                        </a:rPr>
                        <a:t>y Venereología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09728">
                <a:tc>
                  <a:txBody>
                    <a:bodyPr/>
                    <a:lstStyle/>
                    <a:p>
                      <a:pPr algn="l" fontAlgn="t"/>
                      <a:r>
                        <a:rPr lang="es-ES" sz="1100" b="0" i="0" u="none" strike="noStrike" dirty="0">
                          <a:solidFill>
                            <a:srgbClr val="000000"/>
                          </a:solidFill>
                          <a:effectLst/>
                          <a:latin typeface="+mj-lt"/>
                        </a:rPr>
                        <a:t>Hematología y Hemoterapia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09728">
                <a:tc>
                  <a:txBody>
                    <a:bodyPr/>
                    <a:lstStyle/>
                    <a:p>
                      <a:pPr algn="l" fontAlgn="t"/>
                      <a:r>
                        <a:rPr lang="es-ES" sz="1100" b="0" i="0" u="none" strike="noStrike" dirty="0">
                          <a:solidFill>
                            <a:srgbClr val="000000"/>
                          </a:solidFill>
                          <a:effectLst/>
                          <a:latin typeface="+mj-lt"/>
                        </a:rPr>
                        <a:t>Radiodiagnóstico</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bl>
          </a:graphicData>
        </a:graphic>
      </p:graphicFrame>
      <p:graphicFrame>
        <p:nvGraphicFramePr>
          <p:cNvPr id="12" name="Group 3"/>
          <p:cNvGraphicFramePr>
            <a:graphicFrameLocks noGrp="1"/>
          </p:cNvGraphicFramePr>
          <p:nvPr/>
        </p:nvGraphicFramePr>
        <p:xfrm>
          <a:off x="6609184" y="1273593"/>
          <a:ext cx="2967640" cy="4802380"/>
        </p:xfrm>
        <a:graphic>
          <a:graphicData uri="http://schemas.openxmlformats.org/drawingml/2006/table">
            <a:tbl>
              <a:tblPr>
                <a:tableStyleId>{5940675A-B579-460E-94D1-54222C63F5DA}</a:tableStyleId>
              </a:tblPr>
              <a:tblGrid>
                <a:gridCol w="1959528"/>
                <a:gridCol w="504056"/>
                <a:gridCol w="504056"/>
              </a:tblGrid>
              <a:tr h="205687">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latin typeface="+mj-lt"/>
                        </a:rPr>
                        <a:t>Especialidad</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107981"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b="1" i="0" u="none" strike="noStrike" cap="none" normalizeH="0" baseline="0" dirty="0" smtClean="0">
                          <a:ln>
                            <a:solidFill>
                              <a:schemeClr val="bg1"/>
                            </a:solidFill>
                          </a:ln>
                          <a:solidFill>
                            <a:schemeClr val="bg1"/>
                          </a:solidFill>
                          <a:effectLst/>
                          <a:latin typeface="+mj-lt"/>
                          <a:cs typeface="Calibri" pitchFamily="32" charset="0"/>
                        </a:rPr>
                        <a:t>Total</a:t>
                      </a: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latin typeface="+mj-lt"/>
                        </a:rPr>
                        <a:t>%</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r>
              <a:tr h="209728">
                <a:tc>
                  <a:txBody>
                    <a:bodyPr/>
                    <a:lstStyle/>
                    <a:p>
                      <a:pPr algn="l" fontAlgn="t"/>
                      <a:r>
                        <a:rPr lang="es-ES" sz="1100" b="0" i="0" u="none" strike="noStrike" dirty="0">
                          <a:solidFill>
                            <a:srgbClr val="000000"/>
                          </a:solidFill>
                          <a:effectLst/>
                          <a:latin typeface="+mj-lt"/>
                        </a:rPr>
                        <a:t>Análisis Clínicos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09728">
                <a:tc>
                  <a:txBody>
                    <a:bodyPr/>
                    <a:lstStyle/>
                    <a:p>
                      <a:pPr algn="l" fontAlgn="t"/>
                      <a:r>
                        <a:rPr lang="es-ES" sz="1100" b="0" i="0" u="none" strike="noStrike" dirty="0">
                          <a:solidFill>
                            <a:srgbClr val="000000"/>
                          </a:solidFill>
                          <a:effectLst/>
                          <a:latin typeface="+mj-lt"/>
                        </a:rPr>
                        <a:t>Inmunología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09728">
                <a:tc>
                  <a:txBody>
                    <a:bodyPr/>
                    <a:lstStyle/>
                    <a:p>
                      <a:pPr algn="l" fontAlgn="t"/>
                      <a:r>
                        <a:rPr lang="es-ES" sz="1100" b="0" i="0" u="none" strike="noStrike" dirty="0">
                          <a:solidFill>
                            <a:srgbClr val="000000"/>
                          </a:solidFill>
                          <a:effectLst/>
                          <a:latin typeface="+mj-lt"/>
                        </a:rPr>
                        <a:t>Medicina Física y Rehabilitación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09728">
                <a:tc>
                  <a:txBody>
                    <a:bodyPr/>
                    <a:lstStyle/>
                    <a:p>
                      <a:pPr algn="l" fontAlgn="t"/>
                      <a:r>
                        <a:rPr lang="es-ES" sz="1100" b="0" i="0" u="none" strike="noStrike" dirty="0">
                          <a:solidFill>
                            <a:srgbClr val="000000"/>
                          </a:solidFill>
                          <a:effectLst/>
                          <a:latin typeface="+mj-lt"/>
                        </a:rPr>
                        <a:t>Neurología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174704">
                <a:tc>
                  <a:txBody>
                    <a:bodyPr/>
                    <a:lstStyle/>
                    <a:p>
                      <a:pPr algn="l" fontAlgn="t"/>
                      <a:r>
                        <a:rPr lang="es-ES" sz="1100" b="0" i="0" u="none" strike="noStrike" dirty="0">
                          <a:solidFill>
                            <a:srgbClr val="000000"/>
                          </a:solidFill>
                          <a:effectLst/>
                          <a:latin typeface="+mj-lt"/>
                        </a:rPr>
                        <a:t>Alergología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a:solidFill>
                            <a:srgbClr val="000000"/>
                          </a:solidFill>
                          <a:effectLst/>
                          <a:latin typeface="+mj-lt"/>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smtClean="0">
                          <a:solidFill>
                            <a:srgbClr val="000000"/>
                          </a:solidFill>
                          <a:effectLst/>
                          <a:latin typeface="+mj-lt"/>
                        </a:rPr>
                        <a:t>0,7</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09728">
                <a:tc>
                  <a:txBody>
                    <a:bodyPr/>
                    <a:lstStyle/>
                    <a:p>
                      <a:pPr algn="l" fontAlgn="t"/>
                      <a:r>
                        <a:rPr lang="es-ES" sz="1100" b="0" i="0" u="none" strike="noStrike" dirty="0">
                          <a:solidFill>
                            <a:srgbClr val="000000"/>
                          </a:solidFill>
                          <a:effectLst/>
                          <a:latin typeface="+mj-lt"/>
                        </a:rPr>
                        <a:t>Microbiología y Parasitología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smtClean="0">
                          <a:solidFill>
                            <a:srgbClr val="000000"/>
                          </a:solidFill>
                          <a:effectLst/>
                          <a:latin typeface="+mj-lt"/>
                        </a:rPr>
                        <a:t>3</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smtClean="0">
                          <a:solidFill>
                            <a:srgbClr val="000000"/>
                          </a:solidFill>
                          <a:effectLst/>
                          <a:latin typeface="+mj-lt"/>
                        </a:rPr>
                        <a:t>0,7</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09728">
                <a:tc>
                  <a:txBody>
                    <a:bodyPr/>
                    <a:lstStyle/>
                    <a:p>
                      <a:pPr algn="l" fontAlgn="t"/>
                      <a:r>
                        <a:rPr lang="es-ES" sz="1100" b="0" i="0" u="none" strike="noStrike" dirty="0">
                          <a:solidFill>
                            <a:srgbClr val="000000"/>
                          </a:solidFill>
                          <a:effectLst/>
                          <a:latin typeface="+mj-lt"/>
                        </a:rPr>
                        <a:t>Anatomía Patológica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a:solidFill>
                            <a:srgbClr val="000000"/>
                          </a:solidFill>
                          <a:effectLst/>
                          <a:latin typeface="+mj-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smtClean="0">
                          <a:solidFill>
                            <a:srgbClr val="000000"/>
                          </a:solidFill>
                          <a:effectLst/>
                          <a:latin typeface="+mj-lt"/>
                        </a:rPr>
                        <a:t>0,5</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09728">
                <a:tc>
                  <a:txBody>
                    <a:bodyPr/>
                    <a:lstStyle/>
                    <a:p>
                      <a:pPr algn="l" fontAlgn="t"/>
                      <a:r>
                        <a:rPr lang="es-ES" sz="1100" b="0" i="0" u="none" strike="noStrike" dirty="0">
                          <a:solidFill>
                            <a:srgbClr val="000000"/>
                          </a:solidFill>
                          <a:effectLst/>
                          <a:latin typeface="+mj-lt"/>
                        </a:rPr>
                        <a:t>Endocrinología y Nutrición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smtClean="0">
                          <a:solidFill>
                            <a:srgbClr val="000000"/>
                          </a:solidFill>
                          <a:effectLst/>
                          <a:latin typeface="+mj-lt"/>
                        </a:rPr>
                        <a:t>0,5</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09728">
                <a:tc>
                  <a:txBody>
                    <a:bodyPr/>
                    <a:lstStyle/>
                    <a:p>
                      <a:pPr algn="l" fontAlgn="t"/>
                      <a:r>
                        <a:rPr lang="es-ES" sz="1100" b="0" i="0" u="none" strike="noStrike" dirty="0">
                          <a:solidFill>
                            <a:srgbClr val="000000"/>
                          </a:solidFill>
                          <a:effectLst/>
                          <a:latin typeface="+mj-lt"/>
                        </a:rPr>
                        <a:t>Farmacología Clínica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smtClean="0">
                          <a:solidFill>
                            <a:srgbClr val="000000"/>
                          </a:solidFill>
                          <a:effectLst/>
                          <a:latin typeface="+mj-lt"/>
                        </a:rPr>
                        <a:t>0,5</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09728">
                <a:tc>
                  <a:txBody>
                    <a:bodyPr/>
                    <a:lstStyle/>
                    <a:p>
                      <a:pPr algn="l" fontAlgn="t"/>
                      <a:r>
                        <a:rPr lang="es-ES" sz="1100" b="0" i="0" u="none" strike="noStrike" dirty="0">
                          <a:solidFill>
                            <a:srgbClr val="000000"/>
                          </a:solidFill>
                          <a:effectLst/>
                          <a:latin typeface="+mj-lt"/>
                        </a:rPr>
                        <a:t>Medicina de Educación Física y </a:t>
                      </a:r>
                      <a:r>
                        <a:rPr lang="es-ES" sz="1100" b="0" i="0" u="none" strike="noStrike" dirty="0" smtClean="0">
                          <a:solidFill>
                            <a:srgbClr val="000000"/>
                          </a:solidFill>
                          <a:effectLst/>
                          <a:latin typeface="+mj-lt"/>
                        </a:rPr>
                        <a:t>D.</a:t>
                      </a:r>
                      <a:endParaRPr lang="es-ES" sz="11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smtClean="0">
                          <a:solidFill>
                            <a:srgbClr val="000000"/>
                          </a:solidFill>
                          <a:effectLst/>
                          <a:latin typeface="+mj-lt"/>
                        </a:rPr>
                        <a:t>0,5</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09728">
                <a:tc>
                  <a:txBody>
                    <a:bodyPr/>
                    <a:lstStyle/>
                    <a:p>
                      <a:pPr algn="l" fontAlgn="t"/>
                      <a:r>
                        <a:rPr lang="es-ES" sz="1100" b="0" i="0" u="none" strike="noStrike" dirty="0">
                          <a:solidFill>
                            <a:srgbClr val="000000"/>
                          </a:solidFill>
                          <a:effectLst/>
                          <a:latin typeface="+mj-lt"/>
                        </a:rPr>
                        <a:t>Angiología y Cirugía Vascular</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smtClean="0">
                          <a:solidFill>
                            <a:srgbClr val="000000"/>
                          </a:solidFill>
                          <a:effectLst/>
                          <a:latin typeface="+mj-lt"/>
                        </a:rPr>
                        <a:t>0,2</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09728">
                <a:tc>
                  <a:txBody>
                    <a:bodyPr/>
                    <a:lstStyle/>
                    <a:p>
                      <a:pPr algn="l" fontAlgn="t"/>
                      <a:r>
                        <a:rPr lang="es-ES" sz="1100" b="0" i="0" u="none" strike="noStrike">
                          <a:solidFill>
                            <a:srgbClr val="000000"/>
                          </a:solidFill>
                          <a:effectLst/>
                          <a:latin typeface="+mj-lt"/>
                        </a:rPr>
                        <a:t>Cirugía Oral y Maxilofacial</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smtClean="0">
                          <a:solidFill>
                            <a:srgbClr val="000000"/>
                          </a:solidFill>
                          <a:effectLst/>
                          <a:latin typeface="+mj-lt"/>
                        </a:rPr>
                        <a:t>0,2</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09728">
                <a:tc>
                  <a:txBody>
                    <a:bodyPr/>
                    <a:lstStyle/>
                    <a:p>
                      <a:pPr algn="l" fontAlgn="t"/>
                      <a:r>
                        <a:rPr lang="es-ES" sz="1100" b="0" i="0" u="none" strike="noStrike" dirty="0">
                          <a:solidFill>
                            <a:srgbClr val="000000"/>
                          </a:solidFill>
                          <a:effectLst/>
                          <a:latin typeface="+mj-lt"/>
                        </a:rPr>
                        <a:t>Cirugía Pediátrica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smtClean="0">
                          <a:solidFill>
                            <a:srgbClr val="000000"/>
                          </a:solidFill>
                          <a:effectLst/>
                          <a:latin typeface="+mj-lt"/>
                        </a:rPr>
                        <a:t>0,2</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09728">
                <a:tc>
                  <a:txBody>
                    <a:bodyPr/>
                    <a:lstStyle/>
                    <a:p>
                      <a:pPr algn="l" fontAlgn="t"/>
                      <a:r>
                        <a:rPr lang="es-ES" sz="1100" b="0" i="0" u="none" strike="noStrike" dirty="0">
                          <a:solidFill>
                            <a:srgbClr val="000000"/>
                          </a:solidFill>
                          <a:effectLst/>
                          <a:latin typeface="+mj-lt"/>
                        </a:rPr>
                        <a:t>Medicina Intensiva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a:solidFill>
                            <a:srgbClr val="000000"/>
                          </a:solidFill>
                          <a:effectLst/>
                          <a:latin typeface="+mj-lt"/>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smtClean="0">
                          <a:solidFill>
                            <a:srgbClr val="000000"/>
                          </a:solidFill>
                          <a:effectLst/>
                          <a:latin typeface="+mj-lt"/>
                        </a:rPr>
                        <a:t>0,2</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09728">
                <a:tc>
                  <a:txBody>
                    <a:bodyPr/>
                    <a:lstStyle/>
                    <a:p>
                      <a:pPr algn="l" fontAlgn="t"/>
                      <a:r>
                        <a:rPr lang="es-ES" sz="1100" b="0" i="0" u="none" strike="noStrike" dirty="0">
                          <a:solidFill>
                            <a:srgbClr val="000000"/>
                          </a:solidFill>
                          <a:effectLst/>
                          <a:latin typeface="+mj-lt"/>
                        </a:rPr>
                        <a:t>Medicina Legal y Forense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smtClean="0">
                          <a:solidFill>
                            <a:srgbClr val="000000"/>
                          </a:solidFill>
                          <a:effectLst/>
                          <a:latin typeface="+mj-lt"/>
                        </a:rPr>
                        <a:t>0,2</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09728">
                <a:tc>
                  <a:txBody>
                    <a:bodyPr/>
                    <a:lstStyle/>
                    <a:p>
                      <a:pPr algn="l" fontAlgn="t"/>
                      <a:r>
                        <a:rPr lang="es-ES" sz="1100" b="0" i="0" u="none" strike="noStrike" dirty="0">
                          <a:solidFill>
                            <a:srgbClr val="000000"/>
                          </a:solidFill>
                          <a:effectLst/>
                          <a:latin typeface="+mj-lt"/>
                        </a:rPr>
                        <a:t>Medicina Nuclear</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a:solidFill>
                            <a:srgbClr val="000000"/>
                          </a:solidFill>
                          <a:effectLst/>
                          <a:latin typeface="+mj-lt"/>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smtClean="0">
                          <a:solidFill>
                            <a:srgbClr val="000000"/>
                          </a:solidFill>
                          <a:effectLst/>
                          <a:latin typeface="+mj-lt"/>
                        </a:rPr>
                        <a:t>0,2</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09728">
                <a:tc>
                  <a:txBody>
                    <a:bodyPr/>
                    <a:lstStyle/>
                    <a:p>
                      <a:pPr algn="l" fontAlgn="t"/>
                      <a:r>
                        <a:rPr lang="es-ES" sz="1100" b="0" i="0" u="none" strike="noStrike" dirty="0">
                          <a:solidFill>
                            <a:srgbClr val="000000"/>
                          </a:solidFill>
                          <a:effectLst/>
                          <a:latin typeface="+mj-lt"/>
                        </a:rPr>
                        <a:t>Neumología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a:solidFill>
                            <a:srgbClr val="000000"/>
                          </a:solidFill>
                          <a:effectLst/>
                          <a:latin typeface="+mj-lt"/>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smtClean="0">
                          <a:solidFill>
                            <a:srgbClr val="000000"/>
                          </a:solidFill>
                          <a:effectLst/>
                          <a:latin typeface="+mj-lt"/>
                        </a:rPr>
                        <a:t>0,2</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09728">
                <a:tc>
                  <a:txBody>
                    <a:bodyPr/>
                    <a:lstStyle/>
                    <a:p>
                      <a:pPr algn="l" fontAlgn="t"/>
                      <a:r>
                        <a:rPr lang="es-ES" sz="1100" b="0" i="0" u="none" strike="noStrike" dirty="0">
                          <a:solidFill>
                            <a:srgbClr val="000000"/>
                          </a:solidFill>
                          <a:effectLst/>
                          <a:latin typeface="+mj-lt"/>
                        </a:rPr>
                        <a:t>Neurocirugía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a:solidFill>
                            <a:srgbClr val="000000"/>
                          </a:solidFill>
                          <a:effectLst/>
                          <a:latin typeface="+mj-lt"/>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smtClean="0">
                          <a:solidFill>
                            <a:srgbClr val="000000"/>
                          </a:solidFill>
                          <a:effectLst/>
                          <a:latin typeface="+mj-lt"/>
                        </a:rPr>
                        <a:t>0,2</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09728">
                <a:tc>
                  <a:txBody>
                    <a:bodyPr/>
                    <a:lstStyle/>
                    <a:p>
                      <a:pPr algn="l" fontAlgn="t"/>
                      <a:r>
                        <a:rPr lang="es-ES" sz="1100" b="0" i="0" u="none" strike="noStrike">
                          <a:solidFill>
                            <a:srgbClr val="000000"/>
                          </a:solidFill>
                          <a:effectLst/>
                          <a:latin typeface="+mj-lt"/>
                        </a:rPr>
                        <a:t>Oncología Médica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a:solidFill>
                            <a:srgbClr val="000000"/>
                          </a:solidFill>
                          <a:effectLst/>
                          <a:latin typeface="+mj-lt"/>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smtClean="0">
                          <a:solidFill>
                            <a:srgbClr val="000000"/>
                          </a:solidFill>
                          <a:effectLst/>
                          <a:latin typeface="+mj-lt"/>
                        </a:rPr>
                        <a:t>0,2</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09728">
                <a:tc>
                  <a:txBody>
                    <a:bodyPr/>
                    <a:lstStyle/>
                    <a:p>
                      <a:pPr algn="l" fontAlgn="t"/>
                      <a:r>
                        <a:rPr lang="es-ES" sz="1100" b="0" i="0" u="none" strike="noStrike" dirty="0">
                          <a:solidFill>
                            <a:srgbClr val="000000"/>
                          </a:solidFill>
                          <a:effectLst/>
                          <a:latin typeface="+mj-lt"/>
                        </a:rPr>
                        <a:t>Oncología Radioterápica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a:solidFill>
                            <a:srgbClr val="000000"/>
                          </a:solidFill>
                          <a:effectLst/>
                          <a:latin typeface="+mj-lt"/>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smtClean="0">
                          <a:solidFill>
                            <a:srgbClr val="000000"/>
                          </a:solidFill>
                          <a:effectLst/>
                          <a:latin typeface="+mj-lt"/>
                        </a:rPr>
                        <a:t>0,2</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09728">
                <a:tc>
                  <a:txBody>
                    <a:bodyPr/>
                    <a:lstStyle/>
                    <a:p>
                      <a:pPr algn="l" fontAlgn="t"/>
                      <a:r>
                        <a:rPr lang="es-ES" sz="1100" b="0" i="0" u="none" strike="noStrike" dirty="0">
                          <a:solidFill>
                            <a:srgbClr val="000000"/>
                          </a:solidFill>
                          <a:effectLst/>
                          <a:latin typeface="+mj-lt"/>
                        </a:rPr>
                        <a:t>Reumatología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a:solidFill>
                            <a:srgbClr val="000000"/>
                          </a:solidFill>
                          <a:effectLst/>
                          <a:latin typeface="+mj-lt"/>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schemeClr>
                    </a:solidFill>
                  </a:tcPr>
                </a:tc>
                <a:tc>
                  <a:txBody>
                    <a:bodyPr/>
                    <a:lstStyle/>
                    <a:p>
                      <a:pPr algn="ctr" fontAlgn="t"/>
                      <a:r>
                        <a:rPr lang="es-ES" sz="1200" b="0" i="0" u="none" strike="noStrike" dirty="0" smtClean="0">
                          <a:solidFill>
                            <a:srgbClr val="000000"/>
                          </a:solidFill>
                          <a:effectLst/>
                          <a:latin typeface="+mj-lt"/>
                        </a:rPr>
                        <a:t>0,2</a:t>
                      </a:r>
                      <a:endParaRPr lang="es-ES" sz="12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schemeClr>
                    </a:solidFill>
                  </a:tcPr>
                </a:tc>
              </a:tr>
              <a:tr h="209728">
                <a:tc>
                  <a:txBody>
                    <a:bodyPr/>
                    <a:lstStyle/>
                    <a:p>
                      <a:pPr algn="l" fontAlgn="t"/>
                      <a:r>
                        <a:rPr lang="es-ES" sz="1100" b="0" i="0" u="none" strike="noStrike" dirty="0" smtClean="0">
                          <a:solidFill>
                            <a:srgbClr val="000000"/>
                          </a:solidFill>
                          <a:effectLst/>
                          <a:latin typeface="+mj-lt"/>
                        </a:rPr>
                        <a:t>No contesta</a:t>
                      </a:r>
                      <a:endParaRPr lang="es-ES" sz="1100" b="0" i="0" u="none" strike="noStrike" dirty="0">
                        <a:solidFill>
                          <a:srgbClr val="000000"/>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fontAlgn="b"/>
                      <a:r>
                        <a:rPr lang="es-ES" sz="1200" b="0" i="0" u="none" strike="noStrike" dirty="0" smtClean="0">
                          <a:solidFill>
                            <a:srgbClr val="000000"/>
                          </a:solidFill>
                          <a:effectLst/>
                          <a:latin typeface="+mj-lt"/>
                        </a:rPr>
                        <a:t>11</a:t>
                      </a:r>
                      <a:endParaRPr lang="es-ES" sz="1200" b="0" i="0" u="none" strike="noStrike" dirty="0">
                        <a:solidFill>
                          <a:srgbClr val="000000"/>
                        </a:solidFill>
                        <a:effectLst/>
                        <a:latin typeface="+mj-lt"/>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fontAlgn="t"/>
                      <a:r>
                        <a:rPr lang="es-ES" sz="1200" b="0" i="0" u="none" strike="noStrike" dirty="0" smtClean="0">
                          <a:solidFill>
                            <a:srgbClr val="000000"/>
                          </a:solidFill>
                          <a:effectLst/>
                          <a:latin typeface="+mj-lt"/>
                        </a:rPr>
                        <a:t>2,7</a:t>
                      </a:r>
                      <a:endParaRPr lang="es-ES" sz="1200" b="0" i="0" u="none" strike="noStrike" dirty="0">
                        <a:solidFill>
                          <a:srgbClr val="000000"/>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3"/>
          <p:cNvGraphicFramePr>
            <a:graphicFrameLocks noGrp="1"/>
          </p:cNvGraphicFramePr>
          <p:nvPr/>
        </p:nvGraphicFramePr>
        <p:xfrm>
          <a:off x="259374" y="1154005"/>
          <a:ext cx="3181458" cy="5257466"/>
        </p:xfrm>
        <a:graphic>
          <a:graphicData uri="http://schemas.openxmlformats.org/drawingml/2006/table">
            <a:tbl>
              <a:tblPr>
                <a:tableStyleId>{5940675A-B579-460E-94D1-54222C63F5DA}</a:tableStyleId>
              </a:tblPr>
              <a:tblGrid>
                <a:gridCol w="1910509"/>
                <a:gridCol w="395204"/>
                <a:gridCol w="459011"/>
                <a:gridCol w="416734"/>
              </a:tblGrid>
              <a:tr h="1382622">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latin typeface="+mj-lt"/>
                        </a:rPr>
                        <a:t>Especialidad</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107981"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latin typeface="+mj-lt"/>
                        </a:rPr>
                        <a:t>ESPAÑA</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84225" marR="84225" marT="18001" marB="18001" vert="vert2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latin typeface="+mj-lt"/>
                        </a:rPr>
                        <a:t>PAÍS COMUNITARIO</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84225" marR="84225" marT="18001" marB="18001" vert="vert2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latin typeface="+mj-lt"/>
                        </a:rPr>
                        <a:t>PAÍS EXTRACOMUNITARIO</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84225" marR="84225" marT="18001" marB="18001" vert="vert2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r>
              <a:tr h="227932">
                <a:tc>
                  <a:txBody>
                    <a:bodyPr/>
                    <a:lstStyle/>
                    <a:p>
                      <a:pPr algn="l" fontAlgn="t"/>
                      <a:r>
                        <a:rPr lang="es-ES" sz="1050" b="0" i="0" u="none" strike="noStrike" dirty="0">
                          <a:solidFill>
                            <a:schemeClr val="bg1"/>
                          </a:solidFill>
                          <a:effectLst/>
                          <a:latin typeface="+mj-lt"/>
                        </a:rPr>
                        <a:t>Medicina Familiar y Comunitaria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algn="ctr" fontAlgn="b"/>
                      <a:r>
                        <a:rPr lang="es-ES" sz="1050" b="0" i="0" u="none" strike="noStrike" dirty="0" smtClean="0">
                          <a:solidFill>
                            <a:schemeClr val="bg1"/>
                          </a:solidFill>
                          <a:effectLst/>
                          <a:latin typeface="+mj-lt"/>
                        </a:rPr>
                        <a:t>1º</a:t>
                      </a:r>
                      <a:endParaRPr lang="es-ES" sz="1050" b="0" i="0" u="none" strike="noStrike" dirty="0">
                        <a:solidFill>
                          <a:schemeClr val="bg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algn="ctr" fontAlgn="b"/>
                      <a:r>
                        <a:rPr lang="es-ES" sz="1050" b="0" i="0" u="none" strike="noStrike" dirty="0" smtClean="0">
                          <a:solidFill>
                            <a:schemeClr val="bg1"/>
                          </a:solidFill>
                          <a:effectLst/>
                          <a:latin typeface="+mj-lt"/>
                        </a:rPr>
                        <a:t>1º</a:t>
                      </a:r>
                      <a:endParaRPr lang="es-ES" sz="1050" b="0" i="0" u="none" strike="noStrike" dirty="0">
                        <a:solidFill>
                          <a:schemeClr val="bg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algn="ctr" fontAlgn="b"/>
                      <a:r>
                        <a:rPr lang="es-ES" sz="1050" b="0" i="0" u="none" strike="noStrike" dirty="0" smtClean="0">
                          <a:solidFill>
                            <a:schemeClr val="bg1"/>
                          </a:solidFill>
                          <a:effectLst/>
                          <a:latin typeface="+mj-lt"/>
                        </a:rPr>
                        <a:t>1º</a:t>
                      </a:r>
                      <a:endParaRPr lang="es-ES" sz="1050" b="0" i="0" u="none" strike="noStrike" dirty="0">
                        <a:solidFill>
                          <a:schemeClr val="bg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tr>
              <a:tr h="227932">
                <a:tc>
                  <a:txBody>
                    <a:bodyPr/>
                    <a:lstStyle/>
                    <a:p>
                      <a:pPr algn="l" fontAlgn="t"/>
                      <a:r>
                        <a:rPr lang="es-ES" sz="1050" b="0" i="0" u="none" strike="noStrike" dirty="0">
                          <a:solidFill>
                            <a:srgbClr val="000000"/>
                          </a:solidFill>
                          <a:effectLst/>
                          <a:latin typeface="+mj-lt"/>
                        </a:rPr>
                        <a:t>Pediatría y sus Áreas Específicas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2º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2º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kern="1200" dirty="0" smtClean="0">
                          <a:solidFill>
                            <a:srgbClr val="000000"/>
                          </a:solidFill>
                          <a:effectLst/>
                          <a:latin typeface="+mj-lt"/>
                          <a:ea typeface="+mn-ea"/>
                          <a:cs typeface="+mn-cs"/>
                        </a:rPr>
                        <a:t>3º</a:t>
                      </a:r>
                      <a:endParaRPr lang="es-ES" sz="105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1050" b="0" i="0" u="none" strike="noStrike" dirty="0">
                          <a:solidFill>
                            <a:srgbClr val="000000"/>
                          </a:solidFill>
                          <a:effectLst/>
                          <a:latin typeface="+mj-lt"/>
                        </a:rPr>
                        <a:t>Medicina del Trabajo</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3º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11º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endParaRPr lang="es-ES" sz="105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1050" b="0" i="0" u="none" strike="noStrike" dirty="0">
                          <a:solidFill>
                            <a:srgbClr val="000000"/>
                          </a:solidFill>
                          <a:effectLst/>
                          <a:latin typeface="+mj-lt"/>
                        </a:rPr>
                        <a:t>Medicina Interna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4º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12º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kern="1200" dirty="0" smtClean="0">
                          <a:solidFill>
                            <a:srgbClr val="000000"/>
                          </a:solidFill>
                          <a:effectLst/>
                          <a:latin typeface="+mj-lt"/>
                          <a:ea typeface="+mn-ea"/>
                          <a:cs typeface="+mn-cs"/>
                        </a:rPr>
                        <a:t>5º</a:t>
                      </a:r>
                      <a:endParaRPr lang="es-ES" sz="105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1050" b="0" i="0" u="none" strike="noStrike" dirty="0">
                          <a:solidFill>
                            <a:srgbClr val="000000"/>
                          </a:solidFill>
                          <a:effectLst/>
                          <a:latin typeface="+mj-lt"/>
                        </a:rPr>
                        <a:t>Obstetricia y Ginecología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5º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4º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kern="1200" dirty="0" smtClean="0">
                          <a:solidFill>
                            <a:srgbClr val="000000"/>
                          </a:solidFill>
                          <a:effectLst/>
                          <a:latin typeface="+mj-lt"/>
                          <a:ea typeface="+mn-ea"/>
                          <a:cs typeface="+mn-cs"/>
                        </a:rPr>
                        <a:t>2º</a:t>
                      </a:r>
                      <a:endParaRPr lang="es-ES" sz="105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1050" b="0" i="0" u="none" strike="noStrike" dirty="0">
                          <a:solidFill>
                            <a:srgbClr val="000000"/>
                          </a:solidFill>
                          <a:effectLst/>
                          <a:latin typeface="+mj-lt"/>
                        </a:rPr>
                        <a:t>Cirugía </a:t>
                      </a:r>
                      <a:r>
                        <a:rPr lang="es-ES" sz="1050" b="0" i="0" u="none" strike="noStrike" dirty="0" err="1" smtClean="0">
                          <a:solidFill>
                            <a:srgbClr val="000000"/>
                          </a:solidFill>
                          <a:effectLst/>
                          <a:latin typeface="+mj-lt"/>
                        </a:rPr>
                        <a:t>Ort</a:t>
                      </a:r>
                      <a:r>
                        <a:rPr lang="es-ES" sz="1050" b="0" i="0" u="none" strike="noStrike" dirty="0" smtClean="0">
                          <a:solidFill>
                            <a:srgbClr val="000000"/>
                          </a:solidFill>
                          <a:effectLst/>
                          <a:latin typeface="+mj-lt"/>
                        </a:rPr>
                        <a:t>.</a:t>
                      </a:r>
                      <a:r>
                        <a:rPr lang="es-ES" sz="1050" b="0" i="0" u="none" strike="noStrike" baseline="0" dirty="0" smtClean="0">
                          <a:solidFill>
                            <a:srgbClr val="000000"/>
                          </a:solidFill>
                          <a:effectLst/>
                          <a:latin typeface="+mj-lt"/>
                        </a:rPr>
                        <a:t> </a:t>
                      </a:r>
                      <a:r>
                        <a:rPr lang="es-ES" sz="1050" b="0" i="0" u="none" strike="noStrike" dirty="0" smtClean="0">
                          <a:solidFill>
                            <a:srgbClr val="000000"/>
                          </a:solidFill>
                          <a:effectLst/>
                          <a:latin typeface="+mj-lt"/>
                        </a:rPr>
                        <a:t>y </a:t>
                      </a:r>
                      <a:r>
                        <a:rPr lang="es-ES" sz="1050" b="0" i="0" u="none" strike="noStrike" dirty="0">
                          <a:solidFill>
                            <a:srgbClr val="000000"/>
                          </a:solidFill>
                          <a:effectLst/>
                          <a:latin typeface="+mj-lt"/>
                        </a:rPr>
                        <a:t>Traumatología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6º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6º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kern="1200" dirty="0" smtClean="0">
                          <a:solidFill>
                            <a:srgbClr val="000000"/>
                          </a:solidFill>
                          <a:effectLst/>
                          <a:latin typeface="+mj-lt"/>
                          <a:ea typeface="+mn-ea"/>
                          <a:cs typeface="+mn-cs"/>
                        </a:rPr>
                        <a:t>9º</a:t>
                      </a:r>
                      <a:endParaRPr lang="es-ES" sz="105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1050" b="0" i="0" u="none" strike="noStrike" dirty="0">
                          <a:solidFill>
                            <a:srgbClr val="000000"/>
                          </a:solidFill>
                          <a:effectLst/>
                          <a:latin typeface="+mj-lt"/>
                        </a:rPr>
                        <a:t>Anestesiología y Reanimación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7º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3º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kern="1200" dirty="0" smtClean="0">
                          <a:solidFill>
                            <a:srgbClr val="000000"/>
                          </a:solidFill>
                          <a:effectLst/>
                          <a:latin typeface="+mj-lt"/>
                          <a:ea typeface="+mn-ea"/>
                          <a:cs typeface="+mn-cs"/>
                        </a:rPr>
                        <a:t>7º</a:t>
                      </a:r>
                      <a:endParaRPr lang="es-ES" sz="105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1050" b="0" i="0" u="none" strike="noStrike" dirty="0">
                          <a:solidFill>
                            <a:srgbClr val="000000"/>
                          </a:solidFill>
                          <a:effectLst/>
                          <a:latin typeface="+mj-lt"/>
                        </a:rPr>
                        <a:t>Psiquiatría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8º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5º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kern="1200" dirty="0" smtClean="0">
                          <a:solidFill>
                            <a:srgbClr val="000000"/>
                          </a:solidFill>
                          <a:effectLst/>
                          <a:latin typeface="+mj-lt"/>
                          <a:ea typeface="+mn-ea"/>
                          <a:cs typeface="+mn-cs"/>
                        </a:rPr>
                        <a:t>8º</a:t>
                      </a:r>
                      <a:endParaRPr lang="es-ES" sz="105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1050" b="0" i="0" u="none" strike="noStrike" dirty="0">
                          <a:solidFill>
                            <a:srgbClr val="000000"/>
                          </a:solidFill>
                          <a:effectLst/>
                          <a:latin typeface="+mj-lt"/>
                        </a:rPr>
                        <a:t>Cirugía </a:t>
                      </a:r>
                      <a:r>
                        <a:rPr lang="es-ES" sz="1050" b="0" i="0" u="none" strike="noStrike" dirty="0" smtClean="0">
                          <a:solidFill>
                            <a:srgbClr val="000000"/>
                          </a:solidFill>
                          <a:effectLst/>
                          <a:latin typeface="+mj-lt"/>
                        </a:rPr>
                        <a:t>Gen.</a:t>
                      </a:r>
                      <a:r>
                        <a:rPr lang="es-ES" sz="1050" b="0" i="0" u="none" strike="noStrike" baseline="0" dirty="0" smtClean="0">
                          <a:solidFill>
                            <a:srgbClr val="000000"/>
                          </a:solidFill>
                          <a:effectLst/>
                          <a:latin typeface="+mj-lt"/>
                        </a:rPr>
                        <a:t> </a:t>
                      </a:r>
                      <a:r>
                        <a:rPr lang="es-ES" sz="1050" b="0" i="0" u="none" strike="noStrike" dirty="0" smtClean="0">
                          <a:solidFill>
                            <a:srgbClr val="000000"/>
                          </a:solidFill>
                          <a:effectLst/>
                          <a:latin typeface="+mj-lt"/>
                        </a:rPr>
                        <a:t>y </a:t>
                      </a:r>
                      <a:r>
                        <a:rPr lang="es-ES" sz="1050" b="0" i="0" u="none" strike="noStrike" dirty="0">
                          <a:solidFill>
                            <a:srgbClr val="000000"/>
                          </a:solidFill>
                          <a:effectLst/>
                          <a:latin typeface="+mj-lt"/>
                        </a:rPr>
                        <a:t>del </a:t>
                      </a:r>
                      <a:r>
                        <a:rPr lang="es-ES" sz="1050" b="0" i="0" u="none" strike="noStrike" dirty="0" smtClean="0">
                          <a:solidFill>
                            <a:srgbClr val="000000"/>
                          </a:solidFill>
                          <a:effectLst/>
                          <a:latin typeface="+mj-lt"/>
                        </a:rPr>
                        <a:t>Ap. </a:t>
                      </a:r>
                      <a:r>
                        <a:rPr lang="es-ES" sz="1050" b="0" i="0" u="none" strike="noStrike" dirty="0">
                          <a:solidFill>
                            <a:srgbClr val="000000"/>
                          </a:solidFill>
                          <a:effectLst/>
                          <a:latin typeface="+mj-lt"/>
                        </a:rPr>
                        <a:t>Digestivo</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9º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9º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kern="1200" dirty="0" smtClean="0">
                          <a:solidFill>
                            <a:srgbClr val="000000"/>
                          </a:solidFill>
                          <a:effectLst/>
                          <a:latin typeface="+mj-lt"/>
                          <a:ea typeface="+mn-ea"/>
                          <a:cs typeface="+mn-cs"/>
                        </a:rPr>
                        <a:t>6º</a:t>
                      </a:r>
                      <a:endParaRPr lang="es-ES" sz="105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1050" b="0" i="0" u="none" strike="noStrike" dirty="0">
                          <a:solidFill>
                            <a:srgbClr val="000000"/>
                          </a:solidFill>
                          <a:effectLst/>
                          <a:latin typeface="+mj-lt"/>
                        </a:rPr>
                        <a:t>Oftalmología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10º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kern="1200" dirty="0" smtClean="0">
                          <a:solidFill>
                            <a:srgbClr val="000000"/>
                          </a:solidFill>
                          <a:effectLst/>
                          <a:latin typeface="+mj-lt"/>
                          <a:ea typeface="+mn-ea"/>
                          <a:cs typeface="+mn-cs"/>
                        </a:rPr>
                        <a:t>13º</a:t>
                      </a:r>
                      <a:endParaRPr lang="es-ES" sz="105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1050" b="0" i="0" u="none" strike="noStrike" dirty="0">
                          <a:solidFill>
                            <a:srgbClr val="000000"/>
                          </a:solidFill>
                          <a:effectLst/>
                          <a:latin typeface="+mj-lt"/>
                        </a:rPr>
                        <a:t>Radiodiagnóstico</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11º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endParaRPr lang="es-ES" sz="105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1050" b="0" i="0" u="none" strike="noStrike" dirty="0">
                          <a:solidFill>
                            <a:srgbClr val="000000"/>
                          </a:solidFill>
                          <a:effectLst/>
                          <a:latin typeface="+mj-lt"/>
                        </a:rPr>
                        <a:t>Medicina Intensiva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12º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endParaRPr lang="es-ES" sz="105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1050" b="0" i="0" u="none" strike="noStrike" dirty="0">
                          <a:solidFill>
                            <a:srgbClr val="000000"/>
                          </a:solidFill>
                          <a:effectLst/>
                          <a:latin typeface="+mj-lt"/>
                        </a:rPr>
                        <a:t>Medicina Física y Rehabilitación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13º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endParaRPr lang="es-ES" sz="105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1050" b="0" i="0" u="none" strike="noStrike" dirty="0">
                          <a:solidFill>
                            <a:srgbClr val="000000"/>
                          </a:solidFill>
                          <a:effectLst/>
                          <a:latin typeface="+mj-lt"/>
                        </a:rPr>
                        <a:t>Otorrinolaringología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14º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endParaRPr lang="es-ES" sz="105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1050" b="0" i="0" u="none" strike="noStrike" dirty="0">
                          <a:solidFill>
                            <a:srgbClr val="000000"/>
                          </a:solidFill>
                          <a:effectLst/>
                          <a:latin typeface="+mj-lt"/>
                        </a:rPr>
                        <a:t>Aparato Digestivo</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15º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endParaRPr lang="es-ES" sz="105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1050" b="0" i="0" u="none" strike="noStrike" dirty="0">
                          <a:solidFill>
                            <a:srgbClr val="000000"/>
                          </a:solidFill>
                          <a:effectLst/>
                          <a:latin typeface="+mj-lt"/>
                        </a:rPr>
                        <a:t>Cardiología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16º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kern="1200" dirty="0" smtClean="0">
                          <a:solidFill>
                            <a:srgbClr val="000000"/>
                          </a:solidFill>
                          <a:effectLst/>
                          <a:latin typeface="+mj-lt"/>
                          <a:ea typeface="+mn-ea"/>
                          <a:cs typeface="+mn-cs"/>
                        </a:rPr>
                        <a:t>11º</a:t>
                      </a:r>
                      <a:endParaRPr lang="es-ES" sz="105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1050" b="0" i="0" u="none" strike="noStrike" dirty="0">
                          <a:solidFill>
                            <a:srgbClr val="000000"/>
                          </a:solidFill>
                          <a:effectLst/>
                          <a:latin typeface="+mj-lt"/>
                        </a:rPr>
                        <a:t>Hematología y Hemoterapia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17º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endParaRPr lang="es-ES" sz="105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bl>
          </a:graphicData>
        </a:graphic>
      </p:graphicFrame>
      <p:sp>
        <p:nvSpPr>
          <p:cNvPr id="7" name="6 Rectángulo"/>
          <p:cNvSpPr/>
          <p:nvPr/>
        </p:nvSpPr>
        <p:spPr>
          <a:xfrm>
            <a:off x="128588" y="6453188"/>
            <a:ext cx="8137525" cy="400050"/>
          </a:xfrm>
          <a:prstGeom prst="rect">
            <a:avLst/>
          </a:prstGeom>
        </p:spPr>
        <p:txBody>
          <a:bodyPr>
            <a:spAutoFit/>
          </a:bodyPr>
          <a:lstStyle/>
          <a:p>
            <a:pPr fontAlgn="auto">
              <a:spcBef>
                <a:spcPts val="0"/>
              </a:spcBef>
              <a:spcAft>
                <a:spcPts val="0"/>
              </a:spcAft>
              <a:defRPr/>
            </a:pPr>
            <a:r>
              <a:rPr lang="es-ES" sz="1000" b="1" dirty="0">
                <a:solidFill>
                  <a:schemeClr val="tx1">
                    <a:lumMod val="50000"/>
                    <a:lumOff val="50000"/>
                  </a:schemeClr>
                </a:solidFill>
                <a:latin typeface="+mn-lt"/>
              </a:rPr>
              <a:t>P1. </a:t>
            </a:r>
            <a:r>
              <a:rPr lang="es-ES" sz="1000" dirty="0">
                <a:solidFill>
                  <a:schemeClr val="tx1">
                    <a:lumMod val="50000"/>
                    <a:lumOff val="50000"/>
                  </a:schemeClr>
                </a:solidFill>
                <a:latin typeface="+mn-lt"/>
              </a:rPr>
              <a:t>Señale el número de especialidades que ha realizado</a:t>
            </a:r>
          </a:p>
          <a:p>
            <a:pPr fontAlgn="auto">
              <a:spcBef>
                <a:spcPts val="0"/>
              </a:spcBef>
              <a:spcAft>
                <a:spcPts val="0"/>
              </a:spcAft>
              <a:defRPr/>
            </a:pPr>
            <a:r>
              <a:rPr lang="es-ES" sz="1000" b="1" dirty="0">
                <a:solidFill>
                  <a:schemeClr val="tx1">
                    <a:lumMod val="50000"/>
                    <a:lumOff val="50000"/>
                  </a:schemeClr>
                </a:solidFill>
                <a:latin typeface="+mn-lt"/>
              </a:rPr>
              <a:t>P2. </a:t>
            </a:r>
            <a:r>
              <a:rPr lang="es-ES" sz="1000" dirty="0">
                <a:solidFill>
                  <a:schemeClr val="tx1">
                    <a:lumMod val="50000"/>
                    <a:lumOff val="50000"/>
                  </a:schemeClr>
                </a:solidFill>
                <a:latin typeface="+mn-lt"/>
              </a:rPr>
              <a:t>Por favor, señale </a:t>
            </a:r>
            <a:r>
              <a:rPr lang="es-ES" sz="1000" dirty="0">
                <a:solidFill>
                  <a:schemeClr val="tx1">
                    <a:lumMod val="50000"/>
                    <a:lumOff val="50000"/>
                  </a:schemeClr>
                </a:solidFill>
                <a:latin typeface="+mn-lt"/>
              </a:rPr>
              <a:t>del siguiente </a:t>
            </a:r>
            <a:r>
              <a:rPr lang="es-ES" sz="1000" dirty="0">
                <a:solidFill>
                  <a:schemeClr val="tx1">
                    <a:lumMod val="50000"/>
                    <a:lumOff val="50000"/>
                  </a:schemeClr>
                </a:solidFill>
                <a:latin typeface="+mn-lt"/>
              </a:rPr>
              <a:t>listado </a:t>
            </a:r>
            <a:r>
              <a:rPr lang="es-ES" sz="1000" dirty="0">
                <a:solidFill>
                  <a:schemeClr val="tx1">
                    <a:lumMod val="50000"/>
                    <a:lumOff val="50000"/>
                  </a:schemeClr>
                </a:solidFill>
                <a:latin typeface="+mn-lt"/>
              </a:rPr>
              <a:t>la especialidad </a:t>
            </a:r>
            <a:r>
              <a:rPr lang="es-ES" sz="1000" dirty="0">
                <a:solidFill>
                  <a:schemeClr val="tx1">
                    <a:lumMod val="50000"/>
                    <a:lumOff val="50000"/>
                  </a:schemeClr>
                </a:solidFill>
                <a:latin typeface="+mn-lt"/>
              </a:rPr>
              <a:t>que </a:t>
            </a:r>
            <a:r>
              <a:rPr lang="es-ES" sz="1000" dirty="0">
                <a:solidFill>
                  <a:schemeClr val="tx1">
                    <a:lumMod val="50000"/>
                    <a:lumOff val="50000"/>
                  </a:schemeClr>
                </a:solidFill>
                <a:latin typeface="+mn-lt"/>
              </a:rPr>
              <a:t>ha realizado</a:t>
            </a:r>
            <a:r>
              <a:rPr lang="es-ES" sz="1000" dirty="0">
                <a:solidFill>
                  <a:schemeClr val="tx1">
                    <a:lumMod val="50000"/>
                    <a:lumOff val="50000"/>
                  </a:schemeClr>
                </a:solidFill>
                <a:latin typeface="+mn-lt"/>
              </a:rPr>
              <a:t>.</a:t>
            </a:r>
          </a:p>
        </p:txBody>
      </p:sp>
      <p:graphicFrame>
        <p:nvGraphicFramePr>
          <p:cNvPr id="11" name="Group 3"/>
          <p:cNvGraphicFramePr>
            <a:graphicFrameLocks noGrp="1"/>
          </p:cNvGraphicFramePr>
          <p:nvPr/>
        </p:nvGraphicFramePr>
        <p:xfrm>
          <a:off x="3816522" y="1154888"/>
          <a:ext cx="3152702" cy="5256584"/>
        </p:xfrm>
        <a:graphic>
          <a:graphicData uri="http://schemas.openxmlformats.org/drawingml/2006/table">
            <a:tbl>
              <a:tblPr>
                <a:tableStyleId>{5940675A-B579-460E-94D1-54222C63F5DA}</a:tableStyleId>
              </a:tblPr>
              <a:tblGrid>
                <a:gridCol w="1860360"/>
                <a:gridCol w="477576"/>
                <a:gridCol w="360040"/>
                <a:gridCol w="454726"/>
              </a:tblGrid>
              <a:tr h="1389033">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latin typeface="+mj-lt"/>
                        </a:rPr>
                        <a:t>Especialidad</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107981"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kern="1200" cap="none" normalizeH="0" baseline="0" dirty="0" smtClean="0">
                          <a:ln>
                            <a:solidFill>
                              <a:schemeClr val="bg1"/>
                            </a:solidFill>
                          </a:ln>
                          <a:solidFill>
                            <a:schemeClr val="bg1"/>
                          </a:solidFill>
                          <a:effectLst/>
                          <a:latin typeface="+mn-lt"/>
                          <a:ea typeface="+mn-ea"/>
                          <a:cs typeface="+mn-cs"/>
                        </a:rPr>
                        <a:t>ESPAÑA</a:t>
                      </a:r>
                      <a:endParaRPr kumimoji="0" lang="es-ES" sz="1100" b="1" i="0" u="none" strike="noStrike" kern="1200" cap="none" normalizeH="0" baseline="0" dirty="0" smtClean="0">
                        <a:ln>
                          <a:solidFill>
                            <a:schemeClr val="bg1"/>
                          </a:solidFill>
                        </a:ln>
                        <a:solidFill>
                          <a:schemeClr val="bg1"/>
                        </a:solidFill>
                        <a:effectLst/>
                        <a:latin typeface="+mn-lt"/>
                        <a:ea typeface="+mn-ea"/>
                        <a:cs typeface="Calibri" pitchFamily="32" charset="0"/>
                      </a:endParaRPr>
                    </a:p>
                  </a:txBody>
                  <a:tcPr marL="84225" marR="84225" marT="18001" marB="18001" vert="vert2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kern="1200" cap="none" normalizeH="0" baseline="0" dirty="0" smtClean="0">
                          <a:ln>
                            <a:solidFill>
                              <a:schemeClr val="bg1"/>
                            </a:solidFill>
                          </a:ln>
                          <a:solidFill>
                            <a:schemeClr val="bg1"/>
                          </a:solidFill>
                          <a:effectLst/>
                          <a:latin typeface="+mn-lt"/>
                          <a:ea typeface="+mn-ea"/>
                          <a:cs typeface="+mn-cs"/>
                        </a:rPr>
                        <a:t>PAÍS COMUNITARIO</a:t>
                      </a:r>
                      <a:endParaRPr kumimoji="0" lang="es-ES" sz="1100" b="1" i="0" u="none" strike="noStrike" kern="1200" cap="none" normalizeH="0" baseline="0" dirty="0" smtClean="0">
                        <a:ln>
                          <a:solidFill>
                            <a:schemeClr val="bg1"/>
                          </a:solidFill>
                        </a:ln>
                        <a:solidFill>
                          <a:schemeClr val="bg1"/>
                        </a:solidFill>
                        <a:effectLst/>
                        <a:latin typeface="+mn-lt"/>
                        <a:ea typeface="+mn-ea"/>
                        <a:cs typeface="Calibri" pitchFamily="32" charset="0"/>
                      </a:endParaRPr>
                    </a:p>
                  </a:txBody>
                  <a:tcPr marL="84225" marR="84225" marT="18001" marB="18001" vert="vert2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kern="1200" cap="none" normalizeH="0" baseline="0" dirty="0" smtClean="0">
                          <a:ln>
                            <a:solidFill>
                              <a:schemeClr val="bg1"/>
                            </a:solidFill>
                          </a:ln>
                          <a:solidFill>
                            <a:schemeClr val="bg1"/>
                          </a:solidFill>
                          <a:effectLst/>
                          <a:latin typeface="+mn-lt"/>
                          <a:ea typeface="+mn-ea"/>
                          <a:cs typeface="+mn-cs"/>
                        </a:rPr>
                        <a:t>PAÍS EXTRACOMUNITARIO</a:t>
                      </a:r>
                      <a:endParaRPr kumimoji="0" lang="es-ES" sz="1100" b="1" i="0" u="none" strike="noStrike" kern="1200" cap="none" normalizeH="0" baseline="0" dirty="0" smtClean="0">
                        <a:ln>
                          <a:solidFill>
                            <a:schemeClr val="bg1"/>
                          </a:solidFill>
                        </a:ln>
                        <a:solidFill>
                          <a:schemeClr val="bg1"/>
                        </a:solidFill>
                        <a:effectLst/>
                        <a:latin typeface="+mn-lt"/>
                        <a:ea typeface="+mn-ea"/>
                        <a:cs typeface="Calibri" pitchFamily="32" charset="0"/>
                      </a:endParaRPr>
                    </a:p>
                  </a:txBody>
                  <a:tcPr marL="84225" marR="84225" marT="18001" marB="18001" vert="vert2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r>
              <a:tr h="227503">
                <a:tc>
                  <a:txBody>
                    <a:bodyPr/>
                    <a:lstStyle/>
                    <a:p>
                      <a:pPr algn="l" fontAlgn="t"/>
                      <a:r>
                        <a:rPr lang="es-ES" sz="1050" b="0" i="0" u="none" strike="noStrike" dirty="0">
                          <a:solidFill>
                            <a:srgbClr val="000000"/>
                          </a:solidFill>
                          <a:effectLst/>
                          <a:latin typeface="+mj-lt"/>
                        </a:rPr>
                        <a:t>Neurología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smtClean="0">
                          <a:solidFill>
                            <a:srgbClr val="000000"/>
                          </a:solidFill>
                          <a:effectLst/>
                          <a:latin typeface="+mj-lt"/>
                        </a:rPr>
                        <a:t>18º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endParaRPr lang="es-ES" sz="105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t"/>
                      <a:r>
                        <a:rPr lang="es-ES" sz="1050" b="0" i="0" u="none" strike="noStrike" dirty="0">
                          <a:solidFill>
                            <a:srgbClr val="000000"/>
                          </a:solidFill>
                          <a:effectLst/>
                          <a:latin typeface="+mj-lt"/>
                        </a:rPr>
                        <a:t>Neumología</a:t>
                      </a:r>
                      <a:endParaRPr lang="es-ES" sz="11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smtClean="0">
                          <a:solidFill>
                            <a:srgbClr val="000000"/>
                          </a:solidFill>
                          <a:effectLst/>
                          <a:latin typeface="+mj-lt"/>
                        </a:rPr>
                        <a:t>19º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endParaRPr lang="es-ES" sz="105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t"/>
                      <a:r>
                        <a:rPr lang="es-ES" sz="1050" b="0" i="0" u="none" strike="noStrike" dirty="0">
                          <a:solidFill>
                            <a:srgbClr val="000000"/>
                          </a:solidFill>
                          <a:effectLst/>
                          <a:latin typeface="+mj-lt"/>
                        </a:rPr>
                        <a:t>Urología</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smtClean="0">
                          <a:solidFill>
                            <a:srgbClr val="000000"/>
                          </a:solidFill>
                          <a:effectLst/>
                          <a:latin typeface="+mj-lt"/>
                        </a:rPr>
                        <a:t>20º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lang="es-ES" sz="1050" b="0" i="0" u="none" strike="noStrike" kern="1200" dirty="0" smtClean="0">
                          <a:solidFill>
                            <a:srgbClr val="000000"/>
                          </a:solidFill>
                          <a:effectLst/>
                          <a:latin typeface="+mj-lt"/>
                          <a:ea typeface="+mn-ea"/>
                          <a:cs typeface="+mn-cs"/>
                        </a:rPr>
                        <a:t>14º</a:t>
                      </a:r>
                      <a:endParaRPr lang="es-ES" sz="105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t"/>
                      <a:r>
                        <a:rPr lang="es-ES" sz="1050" b="0" i="0" u="none" strike="noStrike" dirty="0">
                          <a:solidFill>
                            <a:srgbClr val="000000"/>
                          </a:solidFill>
                          <a:effectLst/>
                          <a:latin typeface="+mj-lt"/>
                        </a:rPr>
                        <a:t>Estomatología</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smtClean="0">
                          <a:solidFill>
                            <a:srgbClr val="000000"/>
                          </a:solidFill>
                          <a:effectLst/>
                          <a:latin typeface="+mj-lt"/>
                        </a:rPr>
                        <a:t>21º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smtClean="0">
                          <a:solidFill>
                            <a:srgbClr val="000000"/>
                          </a:solidFill>
                          <a:effectLst/>
                          <a:latin typeface="+mj-lt"/>
                        </a:rPr>
                        <a:t>8º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lang="es-ES" sz="1050" b="0" i="0" u="none" strike="noStrike" kern="1200" dirty="0" smtClean="0">
                          <a:solidFill>
                            <a:srgbClr val="000000"/>
                          </a:solidFill>
                          <a:effectLst/>
                          <a:latin typeface="+mj-lt"/>
                          <a:ea typeface="+mn-ea"/>
                          <a:cs typeface="+mn-cs"/>
                        </a:rPr>
                        <a:t>4º</a:t>
                      </a:r>
                      <a:endParaRPr lang="es-ES" sz="105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t"/>
                      <a:r>
                        <a:rPr lang="es-ES" sz="1050" b="0" i="0" u="none" strike="noStrike" dirty="0">
                          <a:solidFill>
                            <a:srgbClr val="000000"/>
                          </a:solidFill>
                          <a:effectLst/>
                          <a:latin typeface="+mj-lt"/>
                        </a:rPr>
                        <a:t>Medicina Preventiva y Salud </a:t>
                      </a:r>
                      <a:r>
                        <a:rPr lang="es-ES" sz="1050" b="0" i="0" u="none" strike="noStrike" dirty="0" smtClean="0">
                          <a:solidFill>
                            <a:srgbClr val="000000"/>
                          </a:solidFill>
                          <a:effectLst/>
                          <a:latin typeface="+mj-lt"/>
                        </a:rPr>
                        <a:t>P.</a:t>
                      </a:r>
                      <a:endParaRPr lang="es-ES" sz="1050" b="0" i="0" u="none" strike="noStrike" dirty="0">
                        <a:solidFill>
                          <a:srgbClr val="000000"/>
                        </a:solidFill>
                        <a:effectLst/>
                        <a:latin typeface="+mj-lt"/>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smtClean="0">
                          <a:solidFill>
                            <a:srgbClr val="000000"/>
                          </a:solidFill>
                          <a:effectLst/>
                          <a:latin typeface="+mj-lt"/>
                        </a:rPr>
                        <a:t>22º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smtClean="0">
                          <a:solidFill>
                            <a:srgbClr val="000000"/>
                          </a:solidFill>
                          <a:effectLst/>
                          <a:latin typeface="+mj-lt"/>
                        </a:rPr>
                        <a:t>7º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lang="es-ES" sz="1050" b="0" i="0" u="none" strike="noStrike" kern="1200" dirty="0" smtClean="0">
                          <a:solidFill>
                            <a:srgbClr val="000000"/>
                          </a:solidFill>
                          <a:effectLst/>
                          <a:latin typeface="+mj-lt"/>
                          <a:ea typeface="+mn-ea"/>
                          <a:cs typeface="+mn-cs"/>
                        </a:rPr>
                        <a:t>10º</a:t>
                      </a:r>
                      <a:endParaRPr lang="es-ES" sz="105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t"/>
                      <a:r>
                        <a:rPr lang="es-ES" sz="1050" b="0" i="0" u="none" strike="noStrike" dirty="0">
                          <a:solidFill>
                            <a:srgbClr val="000000"/>
                          </a:solidFill>
                          <a:effectLst/>
                          <a:latin typeface="+mj-lt"/>
                        </a:rPr>
                        <a:t>Dermatología </a:t>
                      </a:r>
                      <a:r>
                        <a:rPr lang="es-ES" sz="1050" b="0" i="0" u="none" strike="noStrike" dirty="0" smtClean="0">
                          <a:solidFill>
                            <a:srgbClr val="000000"/>
                          </a:solidFill>
                          <a:effectLst/>
                          <a:latin typeface="+mj-lt"/>
                        </a:rPr>
                        <a:t>M-Q </a:t>
                      </a:r>
                      <a:r>
                        <a:rPr lang="es-ES" sz="1050" b="0" i="0" u="none" strike="noStrike" dirty="0">
                          <a:solidFill>
                            <a:srgbClr val="000000"/>
                          </a:solidFill>
                          <a:effectLst/>
                          <a:latin typeface="+mj-lt"/>
                        </a:rPr>
                        <a:t>Venereología</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smtClean="0">
                          <a:solidFill>
                            <a:srgbClr val="000000"/>
                          </a:solidFill>
                          <a:effectLst/>
                          <a:latin typeface="+mj-lt"/>
                        </a:rPr>
                        <a:t>23º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endParaRPr lang="es-ES" sz="105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t"/>
                      <a:r>
                        <a:rPr lang="es-ES" sz="1050" b="0" i="0" u="none" strike="noStrike" dirty="0">
                          <a:solidFill>
                            <a:srgbClr val="000000"/>
                          </a:solidFill>
                          <a:effectLst/>
                          <a:latin typeface="+mj-lt"/>
                        </a:rPr>
                        <a:t>Geriatría</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smtClean="0">
                          <a:solidFill>
                            <a:srgbClr val="000000"/>
                          </a:solidFill>
                          <a:effectLst/>
                          <a:latin typeface="+mj-lt"/>
                        </a:rPr>
                        <a:t>24º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endParaRPr lang="es-ES" sz="105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t"/>
                      <a:r>
                        <a:rPr lang="es-ES" sz="1050" b="0" i="0" u="none" strike="noStrike" dirty="0">
                          <a:solidFill>
                            <a:srgbClr val="000000"/>
                          </a:solidFill>
                          <a:effectLst/>
                          <a:latin typeface="+mj-lt"/>
                        </a:rPr>
                        <a:t>Anatomía Patológica</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smtClean="0">
                          <a:solidFill>
                            <a:srgbClr val="000000"/>
                          </a:solidFill>
                          <a:effectLst/>
                          <a:latin typeface="+mj-lt"/>
                        </a:rPr>
                        <a:t>25º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r" fontAlgn="b"/>
                      <a:endParaRPr lang="es-ES" sz="105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endParaRPr lang="es-ES" sz="105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t"/>
                      <a:r>
                        <a:rPr lang="es-ES" sz="1050" b="0" i="0" u="none" strike="noStrike" dirty="0">
                          <a:solidFill>
                            <a:srgbClr val="000000"/>
                          </a:solidFill>
                          <a:effectLst/>
                          <a:latin typeface="+mj-lt"/>
                        </a:rPr>
                        <a:t>Nefrología</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smtClean="0">
                          <a:solidFill>
                            <a:srgbClr val="000000"/>
                          </a:solidFill>
                          <a:effectLst/>
                          <a:latin typeface="+mj-lt"/>
                        </a:rPr>
                        <a:t>26º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endParaRPr lang="es-ES" sz="105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endParaRPr lang="es-ES" sz="105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t"/>
                      <a:r>
                        <a:rPr lang="es-ES" sz="1050" b="0" i="0" u="none" strike="noStrike" dirty="0">
                          <a:solidFill>
                            <a:srgbClr val="000000"/>
                          </a:solidFill>
                          <a:effectLst/>
                          <a:latin typeface="+mj-lt"/>
                        </a:rPr>
                        <a:t>Medicina </a:t>
                      </a:r>
                      <a:r>
                        <a:rPr lang="es-ES" sz="1050" b="0" i="0" u="none" strike="noStrike" dirty="0" smtClean="0">
                          <a:solidFill>
                            <a:srgbClr val="000000"/>
                          </a:solidFill>
                          <a:effectLst/>
                          <a:latin typeface="+mj-lt"/>
                        </a:rPr>
                        <a:t> Ed. </a:t>
                      </a:r>
                      <a:r>
                        <a:rPr lang="es-ES" sz="1050" b="0" i="0" u="none" strike="noStrike" dirty="0">
                          <a:solidFill>
                            <a:srgbClr val="000000"/>
                          </a:solidFill>
                          <a:effectLst/>
                          <a:latin typeface="+mj-lt"/>
                        </a:rPr>
                        <a:t>Física y Deporte</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smtClean="0">
                          <a:solidFill>
                            <a:srgbClr val="000000"/>
                          </a:solidFill>
                          <a:effectLst/>
                          <a:latin typeface="+mj-lt"/>
                        </a:rPr>
                        <a:t>27º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smtClean="0">
                          <a:solidFill>
                            <a:srgbClr val="000000"/>
                          </a:solidFill>
                          <a:effectLst/>
                          <a:latin typeface="+mj-lt"/>
                        </a:rPr>
                        <a:t>10º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endParaRPr lang="es-ES" sz="105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t"/>
                      <a:r>
                        <a:rPr lang="es-ES" sz="1050" b="0" i="0" u="none" strike="noStrike" dirty="0">
                          <a:solidFill>
                            <a:srgbClr val="000000"/>
                          </a:solidFill>
                          <a:effectLst/>
                          <a:latin typeface="+mj-lt"/>
                        </a:rPr>
                        <a:t>Alergología</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smtClean="0">
                          <a:solidFill>
                            <a:srgbClr val="000000"/>
                          </a:solidFill>
                          <a:effectLst/>
                          <a:latin typeface="+mj-lt"/>
                        </a:rPr>
                        <a:t>28º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endParaRPr lang="es-ES" sz="105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t"/>
                      <a:r>
                        <a:rPr lang="es-ES" sz="1050" b="0" i="0" u="none" strike="noStrike" dirty="0">
                          <a:solidFill>
                            <a:srgbClr val="000000"/>
                          </a:solidFill>
                          <a:effectLst/>
                          <a:latin typeface="+mj-lt"/>
                        </a:rPr>
                        <a:t>Análisis Clínicos</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smtClean="0">
                          <a:solidFill>
                            <a:srgbClr val="000000"/>
                          </a:solidFill>
                          <a:effectLst/>
                          <a:latin typeface="+mj-lt"/>
                        </a:rPr>
                        <a:t>29º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endParaRPr lang="es-ES" sz="105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t"/>
                      <a:r>
                        <a:rPr lang="es-ES" sz="1050" b="0" i="0" u="none" strike="noStrike" dirty="0">
                          <a:solidFill>
                            <a:srgbClr val="000000"/>
                          </a:solidFill>
                          <a:effectLst/>
                          <a:latin typeface="+mj-lt"/>
                        </a:rPr>
                        <a:t>Endocrinología y Nutrición</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smtClean="0">
                          <a:solidFill>
                            <a:srgbClr val="000000"/>
                          </a:solidFill>
                          <a:effectLst/>
                          <a:latin typeface="+mj-lt"/>
                        </a:rPr>
                        <a:t>30º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endParaRPr lang="es-ES" sz="105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t"/>
                      <a:r>
                        <a:rPr lang="es-ES" sz="1050" b="0" i="0" u="none" strike="noStrike" dirty="0">
                          <a:solidFill>
                            <a:srgbClr val="000000"/>
                          </a:solidFill>
                          <a:effectLst/>
                          <a:latin typeface="+mj-lt"/>
                        </a:rPr>
                        <a:t>Reumatología</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smtClean="0">
                          <a:solidFill>
                            <a:srgbClr val="000000"/>
                          </a:solidFill>
                          <a:effectLst/>
                          <a:latin typeface="+mj-lt"/>
                        </a:rPr>
                        <a:t>31º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endParaRPr lang="es-ES" sz="105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t"/>
                      <a:r>
                        <a:rPr lang="es-ES" sz="1050" b="0" i="0" u="none" strike="noStrike" dirty="0">
                          <a:solidFill>
                            <a:srgbClr val="000000"/>
                          </a:solidFill>
                          <a:effectLst/>
                          <a:latin typeface="+mj-lt"/>
                        </a:rPr>
                        <a:t>Medicina Legal y Forense</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smtClean="0">
                          <a:solidFill>
                            <a:srgbClr val="000000"/>
                          </a:solidFill>
                          <a:effectLst/>
                          <a:latin typeface="+mj-lt"/>
                        </a:rPr>
                        <a:t>32º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endParaRPr lang="es-ES" sz="105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t"/>
                      <a:r>
                        <a:rPr lang="es-ES" sz="1050" b="0" i="0" u="none" strike="noStrike" dirty="0">
                          <a:solidFill>
                            <a:srgbClr val="000000"/>
                          </a:solidFill>
                          <a:effectLst/>
                          <a:latin typeface="+mj-lt"/>
                        </a:rPr>
                        <a:t>Oncología Médica</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smtClean="0">
                          <a:solidFill>
                            <a:srgbClr val="000000"/>
                          </a:solidFill>
                          <a:effectLst/>
                          <a:latin typeface="+mj-lt"/>
                        </a:rPr>
                        <a:t>33º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endParaRPr lang="es-ES" sz="105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t"/>
                      <a:r>
                        <a:rPr lang="es-ES" sz="1050" b="0" i="0" u="none" strike="noStrike" dirty="0">
                          <a:solidFill>
                            <a:srgbClr val="000000"/>
                          </a:solidFill>
                          <a:effectLst/>
                          <a:latin typeface="+mj-lt"/>
                        </a:rPr>
                        <a:t>Cirugía Plástica, Estética y </a:t>
                      </a:r>
                      <a:r>
                        <a:rPr lang="es-ES" sz="1050" b="0" i="0" u="none" strike="noStrike" dirty="0" smtClean="0">
                          <a:solidFill>
                            <a:srgbClr val="000000"/>
                          </a:solidFill>
                          <a:effectLst/>
                          <a:latin typeface="+mj-lt"/>
                        </a:rPr>
                        <a:t>Rep.</a:t>
                      </a:r>
                      <a:endParaRPr lang="es-ES" sz="1050" b="0" i="0" u="none" strike="noStrike" dirty="0">
                        <a:solidFill>
                          <a:srgbClr val="000000"/>
                        </a:solidFill>
                        <a:effectLst/>
                        <a:latin typeface="+mj-lt"/>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smtClean="0">
                          <a:solidFill>
                            <a:srgbClr val="000000"/>
                          </a:solidFill>
                          <a:effectLst/>
                          <a:latin typeface="+mj-lt"/>
                        </a:rPr>
                        <a:t>34º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lang="es-ES" sz="1050" b="0" i="0" u="none" strike="noStrike" kern="1200" dirty="0" smtClean="0">
                          <a:solidFill>
                            <a:srgbClr val="000000"/>
                          </a:solidFill>
                          <a:effectLst/>
                          <a:latin typeface="+mj-lt"/>
                          <a:ea typeface="+mn-ea"/>
                          <a:cs typeface="+mn-cs"/>
                        </a:rPr>
                        <a:t>12º</a:t>
                      </a:r>
                      <a:endParaRPr lang="es-ES" sz="105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bl>
          </a:graphicData>
        </a:graphic>
      </p:graphicFrame>
      <p:sp>
        <p:nvSpPr>
          <p:cNvPr id="8" name="Text Box 4"/>
          <p:cNvSpPr txBox="1">
            <a:spLocks noChangeArrowheads="1"/>
          </p:cNvSpPr>
          <p:nvPr/>
        </p:nvSpPr>
        <p:spPr bwMode="auto">
          <a:xfrm>
            <a:off x="272480" y="39792"/>
            <a:ext cx="7704856" cy="799431"/>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eaLnBrk="1" fontAlgn="auto" hangingPunct="1">
              <a:lnSpc>
                <a:spcPts val="1700"/>
              </a:lnSpc>
              <a:spcBef>
                <a:spcPts val="0"/>
              </a:spcBef>
              <a:spcAft>
                <a:spcPts val="0"/>
              </a:spcAft>
              <a:defRPr/>
            </a:pPr>
            <a:r>
              <a:rPr lang="es-ES" dirty="0">
                <a:ln>
                  <a:solidFill>
                    <a:schemeClr val="bg1"/>
                  </a:solidFill>
                </a:ln>
                <a:solidFill>
                  <a:schemeClr val="bg1"/>
                </a:solidFill>
                <a:latin typeface="Calibri" pitchFamily="34" charset="0"/>
                <a:cs typeface="Calibri" pitchFamily="34" charset="0"/>
              </a:rPr>
              <a:t>LA ESPECIALIZACION MEDICA</a:t>
            </a:r>
          </a:p>
          <a:p>
            <a:pPr eaLnBrk="1" fontAlgn="auto" hangingPunct="1">
              <a:lnSpc>
                <a:spcPts val="1700"/>
              </a:lnSpc>
              <a:spcBef>
                <a:spcPts val="0"/>
              </a:spcBef>
              <a:spcAft>
                <a:spcPts val="0"/>
              </a:spcAft>
              <a:defRPr/>
            </a:pPr>
            <a:r>
              <a:rPr lang="es-ES" dirty="0" smtClean="0">
                <a:ln>
                  <a:solidFill>
                    <a:schemeClr val="bg1"/>
                  </a:solidFill>
                </a:ln>
                <a:solidFill>
                  <a:schemeClr val="bg1"/>
                </a:solidFill>
                <a:latin typeface="Calibri" pitchFamily="34" charset="0"/>
                <a:cs typeface="Calibri" pitchFamily="34" charset="0"/>
              </a:rPr>
              <a:t>Han realizado </a:t>
            </a:r>
            <a:r>
              <a:rPr lang="es-ES" dirty="0">
                <a:ln>
                  <a:solidFill>
                    <a:schemeClr val="bg1"/>
                  </a:solidFill>
                </a:ln>
                <a:solidFill>
                  <a:schemeClr val="bg1"/>
                </a:solidFill>
                <a:latin typeface="Calibri" pitchFamily="34" charset="0"/>
                <a:cs typeface="Calibri" pitchFamily="34" charset="0"/>
              </a:rPr>
              <a:t>1</a:t>
            </a:r>
            <a:r>
              <a:rPr lang="es-ES" dirty="0" smtClean="0">
                <a:ln>
                  <a:solidFill>
                    <a:schemeClr val="bg1"/>
                  </a:solidFill>
                </a:ln>
                <a:solidFill>
                  <a:schemeClr val="bg1"/>
                </a:solidFill>
                <a:latin typeface="Calibri" pitchFamily="34" charset="0"/>
                <a:cs typeface="Calibri" pitchFamily="34" charset="0"/>
              </a:rPr>
              <a:t> especialidad en </a:t>
            </a:r>
            <a:r>
              <a:rPr lang="es-ES" dirty="0">
                <a:ln>
                  <a:solidFill>
                    <a:schemeClr val="bg1"/>
                  </a:solidFill>
                </a:ln>
                <a:solidFill>
                  <a:schemeClr val="bg1"/>
                </a:solidFill>
                <a:latin typeface="Calibri" pitchFamily="34" charset="0"/>
                <a:cs typeface="Calibri" pitchFamily="34" charset="0"/>
              </a:rPr>
              <a:t>E</a:t>
            </a:r>
            <a:r>
              <a:rPr lang="es-ES" dirty="0" smtClean="0">
                <a:ln>
                  <a:solidFill>
                    <a:schemeClr val="bg1"/>
                  </a:solidFill>
                </a:ln>
                <a:solidFill>
                  <a:schemeClr val="bg1"/>
                </a:solidFill>
                <a:latin typeface="Calibri" pitchFamily="34" charset="0"/>
                <a:cs typeface="Calibri" pitchFamily="34" charset="0"/>
              </a:rPr>
              <a:t>spaña: Ranking de especialidades según país de realización</a:t>
            </a:r>
          </a:p>
        </p:txBody>
      </p:sp>
      <p:sp>
        <p:nvSpPr>
          <p:cNvPr id="9" name="8 CuadroTexto"/>
          <p:cNvSpPr txBox="1"/>
          <p:nvPr/>
        </p:nvSpPr>
        <p:spPr>
          <a:xfrm>
            <a:off x="7185025" y="5870575"/>
            <a:ext cx="2592388" cy="508000"/>
          </a:xfrm>
          <a:prstGeom prst="rect">
            <a:avLst/>
          </a:prstGeom>
          <a:noFill/>
        </p:spPr>
        <p:txBody>
          <a:bodyPr anchor="ctr">
            <a:spAutoFit/>
          </a:bodyPr>
          <a:lstStyle/>
          <a:p>
            <a:pPr fontAlgn="auto">
              <a:spcBef>
                <a:spcPts val="0"/>
              </a:spcBef>
              <a:spcAft>
                <a:spcPts val="0"/>
              </a:spcAft>
              <a:defRPr/>
            </a:pPr>
            <a:r>
              <a:rPr lang="es-ES" sz="900" dirty="0">
                <a:solidFill>
                  <a:schemeClr val="tx1">
                    <a:lumMod val="65000"/>
                    <a:lumOff val="35000"/>
                  </a:schemeClr>
                </a:solidFill>
                <a:latin typeface="+mn-lt"/>
              </a:rPr>
              <a:t>País Comunitario y País Extracomunitario: aparecen las posiciones de las especialidades que tienen más de 7 respuestas</a:t>
            </a:r>
            <a:endParaRPr lang="es-ES" sz="900" dirty="0">
              <a:solidFill>
                <a:schemeClr val="tx1">
                  <a:lumMod val="65000"/>
                  <a:lumOff val="35000"/>
                </a:schemeClr>
              </a:solidFill>
              <a:latin typeface="+mn-lt"/>
            </a:endParaRPr>
          </a:p>
        </p:txBody>
      </p:sp>
      <p:sp>
        <p:nvSpPr>
          <p:cNvPr id="10" name="Text Box 4"/>
          <p:cNvSpPr txBox="1">
            <a:spLocks noChangeArrowheads="1"/>
          </p:cNvSpPr>
          <p:nvPr/>
        </p:nvSpPr>
        <p:spPr bwMode="auto">
          <a:xfrm>
            <a:off x="2191096" y="866856"/>
            <a:ext cx="1239688" cy="369827"/>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algn="ctr" eaLnBrk="1" fontAlgn="auto" hangingPunct="1">
              <a:lnSpc>
                <a:spcPts val="1700"/>
              </a:lnSpc>
              <a:spcBef>
                <a:spcPts val="0"/>
              </a:spcBef>
              <a:spcAft>
                <a:spcPts val="0"/>
              </a:spcAft>
              <a:defRPr/>
            </a:pPr>
            <a:r>
              <a:rPr lang="es-ES" sz="1400" b="1" dirty="0" smtClean="0">
                <a:ln>
                  <a:solidFill>
                    <a:schemeClr val="bg1"/>
                  </a:solidFill>
                </a:ln>
                <a:solidFill>
                  <a:schemeClr val="tx2">
                    <a:lumMod val="75000"/>
                  </a:schemeClr>
                </a:solidFill>
                <a:latin typeface="Calibri" pitchFamily="34" charset="0"/>
                <a:cs typeface="Calibri" pitchFamily="34" charset="0"/>
              </a:rPr>
              <a:t>Ranking</a:t>
            </a:r>
          </a:p>
        </p:txBody>
      </p:sp>
      <p:sp>
        <p:nvSpPr>
          <p:cNvPr id="12" name="Text Box 4"/>
          <p:cNvSpPr txBox="1">
            <a:spLocks noChangeArrowheads="1"/>
          </p:cNvSpPr>
          <p:nvPr/>
        </p:nvSpPr>
        <p:spPr bwMode="auto">
          <a:xfrm>
            <a:off x="5714944" y="866856"/>
            <a:ext cx="1239688" cy="369827"/>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algn="ctr" eaLnBrk="1" fontAlgn="auto" hangingPunct="1">
              <a:lnSpc>
                <a:spcPts val="1700"/>
              </a:lnSpc>
              <a:spcBef>
                <a:spcPts val="0"/>
              </a:spcBef>
              <a:spcAft>
                <a:spcPts val="0"/>
              </a:spcAft>
              <a:defRPr/>
            </a:pPr>
            <a:r>
              <a:rPr lang="es-ES" sz="1400" b="1" dirty="0" smtClean="0">
                <a:ln>
                  <a:solidFill>
                    <a:schemeClr val="bg1"/>
                  </a:solidFill>
                </a:ln>
                <a:solidFill>
                  <a:schemeClr val="accent3">
                    <a:lumMod val="75000"/>
                  </a:schemeClr>
                </a:solidFill>
                <a:latin typeface="Calibri" pitchFamily="34" charset="0"/>
                <a:cs typeface="Calibri" pitchFamily="34" charset="0"/>
              </a:rPr>
              <a:t>Ranking</a:t>
            </a: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1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s-ES"/>
              <a:t>ANÁLISIS E INVESTIGACIÓN | </a:t>
            </a:r>
            <a:fld id="{CA1F5156-BE9F-4B80-970A-41F88A765FFD}" type="slidenum">
              <a:rPr lang="es-ES"/>
              <a:pPr fontAlgn="base">
                <a:spcBef>
                  <a:spcPct val="0"/>
                </a:spcBef>
                <a:spcAft>
                  <a:spcPct val="0"/>
                </a:spcAft>
              </a:pPr>
              <a:t>29</a:t>
            </a:fld>
            <a:endParaRPr lang="es-ES"/>
          </a:p>
        </p:txBody>
      </p:sp>
      <p:sp>
        <p:nvSpPr>
          <p:cNvPr id="3" name="2 Rectángulo"/>
          <p:cNvSpPr/>
          <p:nvPr/>
        </p:nvSpPr>
        <p:spPr>
          <a:xfrm>
            <a:off x="128588" y="6453188"/>
            <a:ext cx="8137525" cy="400050"/>
          </a:xfrm>
          <a:prstGeom prst="rect">
            <a:avLst/>
          </a:prstGeom>
        </p:spPr>
        <p:txBody>
          <a:bodyPr>
            <a:spAutoFit/>
          </a:bodyPr>
          <a:lstStyle/>
          <a:p>
            <a:pPr fontAlgn="auto">
              <a:spcBef>
                <a:spcPts val="0"/>
              </a:spcBef>
              <a:spcAft>
                <a:spcPts val="0"/>
              </a:spcAft>
              <a:defRPr/>
            </a:pPr>
            <a:r>
              <a:rPr lang="es-ES" sz="1000" b="1" dirty="0">
                <a:solidFill>
                  <a:schemeClr val="tx1">
                    <a:lumMod val="50000"/>
                    <a:lumOff val="50000"/>
                  </a:schemeClr>
                </a:solidFill>
                <a:latin typeface="+mn-lt"/>
              </a:rPr>
              <a:t>P.3 </a:t>
            </a:r>
            <a:r>
              <a:rPr lang="es-ES" sz="1000" dirty="0">
                <a:solidFill>
                  <a:schemeClr val="tx1">
                    <a:lumMod val="50000"/>
                    <a:lumOff val="50000"/>
                  </a:schemeClr>
                </a:solidFill>
                <a:latin typeface="+mn-lt"/>
              </a:rPr>
              <a:t>Indique en qué país realizó </a:t>
            </a:r>
            <a:r>
              <a:rPr lang="es-ES" sz="1000" dirty="0">
                <a:solidFill>
                  <a:schemeClr val="tx1">
                    <a:lumMod val="50000"/>
                    <a:lumOff val="50000"/>
                  </a:schemeClr>
                </a:solidFill>
                <a:latin typeface="+mn-lt"/>
              </a:rPr>
              <a:t>la especialidad</a:t>
            </a:r>
            <a:endParaRPr lang="es-ES" sz="1000" dirty="0">
              <a:solidFill>
                <a:schemeClr val="tx1">
                  <a:lumMod val="50000"/>
                  <a:lumOff val="50000"/>
                </a:schemeClr>
              </a:solidFill>
              <a:latin typeface="+mn-lt"/>
            </a:endParaRPr>
          </a:p>
          <a:p>
            <a:pPr fontAlgn="auto">
              <a:spcBef>
                <a:spcPts val="0"/>
              </a:spcBef>
              <a:spcAft>
                <a:spcPts val="0"/>
              </a:spcAft>
              <a:defRPr/>
            </a:pPr>
            <a:r>
              <a:rPr lang="es-ES" sz="1000" b="1" dirty="0">
                <a:solidFill>
                  <a:schemeClr val="tx1">
                    <a:lumMod val="50000"/>
                    <a:lumOff val="50000"/>
                  </a:schemeClr>
                </a:solidFill>
                <a:latin typeface="+mn-lt"/>
              </a:rPr>
              <a:t>P.11 </a:t>
            </a:r>
            <a:r>
              <a:rPr lang="es-ES" sz="1000" dirty="0">
                <a:solidFill>
                  <a:schemeClr val="tx1">
                    <a:lumMod val="50000"/>
                    <a:lumOff val="50000"/>
                  </a:schemeClr>
                </a:solidFill>
                <a:latin typeface="+mn-lt"/>
              </a:rPr>
              <a:t>Indique en qué país </a:t>
            </a:r>
            <a:r>
              <a:rPr lang="es-ES" sz="1000" dirty="0">
                <a:solidFill>
                  <a:schemeClr val="tx1">
                    <a:lumMod val="50000"/>
                    <a:lumOff val="50000"/>
                  </a:schemeClr>
                </a:solidFill>
                <a:latin typeface="+mn-lt"/>
              </a:rPr>
              <a:t>se encuentra </a:t>
            </a:r>
            <a:r>
              <a:rPr lang="es-ES" sz="1000" dirty="0" err="1">
                <a:solidFill>
                  <a:schemeClr val="tx1">
                    <a:lumMod val="50000"/>
                    <a:lumOff val="50000"/>
                  </a:schemeClr>
                </a:solidFill>
                <a:latin typeface="+mn-lt"/>
              </a:rPr>
              <a:t>vd</a:t>
            </a:r>
            <a:r>
              <a:rPr lang="es-ES" sz="1000" dirty="0" err="1">
                <a:solidFill>
                  <a:schemeClr val="tx1">
                    <a:lumMod val="50000"/>
                    <a:lumOff val="50000"/>
                  </a:schemeClr>
                </a:solidFill>
                <a:latin typeface="+mn-lt"/>
              </a:rPr>
              <a:t>.</a:t>
            </a:r>
            <a:r>
              <a:rPr lang="es-ES" sz="1000" dirty="0">
                <a:solidFill>
                  <a:schemeClr val="tx1">
                    <a:lumMod val="50000"/>
                    <a:lumOff val="50000"/>
                  </a:schemeClr>
                </a:solidFill>
                <a:latin typeface="+mn-lt"/>
              </a:rPr>
              <a:t> </a:t>
            </a:r>
            <a:r>
              <a:rPr lang="es-ES" sz="1000" dirty="0">
                <a:solidFill>
                  <a:schemeClr val="tx1">
                    <a:lumMod val="50000"/>
                    <a:lumOff val="50000"/>
                  </a:schemeClr>
                </a:solidFill>
                <a:latin typeface="+mn-lt"/>
              </a:rPr>
              <a:t>Trabajando en la actualidad</a:t>
            </a:r>
            <a:endParaRPr lang="es-ES" sz="1000" dirty="0">
              <a:solidFill>
                <a:schemeClr val="tx1">
                  <a:lumMod val="50000"/>
                  <a:lumOff val="50000"/>
                </a:schemeClr>
              </a:solidFill>
              <a:latin typeface="+mn-lt"/>
            </a:endParaRPr>
          </a:p>
        </p:txBody>
      </p:sp>
      <p:graphicFrame>
        <p:nvGraphicFramePr>
          <p:cNvPr id="59395" name="3 Gráfico"/>
          <p:cNvGraphicFramePr>
            <a:graphicFrameLocks/>
          </p:cNvGraphicFramePr>
          <p:nvPr/>
        </p:nvGraphicFramePr>
        <p:xfrm>
          <a:off x="542925" y="1341438"/>
          <a:ext cx="9318625" cy="4505325"/>
        </p:xfrm>
        <a:graphic>
          <a:graphicData uri="http://schemas.openxmlformats.org/presentationml/2006/ole">
            <p:oleObj spid="_x0000_s59395" r:id="rId3" imgW="9321592" imgH="4505334" progId="Excel.Chart.8">
              <p:embed/>
            </p:oleObj>
          </a:graphicData>
        </a:graphic>
      </p:graphicFrame>
      <p:sp>
        <p:nvSpPr>
          <p:cNvPr id="59396" name="4 CuadroTexto"/>
          <p:cNvSpPr txBox="1">
            <a:spLocks noChangeArrowheads="1"/>
          </p:cNvSpPr>
          <p:nvPr/>
        </p:nvSpPr>
        <p:spPr bwMode="auto">
          <a:xfrm>
            <a:off x="104775" y="1793875"/>
            <a:ext cx="2032000" cy="523875"/>
          </a:xfrm>
          <a:prstGeom prst="rect">
            <a:avLst/>
          </a:prstGeom>
          <a:noFill/>
          <a:ln w="9525">
            <a:noFill/>
            <a:miter lim="800000"/>
            <a:headEnd/>
            <a:tailEnd/>
          </a:ln>
        </p:spPr>
        <p:txBody>
          <a:bodyPr>
            <a:spAutoFit/>
          </a:bodyPr>
          <a:lstStyle/>
          <a:p>
            <a:pPr algn="r"/>
            <a:r>
              <a:rPr lang="es-ES" sz="1400">
                <a:latin typeface="Calibri" pitchFamily="34" charset="0"/>
              </a:rPr>
              <a:t>Realiza la especialidad en España</a:t>
            </a:r>
          </a:p>
        </p:txBody>
      </p:sp>
      <p:sp>
        <p:nvSpPr>
          <p:cNvPr id="59397" name="5 CuadroTexto"/>
          <p:cNvSpPr txBox="1">
            <a:spLocks noChangeArrowheads="1"/>
          </p:cNvSpPr>
          <p:nvPr/>
        </p:nvSpPr>
        <p:spPr bwMode="auto">
          <a:xfrm>
            <a:off x="74613" y="2908300"/>
            <a:ext cx="2092325" cy="522288"/>
          </a:xfrm>
          <a:prstGeom prst="rect">
            <a:avLst/>
          </a:prstGeom>
          <a:noFill/>
          <a:ln w="9525">
            <a:noFill/>
            <a:miter lim="800000"/>
            <a:headEnd/>
            <a:tailEnd/>
          </a:ln>
        </p:spPr>
        <p:txBody>
          <a:bodyPr>
            <a:spAutoFit/>
          </a:bodyPr>
          <a:lstStyle/>
          <a:p>
            <a:pPr algn="r"/>
            <a:r>
              <a:rPr lang="es-ES" sz="1400">
                <a:latin typeface="Calibri" pitchFamily="34" charset="0"/>
              </a:rPr>
              <a:t>Realiza la especialidad en un país comunitario</a:t>
            </a:r>
          </a:p>
        </p:txBody>
      </p:sp>
      <p:sp>
        <p:nvSpPr>
          <p:cNvPr id="59398" name="6 CuadroTexto"/>
          <p:cNvSpPr txBox="1">
            <a:spLocks noChangeArrowheads="1"/>
          </p:cNvSpPr>
          <p:nvPr/>
        </p:nvSpPr>
        <p:spPr bwMode="auto">
          <a:xfrm>
            <a:off x="74613" y="3954463"/>
            <a:ext cx="2092325" cy="522287"/>
          </a:xfrm>
          <a:prstGeom prst="rect">
            <a:avLst/>
          </a:prstGeom>
          <a:noFill/>
          <a:ln w="9525">
            <a:noFill/>
            <a:miter lim="800000"/>
            <a:headEnd/>
            <a:tailEnd/>
          </a:ln>
        </p:spPr>
        <p:txBody>
          <a:bodyPr>
            <a:spAutoFit/>
          </a:bodyPr>
          <a:lstStyle/>
          <a:p>
            <a:pPr algn="r"/>
            <a:r>
              <a:rPr lang="es-ES" sz="1400">
                <a:latin typeface="Calibri" pitchFamily="34" charset="0"/>
              </a:rPr>
              <a:t>Realiza la especialidad en un país extracomunitario</a:t>
            </a:r>
          </a:p>
        </p:txBody>
      </p:sp>
      <p:sp>
        <p:nvSpPr>
          <p:cNvPr id="59399" name="7 CuadroTexto"/>
          <p:cNvSpPr txBox="1">
            <a:spLocks noChangeArrowheads="1"/>
          </p:cNvSpPr>
          <p:nvPr/>
        </p:nvSpPr>
        <p:spPr bwMode="auto">
          <a:xfrm>
            <a:off x="542925" y="2268538"/>
            <a:ext cx="1568450" cy="231775"/>
          </a:xfrm>
          <a:prstGeom prst="rect">
            <a:avLst/>
          </a:prstGeom>
          <a:noFill/>
          <a:ln w="9525">
            <a:noFill/>
            <a:miter lim="800000"/>
            <a:headEnd/>
            <a:tailEnd/>
          </a:ln>
        </p:spPr>
        <p:txBody>
          <a:bodyPr>
            <a:spAutoFit/>
          </a:bodyPr>
          <a:lstStyle/>
          <a:p>
            <a:pPr algn="r"/>
            <a:r>
              <a:rPr lang="es-ES" sz="900">
                <a:solidFill>
                  <a:srgbClr val="A6A6A6"/>
                </a:solidFill>
                <a:latin typeface="Calibri" pitchFamily="34" charset="0"/>
              </a:rPr>
              <a:t>Base: 8076 casos</a:t>
            </a:r>
          </a:p>
        </p:txBody>
      </p:sp>
      <p:sp>
        <p:nvSpPr>
          <p:cNvPr id="59400" name="8 CuadroTexto"/>
          <p:cNvSpPr txBox="1">
            <a:spLocks noChangeArrowheads="1"/>
          </p:cNvSpPr>
          <p:nvPr/>
        </p:nvSpPr>
        <p:spPr bwMode="auto">
          <a:xfrm>
            <a:off x="568325" y="3341688"/>
            <a:ext cx="1568450" cy="230187"/>
          </a:xfrm>
          <a:prstGeom prst="rect">
            <a:avLst/>
          </a:prstGeom>
          <a:noFill/>
          <a:ln w="9525">
            <a:noFill/>
            <a:miter lim="800000"/>
            <a:headEnd/>
            <a:tailEnd/>
          </a:ln>
        </p:spPr>
        <p:txBody>
          <a:bodyPr>
            <a:spAutoFit/>
          </a:bodyPr>
          <a:lstStyle/>
          <a:p>
            <a:pPr algn="r"/>
            <a:r>
              <a:rPr lang="es-ES" sz="900">
                <a:solidFill>
                  <a:srgbClr val="A6A6A6"/>
                </a:solidFill>
                <a:latin typeface="Calibri" pitchFamily="34" charset="0"/>
              </a:rPr>
              <a:t>Base: 218 casos</a:t>
            </a:r>
          </a:p>
        </p:txBody>
      </p:sp>
      <p:sp>
        <p:nvSpPr>
          <p:cNvPr id="59401" name="9 CuadroTexto"/>
          <p:cNvSpPr txBox="1">
            <a:spLocks noChangeArrowheads="1"/>
          </p:cNvSpPr>
          <p:nvPr/>
        </p:nvSpPr>
        <p:spPr bwMode="auto">
          <a:xfrm>
            <a:off x="568325" y="4403725"/>
            <a:ext cx="1568450" cy="231775"/>
          </a:xfrm>
          <a:prstGeom prst="rect">
            <a:avLst/>
          </a:prstGeom>
          <a:noFill/>
          <a:ln w="9525">
            <a:noFill/>
            <a:miter lim="800000"/>
            <a:headEnd/>
            <a:tailEnd/>
          </a:ln>
        </p:spPr>
        <p:txBody>
          <a:bodyPr>
            <a:spAutoFit/>
          </a:bodyPr>
          <a:lstStyle/>
          <a:p>
            <a:pPr algn="r"/>
            <a:r>
              <a:rPr lang="es-ES" sz="900">
                <a:solidFill>
                  <a:srgbClr val="A6A6A6"/>
                </a:solidFill>
                <a:latin typeface="Calibri" pitchFamily="34" charset="0"/>
              </a:rPr>
              <a:t>Base: 413 casos</a:t>
            </a:r>
          </a:p>
        </p:txBody>
      </p:sp>
      <p:sp>
        <p:nvSpPr>
          <p:cNvPr id="11" name="Text Box 4"/>
          <p:cNvSpPr txBox="1">
            <a:spLocks noChangeArrowheads="1"/>
          </p:cNvSpPr>
          <p:nvPr/>
        </p:nvSpPr>
        <p:spPr bwMode="auto">
          <a:xfrm>
            <a:off x="272480" y="39792"/>
            <a:ext cx="7992888" cy="799431"/>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eaLnBrk="1" fontAlgn="auto" hangingPunct="1">
              <a:lnSpc>
                <a:spcPts val="1700"/>
              </a:lnSpc>
              <a:spcBef>
                <a:spcPts val="0"/>
              </a:spcBef>
              <a:spcAft>
                <a:spcPts val="0"/>
              </a:spcAft>
              <a:defRPr/>
            </a:pPr>
            <a:r>
              <a:rPr lang="es-ES" dirty="0">
                <a:ln>
                  <a:solidFill>
                    <a:schemeClr val="bg1"/>
                  </a:solidFill>
                </a:ln>
                <a:solidFill>
                  <a:schemeClr val="bg1"/>
                </a:solidFill>
                <a:latin typeface="Calibri" pitchFamily="34" charset="0"/>
                <a:cs typeface="Calibri" pitchFamily="34" charset="0"/>
              </a:rPr>
              <a:t>LA ESPECIALIZACION MEDICA</a:t>
            </a:r>
          </a:p>
          <a:p>
            <a:pPr eaLnBrk="1" fontAlgn="auto" hangingPunct="1">
              <a:lnSpc>
                <a:spcPts val="1700"/>
              </a:lnSpc>
              <a:spcBef>
                <a:spcPts val="0"/>
              </a:spcBef>
              <a:spcAft>
                <a:spcPts val="0"/>
              </a:spcAft>
              <a:defRPr/>
            </a:pPr>
            <a:r>
              <a:rPr lang="es-ES" dirty="0" smtClean="0">
                <a:ln>
                  <a:solidFill>
                    <a:schemeClr val="bg1"/>
                  </a:solidFill>
                </a:ln>
                <a:solidFill>
                  <a:schemeClr val="bg1"/>
                </a:solidFill>
                <a:latin typeface="Calibri" pitchFamily="34" charset="0"/>
                <a:cs typeface="Calibri" pitchFamily="34" charset="0"/>
              </a:rPr>
              <a:t>Han realizado 1 especialidad en España o el extranjero: lugar en el que trabaja</a:t>
            </a:r>
            <a:br>
              <a:rPr lang="es-ES" dirty="0" smtClean="0">
                <a:ln>
                  <a:solidFill>
                    <a:schemeClr val="bg1"/>
                  </a:solidFill>
                </a:ln>
                <a:solidFill>
                  <a:schemeClr val="bg1"/>
                </a:solidFill>
                <a:latin typeface="Calibri" pitchFamily="34" charset="0"/>
                <a:cs typeface="Calibri" pitchFamily="34" charset="0"/>
              </a:rPr>
            </a:br>
            <a:r>
              <a:rPr lang="es-ES" sz="1400" dirty="0" smtClean="0">
                <a:ln>
                  <a:solidFill>
                    <a:schemeClr val="bg1"/>
                  </a:solidFill>
                </a:ln>
                <a:solidFill>
                  <a:schemeClr val="bg1"/>
                </a:solidFill>
                <a:latin typeface="Calibri" pitchFamily="34" charset="0"/>
                <a:cs typeface="Calibri" pitchFamily="34" charset="0"/>
              </a:rPr>
              <a:t>Datos en %</a:t>
            </a:r>
            <a:endParaRPr lang="es-ES" sz="1400" dirty="0">
              <a:ln>
                <a:solidFill>
                  <a:prstClr val="white"/>
                </a:solidFill>
              </a:ln>
              <a:solidFill>
                <a:prstClr val="white"/>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Text Box 11"/>
          <p:cNvSpPr txBox="1">
            <a:spLocks noChangeArrowheads="1"/>
          </p:cNvSpPr>
          <p:nvPr/>
        </p:nvSpPr>
        <p:spPr bwMode="auto">
          <a:xfrm>
            <a:off x="5654675" y="515938"/>
            <a:ext cx="4122738" cy="215900"/>
          </a:xfrm>
          <a:prstGeom prst="rect">
            <a:avLst/>
          </a:prstGeom>
          <a:noFill/>
          <a:ln w="9525">
            <a:noFill/>
            <a:miter lim="800000"/>
            <a:headEnd/>
            <a:tailEnd/>
          </a:ln>
        </p:spPr>
        <p:txBody>
          <a:bodyPr wrap="none" rIns="0" anchor="ctr">
            <a:spAutoFit/>
          </a:bodyPr>
          <a:lstStyle/>
          <a:p>
            <a:pPr algn="r"/>
            <a:r>
              <a:rPr lang="de-DE" sz="800">
                <a:solidFill>
                  <a:srgbClr val="7F7F7F"/>
                </a:solidFill>
                <a:latin typeface="Calibri" pitchFamily="34" charset="0"/>
                <a:ea typeface="Calibri" pitchFamily="34" charset="0"/>
                <a:cs typeface="Calibri" pitchFamily="34" charset="0"/>
              </a:rPr>
              <a:t>Tel. 91 571 27 77  | webmaster@analisiseinvestigacion.com | </a:t>
            </a:r>
            <a:r>
              <a:rPr lang="es-ES" sz="800">
                <a:solidFill>
                  <a:srgbClr val="7F7F7F"/>
                </a:solidFill>
                <a:latin typeface="Calibri" pitchFamily="34" charset="0"/>
                <a:ea typeface="Calibri" pitchFamily="34" charset="0"/>
                <a:cs typeface="Calibri" pitchFamily="34" charset="0"/>
              </a:rPr>
              <a:t>www.analisiseinvestigacion.com</a:t>
            </a:r>
          </a:p>
        </p:txBody>
      </p:sp>
      <p:sp>
        <p:nvSpPr>
          <p:cNvPr id="17410" name="Text Box 11"/>
          <p:cNvSpPr txBox="1">
            <a:spLocks noChangeArrowheads="1"/>
          </p:cNvSpPr>
          <p:nvPr/>
        </p:nvSpPr>
        <p:spPr bwMode="auto">
          <a:xfrm>
            <a:off x="128588" y="896938"/>
            <a:ext cx="9648825" cy="425450"/>
          </a:xfrm>
          <a:prstGeom prst="rect">
            <a:avLst/>
          </a:prstGeom>
          <a:solidFill>
            <a:srgbClr val="EBEBEB"/>
          </a:solidFill>
          <a:ln w="9525">
            <a:noFill/>
            <a:miter lim="800000"/>
            <a:headEnd/>
            <a:tailEnd/>
          </a:ln>
        </p:spPr>
        <p:txBody>
          <a:bodyPr anchor="ctr">
            <a:spAutoFit/>
          </a:bodyPr>
          <a:lstStyle/>
          <a:p>
            <a:pPr>
              <a:lnSpc>
                <a:spcPct val="90000"/>
              </a:lnSpc>
            </a:pPr>
            <a:r>
              <a:rPr lang="es-ES" sz="2400" b="1">
                <a:solidFill>
                  <a:srgbClr val="7F7F7F"/>
                </a:solidFill>
                <a:latin typeface="Calibri" pitchFamily="34" charset="0"/>
                <a:ea typeface="Calibri" pitchFamily="34" charset="0"/>
                <a:cs typeface="Calibri" pitchFamily="34" charset="0"/>
              </a:rPr>
              <a:t>El primer Grupo independiente de investigación de mercados en España </a:t>
            </a:r>
          </a:p>
        </p:txBody>
      </p:sp>
      <p:sp>
        <p:nvSpPr>
          <p:cNvPr id="55" name="54 Rectángulo"/>
          <p:cNvSpPr/>
          <p:nvPr/>
        </p:nvSpPr>
        <p:spPr>
          <a:xfrm>
            <a:off x="6484938" y="1487488"/>
            <a:ext cx="3282950" cy="29718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Aft>
                <a:spcPts val="0"/>
              </a:spcAft>
              <a:defRPr/>
            </a:pPr>
            <a:endParaRPr lang="es-ES" dirty="0">
              <a:solidFill>
                <a:prstClr val="white"/>
              </a:solidFill>
            </a:endParaRPr>
          </a:p>
        </p:txBody>
      </p:sp>
      <p:sp>
        <p:nvSpPr>
          <p:cNvPr id="17412" name="Text Box 11"/>
          <p:cNvSpPr txBox="1">
            <a:spLocks noChangeArrowheads="1"/>
          </p:cNvSpPr>
          <p:nvPr/>
        </p:nvSpPr>
        <p:spPr bwMode="auto">
          <a:xfrm>
            <a:off x="3105150" y="1862138"/>
            <a:ext cx="3282950" cy="430212"/>
          </a:xfrm>
          <a:prstGeom prst="rect">
            <a:avLst/>
          </a:prstGeom>
          <a:noFill/>
          <a:ln w="9525">
            <a:noFill/>
            <a:miter lim="800000"/>
            <a:headEnd/>
            <a:tailEnd/>
          </a:ln>
        </p:spPr>
        <p:txBody>
          <a:bodyPr>
            <a:spAutoFit/>
          </a:bodyPr>
          <a:lstStyle/>
          <a:p>
            <a:pPr>
              <a:spcAft>
                <a:spcPts val="600"/>
              </a:spcAft>
            </a:pPr>
            <a:r>
              <a:rPr lang="es-ES" sz="1200" b="1">
                <a:solidFill>
                  <a:srgbClr val="017715"/>
                </a:solidFill>
                <a:latin typeface="Calibri" pitchFamily="34" charset="0"/>
                <a:ea typeface="Calibri" pitchFamily="34" charset="0"/>
                <a:cs typeface="Calibri" pitchFamily="34" charset="0"/>
              </a:rPr>
              <a:t>7 Salas de grupos de discusión </a:t>
            </a:r>
            <a:r>
              <a:rPr lang="es-ES" sz="1000">
                <a:solidFill>
                  <a:srgbClr val="7F7F7F"/>
                </a:solidFill>
                <a:latin typeface="Calibri" pitchFamily="34" charset="0"/>
                <a:ea typeface="Calibri" pitchFamily="34" charset="0"/>
                <a:cs typeface="Calibri" pitchFamily="34" charset="0"/>
              </a:rPr>
              <a:t>en Madrid, Bilbao, </a:t>
            </a:r>
            <a:br>
              <a:rPr lang="es-ES" sz="1000">
                <a:solidFill>
                  <a:srgbClr val="7F7F7F"/>
                </a:solidFill>
                <a:latin typeface="Calibri" pitchFamily="34" charset="0"/>
                <a:ea typeface="Calibri" pitchFamily="34" charset="0"/>
                <a:cs typeface="Calibri" pitchFamily="34" charset="0"/>
              </a:rPr>
            </a:br>
            <a:r>
              <a:rPr lang="es-ES" sz="1000">
                <a:solidFill>
                  <a:srgbClr val="7F7F7F"/>
                </a:solidFill>
                <a:latin typeface="Calibri" pitchFamily="34" charset="0"/>
                <a:ea typeface="Calibri" pitchFamily="34" charset="0"/>
                <a:cs typeface="Calibri" pitchFamily="34" charset="0"/>
              </a:rPr>
              <a:t>Vitoria y Barcelona</a:t>
            </a:r>
            <a:endParaRPr lang="es-ES" sz="1200" b="1">
              <a:solidFill>
                <a:srgbClr val="7F7F7F"/>
              </a:solidFill>
              <a:latin typeface="Calibri" pitchFamily="34" charset="0"/>
              <a:ea typeface="Calibri" pitchFamily="34" charset="0"/>
              <a:cs typeface="Calibri" pitchFamily="34" charset="0"/>
            </a:endParaRPr>
          </a:p>
        </p:txBody>
      </p:sp>
      <p:sp>
        <p:nvSpPr>
          <p:cNvPr id="57" name="56 Rectángulo"/>
          <p:cNvSpPr/>
          <p:nvPr/>
        </p:nvSpPr>
        <p:spPr>
          <a:xfrm>
            <a:off x="3105150" y="1487488"/>
            <a:ext cx="3282950" cy="277812"/>
          </a:xfrm>
          <a:prstGeom prst="rect">
            <a:avLst/>
          </a:prstGeom>
          <a:solidFill>
            <a:srgbClr val="017715"/>
          </a:solidFill>
          <a:ln>
            <a:solidFill>
              <a:srgbClr val="017715"/>
            </a:solidFill>
          </a:ln>
        </p:spPr>
        <p:style>
          <a:lnRef idx="1">
            <a:schemeClr val="accent3"/>
          </a:lnRef>
          <a:fillRef idx="3">
            <a:schemeClr val="accent3"/>
          </a:fillRef>
          <a:effectRef idx="2">
            <a:schemeClr val="accent3"/>
          </a:effectRef>
          <a:fontRef idx="minor">
            <a:schemeClr val="lt1"/>
          </a:fontRef>
        </p:style>
        <p:txBody>
          <a:bodyPr anchor="ctr">
            <a:spAutoFit/>
          </a:bodyPr>
          <a:lstStyle/>
          <a:p>
            <a:pPr fontAlgn="auto">
              <a:spcAft>
                <a:spcPts val="0"/>
              </a:spcAft>
              <a:defRPr/>
            </a:pPr>
            <a:r>
              <a:rPr lang="es-ES" sz="1200" b="1" dirty="0">
                <a:solidFill>
                  <a:prstClr val="white"/>
                </a:solidFill>
              </a:rPr>
              <a:t>Infraestructura</a:t>
            </a:r>
            <a:endParaRPr lang="es-ES" sz="1200" b="1" dirty="0">
              <a:solidFill>
                <a:prstClr val="white"/>
              </a:solidFill>
            </a:endParaRPr>
          </a:p>
        </p:txBody>
      </p:sp>
      <p:grpSp>
        <p:nvGrpSpPr>
          <p:cNvPr id="17414" name="58 Grupo"/>
          <p:cNvGrpSpPr>
            <a:grpSpLocks/>
          </p:cNvGrpSpPr>
          <p:nvPr/>
        </p:nvGrpSpPr>
        <p:grpSpPr bwMode="auto">
          <a:xfrm>
            <a:off x="3105150" y="5076825"/>
            <a:ext cx="3282950" cy="830263"/>
            <a:chOff x="3105338" y="4974158"/>
            <a:chExt cx="3282788" cy="830997"/>
          </a:xfrm>
        </p:grpSpPr>
        <p:pic>
          <p:nvPicPr>
            <p:cNvPr id="17457" name="60 Imagen"/>
            <p:cNvPicPr>
              <a:picLocks noChangeAspect="1"/>
            </p:cNvPicPr>
            <p:nvPr/>
          </p:nvPicPr>
          <p:blipFill>
            <a:blip r:embed="rId3"/>
            <a:srcRect/>
            <a:stretch>
              <a:fillRect/>
            </a:stretch>
          </p:blipFill>
          <p:spPr bwMode="auto">
            <a:xfrm>
              <a:off x="5142254" y="4974158"/>
              <a:ext cx="1245872" cy="830997"/>
            </a:xfrm>
            <a:prstGeom prst="rect">
              <a:avLst/>
            </a:prstGeom>
            <a:noFill/>
            <a:ln w="9525">
              <a:noFill/>
              <a:miter lim="800000"/>
              <a:headEnd/>
              <a:tailEnd/>
            </a:ln>
          </p:spPr>
        </p:pic>
        <p:sp>
          <p:nvSpPr>
            <p:cNvPr id="17458" name="Text Box 11"/>
            <p:cNvSpPr txBox="1">
              <a:spLocks noChangeArrowheads="1"/>
            </p:cNvSpPr>
            <p:nvPr/>
          </p:nvSpPr>
          <p:spPr bwMode="auto">
            <a:xfrm>
              <a:off x="3105338" y="4974158"/>
              <a:ext cx="2063685" cy="830997"/>
            </a:xfrm>
            <a:prstGeom prst="rect">
              <a:avLst/>
            </a:prstGeom>
            <a:noFill/>
            <a:ln w="9525">
              <a:noFill/>
              <a:miter lim="800000"/>
              <a:headEnd/>
              <a:tailEnd/>
            </a:ln>
          </p:spPr>
          <p:txBody>
            <a:bodyPr>
              <a:spAutoFit/>
            </a:bodyPr>
            <a:lstStyle/>
            <a:p>
              <a:pPr>
                <a:spcAft>
                  <a:spcPts val="600"/>
                </a:spcAft>
              </a:pPr>
              <a:r>
                <a:rPr lang="es-ES" sz="1200" b="1">
                  <a:solidFill>
                    <a:srgbClr val="017715"/>
                  </a:solidFill>
                  <a:latin typeface="Calibri" pitchFamily="34" charset="0"/>
                  <a:ea typeface="Calibri" pitchFamily="34" charset="0"/>
                  <a:cs typeface="Calibri" pitchFamily="34" charset="0"/>
                </a:rPr>
                <a:t>Herramientas a medida para el seguimiento y valoración de redes sociales y medición de su importancia</a:t>
              </a:r>
            </a:p>
          </p:txBody>
        </p:sp>
      </p:grpSp>
      <p:sp>
        <p:nvSpPr>
          <p:cNvPr id="17415" name="Text Box 11"/>
          <p:cNvSpPr txBox="1">
            <a:spLocks noChangeArrowheads="1"/>
          </p:cNvSpPr>
          <p:nvPr/>
        </p:nvSpPr>
        <p:spPr bwMode="auto">
          <a:xfrm>
            <a:off x="3105150" y="4578350"/>
            <a:ext cx="3282950" cy="461963"/>
          </a:xfrm>
          <a:prstGeom prst="rect">
            <a:avLst/>
          </a:prstGeom>
          <a:noFill/>
          <a:ln w="9525">
            <a:noFill/>
            <a:miter lim="800000"/>
            <a:headEnd/>
            <a:tailEnd/>
          </a:ln>
        </p:spPr>
        <p:txBody>
          <a:bodyPr>
            <a:spAutoFit/>
          </a:bodyPr>
          <a:lstStyle/>
          <a:p>
            <a:pPr>
              <a:spcAft>
                <a:spcPts val="600"/>
              </a:spcAft>
            </a:pPr>
            <a:r>
              <a:rPr lang="es-ES" sz="1200" b="1">
                <a:solidFill>
                  <a:srgbClr val="017715"/>
                </a:solidFill>
                <a:latin typeface="Calibri" pitchFamily="34" charset="0"/>
                <a:ea typeface="Calibri" pitchFamily="34" charset="0"/>
                <a:cs typeface="Calibri" pitchFamily="34" charset="0"/>
              </a:rPr>
              <a:t>Plataforma propia CAWI y equipo de desarrollo especializado</a:t>
            </a:r>
          </a:p>
        </p:txBody>
      </p:sp>
      <p:sp>
        <p:nvSpPr>
          <p:cNvPr id="17416" name="Text Box 11"/>
          <p:cNvSpPr txBox="1">
            <a:spLocks noChangeArrowheads="1"/>
          </p:cNvSpPr>
          <p:nvPr/>
        </p:nvSpPr>
        <p:spPr bwMode="auto">
          <a:xfrm>
            <a:off x="3105150" y="2330450"/>
            <a:ext cx="3282950" cy="1122363"/>
          </a:xfrm>
          <a:prstGeom prst="rect">
            <a:avLst/>
          </a:prstGeom>
          <a:noFill/>
          <a:ln w="9525">
            <a:noFill/>
            <a:miter lim="800000"/>
            <a:headEnd/>
            <a:tailEnd/>
          </a:ln>
        </p:spPr>
        <p:txBody>
          <a:bodyPr rIns="72000">
            <a:spAutoFit/>
          </a:bodyPr>
          <a:lstStyle/>
          <a:p>
            <a:pPr>
              <a:spcAft>
                <a:spcPts val="600"/>
              </a:spcAft>
            </a:pPr>
            <a:r>
              <a:rPr lang="es-ES" sz="1200" b="1">
                <a:solidFill>
                  <a:srgbClr val="017715"/>
                </a:solidFill>
                <a:latin typeface="Calibri" pitchFamily="34" charset="0"/>
                <a:ea typeface="Calibri" pitchFamily="34" charset="0"/>
                <a:cs typeface="Calibri" pitchFamily="34" charset="0"/>
              </a:rPr>
              <a:t>300 Tablets PC para encuestación personal</a:t>
            </a:r>
          </a:p>
          <a:p>
            <a:pPr>
              <a:spcAft>
                <a:spcPts val="600"/>
              </a:spcAft>
            </a:pPr>
            <a:r>
              <a:rPr lang="es-ES" sz="1000">
                <a:solidFill>
                  <a:srgbClr val="7F7F7F"/>
                </a:solidFill>
                <a:latin typeface="Calibri" pitchFamily="34" charset="0"/>
                <a:ea typeface="Calibri" pitchFamily="34" charset="0"/>
                <a:cs typeface="Calibri" pitchFamily="34" charset="0"/>
              </a:rPr>
              <a:t>Tecnología desarrollada por AeI (TAWI), con equipos propios</a:t>
            </a:r>
          </a:p>
          <a:p>
            <a:pPr>
              <a:spcAft>
                <a:spcPts val="600"/>
              </a:spcAft>
            </a:pPr>
            <a:r>
              <a:rPr lang="es-ES" sz="1000">
                <a:solidFill>
                  <a:srgbClr val="7F7F7F"/>
                </a:solidFill>
                <a:latin typeface="Calibri" pitchFamily="34" charset="0"/>
                <a:ea typeface="Calibri" pitchFamily="34" charset="0"/>
                <a:cs typeface="Calibri" pitchFamily="34" charset="0"/>
              </a:rPr>
              <a:t>Tecnología 3G, cámara web, interfaz View&amp;Touch,...</a:t>
            </a:r>
          </a:p>
          <a:p>
            <a:pPr>
              <a:spcAft>
                <a:spcPts val="600"/>
              </a:spcAft>
            </a:pPr>
            <a:r>
              <a:rPr lang="es-ES" sz="1000">
                <a:solidFill>
                  <a:srgbClr val="7F7F7F"/>
                </a:solidFill>
                <a:latin typeface="Calibri" pitchFamily="34" charset="0"/>
                <a:ea typeface="Calibri" pitchFamily="34" charset="0"/>
                <a:cs typeface="Calibri" pitchFamily="34" charset="0"/>
              </a:rPr>
              <a:t>Transmisión y depuración en tiempo real, monitorización del proceso, visionado y grabación de encuestas</a:t>
            </a:r>
          </a:p>
        </p:txBody>
      </p:sp>
      <p:grpSp>
        <p:nvGrpSpPr>
          <p:cNvPr id="17417" name="64 Grupo"/>
          <p:cNvGrpSpPr>
            <a:grpSpLocks/>
          </p:cNvGrpSpPr>
          <p:nvPr/>
        </p:nvGrpSpPr>
        <p:grpSpPr bwMode="auto">
          <a:xfrm>
            <a:off x="3105150" y="3489325"/>
            <a:ext cx="3282950" cy="1052513"/>
            <a:chOff x="3105338" y="3490110"/>
            <a:chExt cx="3282789" cy="1050960"/>
          </a:xfrm>
        </p:grpSpPr>
        <p:sp>
          <p:nvSpPr>
            <p:cNvPr id="17454" name="Text Box 11"/>
            <p:cNvSpPr txBox="1">
              <a:spLocks noChangeArrowheads="1"/>
            </p:cNvSpPr>
            <p:nvPr/>
          </p:nvSpPr>
          <p:spPr bwMode="auto">
            <a:xfrm>
              <a:off x="3105338" y="3490110"/>
              <a:ext cx="1919669" cy="969496"/>
            </a:xfrm>
            <a:prstGeom prst="rect">
              <a:avLst/>
            </a:prstGeom>
            <a:noFill/>
            <a:ln w="9525">
              <a:noFill/>
              <a:miter lim="800000"/>
              <a:headEnd/>
              <a:tailEnd/>
            </a:ln>
          </p:spPr>
          <p:txBody>
            <a:bodyPr rIns="36000">
              <a:spAutoFit/>
            </a:bodyPr>
            <a:lstStyle/>
            <a:p>
              <a:pPr>
                <a:spcAft>
                  <a:spcPts val="600"/>
                </a:spcAft>
              </a:pPr>
              <a:r>
                <a:rPr lang="es-ES" sz="1200" b="1">
                  <a:solidFill>
                    <a:srgbClr val="017715"/>
                  </a:solidFill>
                  <a:latin typeface="Calibri" pitchFamily="34" charset="0"/>
                  <a:ea typeface="Calibri" pitchFamily="34" charset="0"/>
                  <a:cs typeface="Calibri" pitchFamily="34" charset="0"/>
                </a:rPr>
                <a:t>200 puestos CATI</a:t>
              </a:r>
            </a:p>
            <a:p>
              <a:pPr>
                <a:spcAft>
                  <a:spcPts val="600"/>
                </a:spcAft>
              </a:pPr>
              <a:r>
                <a:rPr lang="es-ES" sz="1000">
                  <a:solidFill>
                    <a:srgbClr val="7F7F7F"/>
                  </a:solidFill>
                  <a:latin typeface="Calibri" pitchFamily="34" charset="0"/>
                  <a:ea typeface="Calibri" pitchFamily="34" charset="0"/>
                  <a:cs typeface="Calibri" pitchFamily="34" charset="0"/>
                </a:rPr>
                <a:t>Con el mejor soporte tecnológico, herramientas de supervisión remoto para clientes y sistema predictivo de llamadas</a:t>
              </a:r>
            </a:p>
          </p:txBody>
        </p:sp>
        <p:pic>
          <p:nvPicPr>
            <p:cNvPr id="67" name="66 Imagen"/>
            <p:cNvPicPr>
              <a:picLocks noChangeAspect="1"/>
            </p:cNvPicPr>
            <p:nvPr/>
          </p:nvPicPr>
          <p:blipFill>
            <a:blip r:embed="rId4"/>
            <a:stretch>
              <a:fillRect/>
            </a:stretch>
          </p:blipFill>
          <p:spPr>
            <a:xfrm>
              <a:off x="5259470" y="3545591"/>
              <a:ext cx="1128657" cy="756120"/>
            </a:xfrm>
            <a:prstGeom prst="rect">
              <a:avLst/>
            </a:prstGeom>
            <a:effectLst>
              <a:outerShdw blurRad="50800" dist="38100" dir="5400000" algn="t" rotWithShape="0">
                <a:prstClr val="black">
                  <a:alpha val="40000"/>
                </a:prstClr>
              </a:outerShdw>
            </a:effectLst>
          </p:spPr>
        </p:pic>
        <p:sp>
          <p:nvSpPr>
            <p:cNvPr id="17456" name="Text Box 11"/>
            <p:cNvSpPr txBox="1">
              <a:spLocks noChangeArrowheads="1"/>
            </p:cNvSpPr>
            <p:nvPr/>
          </p:nvSpPr>
          <p:spPr bwMode="auto">
            <a:xfrm>
              <a:off x="4774793" y="4325626"/>
              <a:ext cx="1613333" cy="215444"/>
            </a:xfrm>
            <a:prstGeom prst="rect">
              <a:avLst/>
            </a:prstGeom>
            <a:noFill/>
            <a:ln w="9525">
              <a:noFill/>
              <a:miter lim="800000"/>
              <a:headEnd/>
              <a:tailEnd/>
            </a:ln>
          </p:spPr>
          <p:txBody>
            <a:bodyPr lIns="0" rIns="0">
              <a:spAutoFit/>
            </a:bodyPr>
            <a:lstStyle/>
            <a:p>
              <a:pPr algn="r">
                <a:spcAft>
                  <a:spcPts val="600"/>
                </a:spcAft>
              </a:pPr>
              <a:r>
                <a:rPr lang="es-ES" sz="800" i="1">
                  <a:solidFill>
                    <a:srgbClr val="7F7F7F"/>
                  </a:solidFill>
                  <a:latin typeface="Calibri" pitchFamily="34" charset="0"/>
                  <a:ea typeface="Calibri" pitchFamily="34" charset="0"/>
                  <a:cs typeface="Calibri" pitchFamily="34" charset="0"/>
                </a:rPr>
                <a:t>Área de encuestación en Madrid</a:t>
              </a:r>
              <a:endParaRPr lang="es-ES" sz="800" b="1" i="1">
                <a:solidFill>
                  <a:srgbClr val="7F7F7F"/>
                </a:solidFill>
                <a:latin typeface="Calibri" pitchFamily="34" charset="0"/>
                <a:ea typeface="Calibri" pitchFamily="34" charset="0"/>
                <a:cs typeface="Calibri" pitchFamily="34" charset="0"/>
              </a:endParaRPr>
            </a:p>
          </p:txBody>
        </p:sp>
      </p:grpSp>
      <p:sp>
        <p:nvSpPr>
          <p:cNvPr id="69" name="68 Rectángulo"/>
          <p:cNvSpPr/>
          <p:nvPr/>
        </p:nvSpPr>
        <p:spPr>
          <a:xfrm>
            <a:off x="6484938" y="1487488"/>
            <a:ext cx="3282950" cy="277812"/>
          </a:xfrm>
          <a:prstGeom prst="rect">
            <a:avLst/>
          </a:prstGeom>
          <a:solidFill>
            <a:srgbClr val="017715"/>
          </a:solidFill>
          <a:ln>
            <a:solidFill>
              <a:srgbClr val="017715"/>
            </a:solidFill>
          </a:ln>
        </p:spPr>
        <p:style>
          <a:lnRef idx="1">
            <a:schemeClr val="accent3"/>
          </a:lnRef>
          <a:fillRef idx="3">
            <a:schemeClr val="accent3"/>
          </a:fillRef>
          <a:effectRef idx="2">
            <a:schemeClr val="accent3"/>
          </a:effectRef>
          <a:fontRef idx="minor">
            <a:schemeClr val="lt1"/>
          </a:fontRef>
        </p:style>
        <p:txBody>
          <a:bodyPr anchor="ctr">
            <a:spAutoFit/>
          </a:bodyPr>
          <a:lstStyle/>
          <a:p>
            <a:pPr fontAlgn="auto">
              <a:spcAft>
                <a:spcPts val="0"/>
              </a:spcAft>
              <a:defRPr/>
            </a:pPr>
            <a:r>
              <a:rPr lang="es-ES" sz="1200" b="1" dirty="0">
                <a:solidFill>
                  <a:prstClr val="white"/>
                </a:solidFill>
              </a:rPr>
              <a:t>Nuestras líneas de especialización</a:t>
            </a:r>
            <a:endParaRPr lang="es-ES" sz="1200" b="1" dirty="0">
              <a:solidFill>
                <a:prstClr val="white"/>
              </a:solidFill>
            </a:endParaRPr>
          </a:p>
        </p:txBody>
      </p:sp>
      <p:sp>
        <p:nvSpPr>
          <p:cNvPr id="70" name="69 Rectángulo"/>
          <p:cNvSpPr/>
          <p:nvPr/>
        </p:nvSpPr>
        <p:spPr>
          <a:xfrm>
            <a:off x="128588" y="1487488"/>
            <a:ext cx="2879725" cy="2332037"/>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Aft>
                <a:spcPts val="0"/>
              </a:spcAft>
              <a:defRPr/>
            </a:pPr>
            <a:endParaRPr lang="es-ES" dirty="0">
              <a:solidFill>
                <a:prstClr val="white"/>
              </a:solidFill>
            </a:endParaRPr>
          </a:p>
        </p:txBody>
      </p:sp>
      <p:sp>
        <p:nvSpPr>
          <p:cNvPr id="17420" name="Text Box 11"/>
          <p:cNvSpPr txBox="1">
            <a:spLocks noChangeArrowheads="1"/>
          </p:cNvSpPr>
          <p:nvPr/>
        </p:nvSpPr>
        <p:spPr bwMode="auto">
          <a:xfrm>
            <a:off x="125413" y="3573463"/>
            <a:ext cx="2882900" cy="246062"/>
          </a:xfrm>
          <a:prstGeom prst="rect">
            <a:avLst/>
          </a:prstGeom>
          <a:noFill/>
          <a:ln w="9525">
            <a:noFill/>
            <a:miter lim="800000"/>
            <a:headEnd/>
            <a:tailEnd/>
          </a:ln>
        </p:spPr>
        <p:txBody>
          <a:bodyPr lIns="72000" rIns="72000">
            <a:spAutoFit/>
          </a:bodyPr>
          <a:lstStyle/>
          <a:p>
            <a:pPr>
              <a:spcAft>
                <a:spcPts val="1200"/>
              </a:spcAft>
            </a:pPr>
            <a:r>
              <a:rPr lang="es-ES" sz="1000" b="1">
                <a:solidFill>
                  <a:srgbClr val="7F7F7F"/>
                </a:solidFill>
                <a:latin typeface="Calibri" pitchFamily="34" charset="0"/>
                <a:ea typeface="Calibri" pitchFamily="34" charset="0"/>
                <a:cs typeface="Calibri" pitchFamily="34" charset="0"/>
              </a:rPr>
              <a:t>FORMACIÓN, EXPERIENCIA Y ESPÍRITU INNOVADOR</a:t>
            </a:r>
          </a:p>
        </p:txBody>
      </p:sp>
      <p:sp>
        <p:nvSpPr>
          <p:cNvPr id="72" name="71 Rectángulo"/>
          <p:cNvSpPr/>
          <p:nvPr/>
        </p:nvSpPr>
        <p:spPr>
          <a:xfrm>
            <a:off x="128588" y="1487488"/>
            <a:ext cx="2878137" cy="277812"/>
          </a:xfrm>
          <a:prstGeom prst="rect">
            <a:avLst/>
          </a:prstGeom>
          <a:solidFill>
            <a:srgbClr val="017715"/>
          </a:solidFill>
          <a:ln>
            <a:solidFill>
              <a:srgbClr val="017715"/>
            </a:solidFill>
          </a:ln>
        </p:spPr>
        <p:style>
          <a:lnRef idx="1">
            <a:schemeClr val="accent3"/>
          </a:lnRef>
          <a:fillRef idx="3">
            <a:schemeClr val="accent3"/>
          </a:fillRef>
          <a:effectRef idx="2">
            <a:schemeClr val="accent3"/>
          </a:effectRef>
          <a:fontRef idx="minor">
            <a:schemeClr val="lt1"/>
          </a:fontRef>
        </p:style>
        <p:txBody>
          <a:bodyPr anchor="ctr">
            <a:spAutoFit/>
          </a:bodyPr>
          <a:lstStyle/>
          <a:p>
            <a:pPr fontAlgn="auto">
              <a:spcAft>
                <a:spcPts val="0"/>
              </a:spcAft>
              <a:defRPr/>
            </a:pPr>
            <a:r>
              <a:rPr lang="es-ES" sz="1200" b="1" dirty="0">
                <a:solidFill>
                  <a:prstClr val="white"/>
                </a:solidFill>
              </a:rPr>
              <a:t>Nuestro equipo</a:t>
            </a:r>
            <a:endParaRPr lang="es-ES" sz="1200" b="1" dirty="0">
              <a:solidFill>
                <a:prstClr val="white"/>
              </a:solidFill>
            </a:endParaRPr>
          </a:p>
        </p:txBody>
      </p:sp>
      <p:sp>
        <p:nvSpPr>
          <p:cNvPr id="17422" name="Text Box 11"/>
          <p:cNvSpPr txBox="1">
            <a:spLocks noChangeArrowheads="1"/>
          </p:cNvSpPr>
          <p:nvPr/>
        </p:nvSpPr>
        <p:spPr bwMode="auto">
          <a:xfrm>
            <a:off x="128588" y="1862138"/>
            <a:ext cx="2879725" cy="276225"/>
          </a:xfrm>
          <a:prstGeom prst="rect">
            <a:avLst/>
          </a:prstGeom>
          <a:noFill/>
          <a:ln w="9525">
            <a:noFill/>
            <a:miter lim="800000"/>
            <a:headEnd/>
            <a:tailEnd/>
          </a:ln>
        </p:spPr>
        <p:txBody>
          <a:bodyPr>
            <a:spAutoFit/>
          </a:bodyPr>
          <a:lstStyle/>
          <a:p>
            <a:pPr>
              <a:spcAft>
                <a:spcPts val="600"/>
              </a:spcAft>
            </a:pPr>
            <a:r>
              <a:rPr lang="es-ES" sz="1200" b="1">
                <a:solidFill>
                  <a:srgbClr val="017715"/>
                </a:solidFill>
                <a:latin typeface="Calibri" pitchFamily="34" charset="0"/>
                <a:ea typeface="Calibri" pitchFamily="34" charset="0"/>
                <a:cs typeface="Calibri" pitchFamily="34" charset="0"/>
              </a:rPr>
              <a:t>350 personas </a:t>
            </a:r>
            <a:r>
              <a:rPr lang="es-ES" sz="1000">
                <a:solidFill>
                  <a:srgbClr val="7F7F7F"/>
                </a:solidFill>
                <a:latin typeface="Calibri" pitchFamily="34" charset="0"/>
                <a:ea typeface="Calibri" pitchFamily="34" charset="0"/>
                <a:cs typeface="Calibri" pitchFamily="34" charset="0"/>
              </a:rPr>
              <a:t>para abordar cualquier proyecto</a:t>
            </a:r>
          </a:p>
        </p:txBody>
      </p:sp>
      <p:graphicFrame>
        <p:nvGraphicFramePr>
          <p:cNvPr id="17423" name="73 Gráfico"/>
          <p:cNvGraphicFramePr>
            <a:graphicFrameLocks/>
          </p:cNvGraphicFramePr>
          <p:nvPr/>
        </p:nvGraphicFramePr>
        <p:xfrm>
          <a:off x="77788" y="2270125"/>
          <a:ext cx="2978150" cy="1357313"/>
        </p:xfrm>
        <a:graphic>
          <a:graphicData uri="http://schemas.openxmlformats.org/presentationml/2006/ole">
            <p:oleObj spid="_x0000_s17423" r:id="rId5" imgW="2975106" imgH="1359526" progId="Excel.Chart.8">
              <p:embed/>
            </p:oleObj>
          </a:graphicData>
        </a:graphic>
      </p:graphicFrame>
      <p:sp>
        <p:nvSpPr>
          <p:cNvPr id="17424" name="Text Box 11"/>
          <p:cNvSpPr txBox="1">
            <a:spLocks noChangeArrowheads="1"/>
          </p:cNvSpPr>
          <p:nvPr/>
        </p:nvSpPr>
        <p:spPr bwMode="auto">
          <a:xfrm rot="16200000" flipH="1">
            <a:off x="2475707" y="2786856"/>
            <a:ext cx="385762" cy="123825"/>
          </a:xfrm>
          <a:prstGeom prst="rect">
            <a:avLst/>
          </a:prstGeom>
          <a:noFill/>
          <a:ln w="9525">
            <a:noFill/>
            <a:miter lim="800000"/>
            <a:headEnd/>
            <a:tailEnd/>
          </a:ln>
        </p:spPr>
        <p:txBody>
          <a:bodyPr wrap="none" lIns="0" tIns="0" rIns="0" bIns="0" anchor="b">
            <a:spAutoFit/>
          </a:bodyPr>
          <a:lstStyle/>
          <a:p>
            <a:pPr algn="r">
              <a:spcAft>
                <a:spcPts val="1200"/>
              </a:spcAft>
            </a:pPr>
            <a:r>
              <a:rPr lang="es-ES" sz="800" b="1">
                <a:solidFill>
                  <a:srgbClr val="FFFFFF"/>
                </a:solidFill>
                <a:latin typeface="Calibri" pitchFamily="34" charset="0"/>
                <a:ea typeface="Calibri" pitchFamily="34" charset="0"/>
                <a:cs typeface="Calibri" pitchFamily="34" charset="0"/>
              </a:rPr>
              <a:t>Personas</a:t>
            </a:r>
            <a:endParaRPr lang="es-ES" sz="900" b="1">
              <a:solidFill>
                <a:srgbClr val="FFFFFF"/>
              </a:solidFill>
              <a:latin typeface="Calibri" pitchFamily="34" charset="0"/>
              <a:ea typeface="Calibri" pitchFamily="34" charset="0"/>
              <a:cs typeface="Calibri" pitchFamily="34" charset="0"/>
            </a:endParaRPr>
          </a:p>
        </p:txBody>
      </p:sp>
      <p:sp>
        <p:nvSpPr>
          <p:cNvPr id="17425" name="Text Box 11"/>
          <p:cNvSpPr txBox="1">
            <a:spLocks noChangeArrowheads="1"/>
          </p:cNvSpPr>
          <p:nvPr/>
        </p:nvSpPr>
        <p:spPr bwMode="auto">
          <a:xfrm flipH="1">
            <a:off x="128588" y="2349500"/>
            <a:ext cx="962025" cy="122238"/>
          </a:xfrm>
          <a:prstGeom prst="rect">
            <a:avLst/>
          </a:prstGeom>
          <a:noFill/>
          <a:ln w="9525">
            <a:noFill/>
            <a:miter lim="800000"/>
            <a:headEnd/>
            <a:tailEnd/>
          </a:ln>
        </p:spPr>
        <p:txBody>
          <a:bodyPr wrap="none" lIns="90000" tIns="0" rIns="90000" bIns="0" anchor="b">
            <a:spAutoFit/>
          </a:bodyPr>
          <a:lstStyle/>
          <a:p>
            <a:pPr>
              <a:spcAft>
                <a:spcPts val="1200"/>
              </a:spcAft>
            </a:pPr>
            <a:r>
              <a:rPr lang="es-ES" sz="800" b="1">
                <a:solidFill>
                  <a:srgbClr val="7F7F7F"/>
                </a:solidFill>
                <a:latin typeface="Calibri" pitchFamily="34" charset="0"/>
                <a:ea typeface="Calibri" pitchFamily="34" charset="0"/>
                <a:cs typeface="Calibri" pitchFamily="34" charset="0"/>
              </a:rPr>
              <a:t>EQUIPO HUMANO</a:t>
            </a:r>
            <a:endParaRPr lang="es-ES" sz="900" b="1">
              <a:solidFill>
                <a:srgbClr val="7F7F7F"/>
              </a:solidFill>
              <a:latin typeface="Calibri" pitchFamily="34" charset="0"/>
              <a:ea typeface="Calibri" pitchFamily="34" charset="0"/>
              <a:cs typeface="Calibri" pitchFamily="34" charset="0"/>
            </a:endParaRPr>
          </a:p>
        </p:txBody>
      </p:sp>
      <p:sp>
        <p:nvSpPr>
          <p:cNvPr id="77" name="76 Rectángulo"/>
          <p:cNvSpPr/>
          <p:nvPr/>
        </p:nvSpPr>
        <p:spPr>
          <a:xfrm>
            <a:off x="128588" y="3919538"/>
            <a:ext cx="2879725" cy="2740025"/>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Aft>
                <a:spcPts val="0"/>
              </a:spcAft>
              <a:defRPr/>
            </a:pPr>
            <a:endParaRPr lang="es-ES" dirty="0">
              <a:solidFill>
                <a:prstClr val="white"/>
              </a:solidFill>
            </a:endParaRPr>
          </a:p>
        </p:txBody>
      </p:sp>
      <p:sp>
        <p:nvSpPr>
          <p:cNvPr id="78" name="77 Rectángulo"/>
          <p:cNvSpPr/>
          <p:nvPr/>
        </p:nvSpPr>
        <p:spPr>
          <a:xfrm>
            <a:off x="128588" y="3914775"/>
            <a:ext cx="2878137" cy="276225"/>
          </a:xfrm>
          <a:prstGeom prst="rect">
            <a:avLst/>
          </a:prstGeom>
          <a:solidFill>
            <a:srgbClr val="017715"/>
          </a:solidFill>
          <a:ln>
            <a:solidFill>
              <a:srgbClr val="017715"/>
            </a:solidFill>
          </a:ln>
        </p:spPr>
        <p:style>
          <a:lnRef idx="1">
            <a:schemeClr val="accent3"/>
          </a:lnRef>
          <a:fillRef idx="3">
            <a:schemeClr val="accent3"/>
          </a:fillRef>
          <a:effectRef idx="2">
            <a:schemeClr val="accent3"/>
          </a:effectRef>
          <a:fontRef idx="minor">
            <a:schemeClr val="lt1"/>
          </a:fontRef>
        </p:style>
        <p:txBody>
          <a:bodyPr anchor="ctr">
            <a:spAutoFit/>
          </a:bodyPr>
          <a:lstStyle/>
          <a:p>
            <a:pPr fontAlgn="auto">
              <a:spcAft>
                <a:spcPts val="0"/>
              </a:spcAft>
              <a:defRPr/>
            </a:pPr>
            <a:r>
              <a:rPr lang="es-ES" sz="1200" b="1" dirty="0">
                <a:solidFill>
                  <a:prstClr val="white"/>
                </a:solidFill>
              </a:rPr>
              <a:t>Nuestro recursos</a:t>
            </a:r>
            <a:endParaRPr lang="es-ES" sz="1200" b="1" dirty="0">
              <a:solidFill>
                <a:prstClr val="white"/>
              </a:solidFill>
            </a:endParaRPr>
          </a:p>
        </p:txBody>
      </p:sp>
      <p:sp>
        <p:nvSpPr>
          <p:cNvPr id="17428" name="Text Box 11"/>
          <p:cNvSpPr txBox="1">
            <a:spLocks noChangeArrowheads="1"/>
          </p:cNvSpPr>
          <p:nvPr/>
        </p:nvSpPr>
        <p:spPr bwMode="auto">
          <a:xfrm>
            <a:off x="128588" y="4313238"/>
            <a:ext cx="2879725" cy="430212"/>
          </a:xfrm>
          <a:prstGeom prst="rect">
            <a:avLst/>
          </a:prstGeom>
          <a:noFill/>
          <a:ln w="9525">
            <a:noFill/>
            <a:miter lim="800000"/>
            <a:headEnd/>
            <a:tailEnd/>
          </a:ln>
        </p:spPr>
        <p:txBody>
          <a:bodyPr>
            <a:spAutoFit/>
          </a:bodyPr>
          <a:lstStyle/>
          <a:p>
            <a:pPr>
              <a:spcAft>
                <a:spcPts val="600"/>
              </a:spcAft>
            </a:pPr>
            <a:r>
              <a:rPr lang="es-ES" sz="1200" b="1">
                <a:solidFill>
                  <a:srgbClr val="017715"/>
                </a:solidFill>
                <a:latin typeface="Calibri" pitchFamily="34" charset="0"/>
                <a:ea typeface="Calibri" pitchFamily="34" charset="0"/>
                <a:cs typeface="Calibri" pitchFamily="34" charset="0"/>
              </a:rPr>
              <a:t>Más de 20 millones de euros </a:t>
            </a:r>
            <a:r>
              <a:rPr lang="es-ES" sz="1000">
                <a:solidFill>
                  <a:srgbClr val="7F7F7F"/>
                </a:solidFill>
                <a:latin typeface="Calibri" pitchFamily="34" charset="0"/>
                <a:ea typeface="Calibri" pitchFamily="34" charset="0"/>
                <a:cs typeface="Calibri" pitchFamily="34" charset="0"/>
              </a:rPr>
              <a:t>de volumen de negocio</a:t>
            </a:r>
          </a:p>
        </p:txBody>
      </p:sp>
      <p:sp>
        <p:nvSpPr>
          <p:cNvPr id="17429" name="Text Box 11"/>
          <p:cNvSpPr txBox="1">
            <a:spLocks noChangeArrowheads="1"/>
          </p:cNvSpPr>
          <p:nvPr/>
        </p:nvSpPr>
        <p:spPr bwMode="auto">
          <a:xfrm flipH="1">
            <a:off x="128588" y="4799013"/>
            <a:ext cx="801687" cy="123825"/>
          </a:xfrm>
          <a:prstGeom prst="rect">
            <a:avLst/>
          </a:prstGeom>
          <a:noFill/>
          <a:ln w="9525">
            <a:noFill/>
            <a:miter lim="800000"/>
            <a:headEnd/>
            <a:tailEnd/>
          </a:ln>
        </p:spPr>
        <p:txBody>
          <a:bodyPr wrap="none" lIns="90000" tIns="0" rIns="90000" bIns="0" anchor="b">
            <a:spAutoFit/>
          </a:bodyPr>
          <a:lstStyle/>
          <a:p>
            <a:pPr>
              <a:spcAft>
                <a:spcPts val="1200"/>
              </a:spcAft>
            </a:pPr>
            <a:r>
              <a:rPr lang="es-ES" sz="800" b="1">
                <a:solidFill>
                  <a:srgbClr val="7F7F7F"/>
                </a:solidFill>
                <a:latin typeface="Calibri" pitchFamily="34" charset="0"/>
                <a:ea typeface="Calibri" pitchFamily="34" charset="0"/>
                <a:cs typeface="Calibri" pitchFamily="34" charset="0"/>
              </a:rPr>
              <a:t>FACTURACIÓN</a:t>
            </a:r>
            <a:endParaRPr lang="es-ES" sz="900" b="1">
              <a:solidFill>
                <a:srgbClr val="7F7F7F"/>
              </a:solidFill>
              <a:latin typeface="Calibri" pitchFamily="34" charset="0"/>
              <a:ea typeface="Calibri" pitchFamily="34" charset="0"/>
              <a:cs typeface="Calibri" pitchFamily="34" charset="0"/>
            </a:endParaRPr>
          </a:p>
        </p:txBody>
      </p:sp>
      <p:sp>
        <p:nvSpPr>
          <p:cNvPr id="17430" name="Text Box 11"/>
          <p:cNvSpPr txBox="1">
            <a:spLocks noChangeArrowheads="1"/>
          </p:cNvSpPr>
          <p:nvPr/>
        </p:nvSpPr>
        <p:spPr bwMode="auto">
          <a:xfrm>
            <a:off x="125413" y="6221413"/>
            <a:ext cx="2881312" cy="431800"/>
          </a:xfrm>
          <a:prstGeom prst="rect">
            <a:avLst/>
          </a:prstGeom>
          <a:noFill/>
          <a:ln w="9525">
            <a:noFill/>
            <a:miter lim="800000"/>
            <a:headEnd/>
            <a:tailEnd/>
          </a:ln>
        </p:spPr>
        <p:txBody>
          <a:bodyPr>
            <a:spAutoFit/>
          </a:bodyPr>
          <a:lstStyle/>
          <a:p>
            <a:pPr>
              <a:spcAft>
                <a:spcPts val="600"/>
              </a:spcAft>
            </a:pPr>
            <a:r>
              <a:rPr lang="es-ES" sz="1200" b="1">
                <a:solidFill>
                  <a:srgbClr val="017715"/>
                </a:solidFill>
                <a:latin typeface="Calibri" pitchFamily="34" charset="0"/>
                <a:ea typeface="Calibri" pitchFamily="34" charset="0"/>
                <a:cs typeface="Calibri" pitchFamily="34" charset="0"/>
              </a:rPr>
              <a:t>Oficinas</a:t>
            </a:r>
            <a:r>
              <a:rPr lang="es-ES" sz="1200">
                <a:solidFill>
                  <a:srgbClr val="7F7F7F"/>
                </a:solidFill>
                <a:latin typeface="Calibri" pitchFamily="34" charset="0"/>
                <a:ea typeface="Calibri" pitchFamily="34" charset="0"/>
                <a:cs typeface="Calibri" pitchFamily="34" charset="0"/>
              </a:rPr>
              <a:t> </a:t>
            </a:r>
            <a:r>
              <a:rPr lang="es-ES" sz="1000">
                <a:solidFill>
                  <a:srgbClr val="7F7F7F"/>
                </a:solidFill>
                <a:latin typeface="Calibri" pitchFamily="34" charset="0"/>
                <a:ea typeface="Calibri" pitchFamily="34" charset="0"/>
                <a:cs typeface="Calibri" pitchFamily="34" charset="0"/>
              </a:rPr>
              <a:t>en Madrid, Barcelona, Vitoria, Bilbao, </a:t>
            </a:r>
            <a:br>
              <a:rPr lang="es-ES" sz="1000">
                <a:solidFill>
                  <a:srgbClr val="7F7F7F"/>
                </a:solidFill>
                <a:latin typeface="Calibri" pitchFamily="34" charset="0"/>
                <a:ea typeface="Calibri" pitchFamily="34" charset="0"/>
                <a:cs typeface="Calibri" pitchFamily="34" charset="0"/>
              </a:rPr>
            </a:br>
            <a:r>
              <a:rPr lang="es-ES" sz="1000">
                <a:solidFill>
                  <a:srgbClr val="7F7F7F"/>
                </a:solidFill>
                <a:latin typeface="Calibri" pitchFamily="34" charset="0"/>
                <a:ea typeface="Calibri" pitchFamily="34" charset="0"/>
                <a:cs typeface="Calibri" pitchFamily="34" charset="0"/>
              </a:rPr>
              <a:t>San Sebastián, Zaragoza, Bogotá y Medellín</a:t>
            </a:r>
          </a:p>
        </p:txBody>
      </p:sp>
      <p:sp>
        <p:nvSpPr>
          <p:cNvPr id="17431" name="Text Box 11"/>
          <p:cNvSpPr txBox="1">
            <a:spLocks noChangeArrowheads="1"/>
          </p:cNvSpPr>
          <p:nvPr/>
        </p:nvSpPr>
        <p:spPr bwMode="auto">
          <a:xfrm>
            <a:off x="128588" y="6642100"/>
            <a:ext cx="2879725" cy="215900"/>
          </a:xfrm>
          <a:prstGeom prst="rect">
            <a:avLst/>
          </a:prstGeom>
          <a:noFill/>
          <a:ln w="9525">
            <a:noFill/>
            <a:miter lim="800000"/>
            <a:headEnd/>
            <a:tailEnd/>
          </a:ln>
        </p:spPr>
        <p:txBody>
          <a:bodyPr>
            <a:spAutoFit/>
          </a:bodyPr>
          <a:lstStyle/>
          <a:p>
            <a:pPr algn="r">
              <a:spcAft>
                <a:spcPts val="1200"/>
              </a:spcAft>
            </a:pPr>
            <a:r>
              <a:rPr lang="es-ES" sz="800" i="1">
                <a:solidFill>
                  <a:srgbClr val="7F7F7F"/>
                </a:solidFill>
                <a:latin typeface="Calibri" pitchFamily="34" charset="0"/>
                <a:ea typeface="Calibri" pitchFamily="34" charset="0"/>
                <a:cs typeface="Calibri" pitchFamily="34" charset="0"/>
              </a:rPr>
              <a:t>*Sólo incluye España</a:t>
            </a:r>
          </a:p>
        </p:txBody>
      </p:sp>
      <p:graphicFrame>
        <p:nvGraphicFramePr>
          <p:cNvPr id="17432" name="82 Gráfico"/>
          <p:cNvGraphicFramePr>
            <a:graphicFrameLocks/>
          </p:cNvGraphicFramePr>
          <p:nvPr/>
        </p:nvGraphicFramePr>
        <p:xfrm>
          <a:off x="74613" y="4702175"/>
          <a:ext cx="2982912" cy="1327150"/>
        </p:xfrm>
        <a:graphic>
          <a:graphicData uri="http://schemas.openxmlformats.org/presentationml/2006/ole">
            <p:oleObj spid="_x0000_s17432" r:id="rId6" imgW="2987299" imgH="1329043" progId="Excel.Chart.8">
              <p:embed/>
            </p:oleObj>
          </a:graphicData>
        </a:graphic>
      </p:graphicFrame>
      <p:sp>
        <p:nvSpPr>
          <p:cNvPr id="17433" name="Text Box 11"/>
          <p:cNvSpPr txBox="1">
            <a:spLocks noChangeArrowheads="1"/>
          </p:cNvSpPr>
          <p:nvPr/>
        </p:nvSpPr>
        <p:spPr bwMode="auto">
          <a:xfrm rot="16200000" flipH="1">
            <a:off x="2447925" y="5168900"/>
            <a:ext cx="441325" cy="123825"/>
          </a:xfrm>
          <a:prstGeom prst="rect">
            <a:avLst/>
          </a:prstGeom>
          <a:noFill/>
          <a:ln w="9525">
            <a:noFill/>
            <a:miter lim="800000"/>
            <a:headEnd/>
            <a:tailEnd/>
          </a:ln>
        </p:spPr>
        <p:txBody>
          <a:bodyPr wrap="none" lIns="0" tIns="0" rIns="0" bIns="0" anchor="b">
            <a:spAutoFit/>
          </a:bodyPr>
          <a:lstStyle/>
          <a:p>
            <a:pPr algn="r">
              <a:spcAft>
                <a:spcPts val="1200"/>
              </a:spcAft>
            </a:pPr>
            <a:r>
              <a:rPr lang="es-ES" sz="800" b="1">
                <a:solidFill>
                  <a:srgbClr val="FFFFFF"/>
                </a:solidFill>
                <a:latin typeface="Calibri" pitchFamily="34" charset="0"/>
                <a:ea typeface="Calibri" pitchFamily="34" charset="0"/>
                <a:cs typeface="Calibri" pitchFamily="34" charset="0"/>
              </a:rPr>
              <a:t>Millones €</a:t>
            </a:r>
            <a:endParaRPr lang="es-ES" sz="900" b="1">
              <a:solidFill>
                <a:srgbClr val="FFFFFF"/>
              </a:solidFill>
              <a:latin typeface="Calibri" pitchFamily="34" charset="0"/>
              <a:ea typeface="Calibri" pitchFamily="34" charset="0"/>
              <a:cs typeface="Calibri" pitchFamily="34" charset="0"/>
            </a:endParaRPr>
          </a:p>
        </p:txBody>
      </p:sp>
      <p:sp>
        <p:nvSpPr>
          <p:cNvPr id="17434" name="Text Box 11"/>
          <p:cNvSpPr txBox="1">
            <a:spLocks noChangeArrowheads="1"/>
          </p:cNvSpPr>
          <p:nvPr/>
        </p:nvSpPr>
        <p:spPr bwMode="auto">
          <a:xfrm>
            <a:off x="125413" y="5976938"/>
            <a:ext cx="2881312" cy="246062"/>
          </a:xfrm>
          <a:prstGeom prst="rect">
            <a:avLst/>
          </a:prstGeom>
          <a:noFill/>
          <a:ln w="9525">
            <a:noFill/>
            <a:miter lim="800000"/>
            <a:headEnd/>
            <a:tailEnd/>
          </a:ln>
        </p:spPr>
        <p:txBody>
          <a:bodyPr>
            <a:spAutoFit/>
          </a:bodyPr>
          <a:lstStyle/>
          <a:p>
            <a:pPr>
              <a:spcAft>
                <a:spcPts val="1200"/>
              </a:spcAft>
            </a:pPr>
            <a:r>
              <a:rPr lang="es-ES" sz="1000" b="1">
                <a:solidFill>
                  <a:srgbClr val="7F7F7F"/>
                </a:solidFill>
                <a:latin typeface="Calibri" pitchFamily="34" charset="0"/>
                <a:ea typeface="Calibri" pitchFamily="34" charset="0"/>
                <a:cs typeface="Calibri" pitchFamily="34" charset="0"/>
              </a:rPr>
              <a:t>SOLVENCIA, DIMENSIÓN Y CRECIMIENTO</a:t>
            </a:r>
          </a:p>
        </p:txBody>
      </p:sp>
      <p:sp>
        <p:nvSpPr>
          <p:cNvPr id="17435" name="Text Box 11"/>
          <p:cNvSpPr txBox="1">
            <a:spLocks noChangeArrowheads="1"/>
          </p:cNvSpPr>
          <p:nvPr/>
        </p:nvSpPr>
        <p:spPr bwMode="auto">
          <a:xfrm>
            <a:off x="6484938" y="1862138"/>
            <a:ext cx="3282950" cy="430212"/>
          </a:xfrm>
          <a:prstGeom prst="rect">
            <a:avLst/>
          </a:prstGeom>
          <a:noFill/>
          <a:ln w="9525">
            <a:noFill/>
            <a:miter lim="800000"/>
            <a:headEnd/>
            <a:tailEnd/>
          </a:ln>
        </p:spPr>
        <p:txBody>
          <a:bodyPr>
            <a:spAutoFit/>
          </a:bodyPr>
          <a:lstStyle/>
          <a:p>
            <a:pPr>
              <a:spcAft>
                <a:spcPts val="600"/>
              </a:spcAft>
            </a:pPr>
            <a:r>
              <a:rPr lang="es-ES" sz="1200" b="1">
                <a:solidFill>
                  <a:srgbClr val="017715"/>
                </a:solidFill>
                <a:latin typeface="Calibri" pitchFamily="34" charset="0"/>
                <a:ea typeface="Calibri" pitchFamily="34" charset="0"/>
                <a:cs typeface="Calibri" pitchFamily="34" charset="0"/>
              </a:rPr>
              <a:t>Reputación y liderazgo</a:t>
            </a:r>
            <a:br>
              <a:rPr lang="es-ES" sz="1200" b="1">
                <a:solidFill>
                  <a:srgbClr val="017715"/>
                </a:solidFill>
                <a:latin typeface="Calibri" pitchFamily="34" charset="0"/>
                <a:ea typeface="Calibri" pitchFamily="34" charset="0"/>
                <a:cs typeface="Calibri" pitchFamily="34" charset="0"/>
              </a:rPr>
            </a:br>
            <a:r>
              <a:rPr lang="es-ES" sz="1000">
                <a:solidFill>
                  <a:srgbClr val="7F7F7F"/>
                </a:solidFill>
                <a:latin typeface="Calibri" pitchFamily="34" charset="0"/>
                <a:ea typeface="Calibri" pitchFamily="34" charset="0"/>
                <a:cs typeface="Calibri" pitchFamily="34" charset="0"/>
              </a:rPr>
              <a:t>Instituto responsable de la elaboración de MERCO</a:t>
            </a:r>
          </a:p>
        </p:txBody>
      </p:sp>
      <p:sp>
        <p:nvSpPr>
          <p:cNvPr id="17436" name="Text Box 11"/>
          <p:cNvSpPr txBox="1">
            <a:spLocks noChangeArrowheads="1"/>
          </p:cNvSpPr>
          <p:nvPr/>
        </p:nvSpPr>
        <p:spPr bwMode="auto">
          <a:xfrm>
            <a:off x="6484938" y="2290763"/>
            <a:ext cx="3282950" cy="277812"/>
          </a:xfrm>
          <a:prstGeom prst="rect">
            <a:avLst/>
          </a:prstGeom>
          <a:noFill/>
          <a:ln w="9525">
            <a:noFill/>
            <a:miter lim="800000"/>
            <a:headEnd/>
            <a:tailEnd/>
          </a:ln>
        </p:spPr>
        <p:txBody>
          <a:bodyPr>
            <a:spAutoFit/>
          </a:bodyPr>
          <a:lstStyle/>
          <a:p>
            <a:pPr>
              <a:spcAft>
                <a:spcPts val="600"/>
              </a:spcAft>
            </a:pPr>
            <a:r>
              <a:rPr lang="es-ES" sz="1200" b="1">
                <a:solidFill>
                  <a:srgbClr val="017715"/>
                </a:solidFill>
                <a:latin typeface="Calibri" pitchFamily="34" charset="0"/>
                <a:ea typeface="Calibri" pitchFamily="34" charset="0"/>
                <a:cs typeface="Calibri" pitchFamily="34" charset="0"/>
              </a:rPr>
              <a:t>Modelos de Eficacia Digital</a:t>
            </a:r>
          </a:p>
        </p:txBody>
      </p:sp>
      <p:sp>
        <p:nvSpPr>
          <p:cNvPr id="17437" name="Text Box 11"/>
          <p:cNvSpPr txBox="1">
            <a:spLocks noChangeArrowheads="1"/>
          </p:cNvSpPr>
          <p:nvPr/>
        </p:nvSpPr>
        <p:spPr bwMode="auto">
          <a:xfrm>
            <a:off x="6484938" y="2565400"/>
            <a:ext cx="3282950" cy="461963"/>
          </a:xfrm>
          <a:prstGeom prst="rect">
            <a:avLst/>
          </a:prstGeom>
          <a:noFill/>
          <a:ln w="9525">
            <a:noFill/>
            <a:miter lim="800000"/>
            <a:headEnd/>
            <a:tailEnd/>
          </a:ln>
        </p:spPr>
        <p:txBody>
          <a:bodyPr>
            <a:spAutoFit/>
          </a:bodyPr>
          <a:lstStyle/>
          <a:p>
            <a:pPr>
              <a:spcAft>
                <a:spcPts val="600"/>
              </a:spcAft>
            </a:pPr>
            <a:r>
              <a:rPr lang="es-ES" sz="1200" b="1">
                <a:solidFill>
                  <a:srgbClr val="017715"/>
                </a:solidFill>
                <a:latin typeface="Calibri" pitchFamily="34" charset="0"/>
                <a:ea typeface="Calibri" pitchFamily="34" charset="0"/>
                <a:cs typeface="Calibri" pitchFamily="34" charset="0"/>
              </a:rPr>
              <a:t>Investigación cualitativa y co-creación en comunidades virtuales</a:t>
            </a:r>
            <a:endParaRPr lang="es-ES" sz="1000">
              <a:solidFill>
                <a:srgbClr val="7F7F7F"/>
              </a:solidFill>
              <a:latin typeface="Calibri" pitchFamily="34" charset="0"/>
              <a:ea typeface="Calibri" pitchFamily="34" charset="0"/>
              <a:cs typeface="Calibri" pitchFamily="34" charset="0"/>
            </a:endParaRPr>
          </a:p>
        </p:txBody>
      </p:sp>
      <p:sp>
        <p:nvSpPr>
          <p:cNvPr id="17438" name="Text Box 11"/>
          <p:cNvSpPr txBox="1">
            <a:spLocks noChangeArrowheads="1"/>
          </p:cNvSpPr>
          <p:nvPr/>
        </p:nvSpPr>
        <p:spPr bwMode="auto">
          <a:xfrm>
            <a:off x="6484938" y="3025775"/>
            <a:ext cx="3282950" cy="461963"/>
          </a:xfrm>
          <a:prstGeom prst="rect">
            <a:avLst/>
          </a:prstGeom>
          <a:noFill/>
          <a:ln w="9525">
            <a:noFill/>
            <a:miter lim="800000"/>
            <a:headEnd/>
            <a:tailEnd/>
          </a:ln>
        </p:spPr>
        <p:txBody>
          <a:bodyPr>
            <a:spAutoFit/>
          </a:bodyPr>
          <a:lstStyle/>
          <a:p>
            <a:pPr>
              <a:spcAft>
                <a:spcPts val="600"/>
              </a:spcAft>
            </a:pPr>
            <a:r>
              <a:rPr lang="es-ES" sz="1200" b="1">
                <a:solidFill>
                  <a:srgbClr val="017715"/>
                </a:solidFill>
                <a:latin typeface="Calibri" pitchFamily="34" charset="0"/>
                <a:ea typeface="Calibri" pitchFamily="34" charset="0"/>
                <a:cs typeface="Calibri" pitchFamily="34" charset="0"/>
              </a:rPr>
              <a:t>Monitorización y evaluación del impacto en redes sociales</a:t>
            </a:r>
            <a:endParaRPr lang="es-ES" sz="1000">
              <a:solidFill>
                <a:srgbClr val="7F7F7F"/>
              </a:solidFill>
              <a:latin typeface="Calibri" pitchFamily="34" charset="0"/>
              <a:ea typeface="Calibri" pitchFamily="34" charset="0"/>
              <a:cs typeface="Calibri" pitchFamily="34" charset="0"/>
            </a:endParaRPr>
          </a:p>
        </p:txBody>
      </p:sp>
      <p:sp>
        <p:nvSpPr>
          <p:cNvPr id="17439" name="Text Box 11"/>
          <p:cNvSpPr txBox="1">
            <a:spLocks noChangeArrowheads="1"/>
          </p:cNvSpPr>
          <p:nvPr/>
        </p:nvSpPr>
        <p:spPr bwMode="auto">
          <a:xfrm>
            <a:off x="3105150" y="5945188"/>
            <a:ext cx="3282950" cy="708025"/>
          </a:xfrm>
          <a:prstGeom prst="rect">
            <a:avLst/>
          </a:prstGeom>
          <a:noFill/>
          <a:ln w="9525">
            <a:noFill/>
            <a:miter lim="800000"/>
            <a:headEnd/>
            <a:tailEnd/>
          </a:ln>
        </p:spPr>
        <p:txBody>
          <a:bodyPr>
            <a:spAutoFit/>
          </a:bodyPr>
          <a:lstStyle/>
          <a:p>
            <a:pPr>
              <a:spcAft>
                <a:spcPts val="600"/>
              </a:spcAft>
            </a:pPr>
            <a:r>
              <a:rPr lang="es-ES" sz="1000" b="1" i="1">
                <a:solidFill>
                  <a:srgbClr val="7F7F7F"/>
                </a:solidFill>
                <a:latin typeface="Calibri" pitchFamily="34" charset="0"/>
                <a:ea typeface="Calibri" pitchFamily="34" charset="0"/>
                <a:cs typeface="Calibri" pitchFamily="34" charset="0"/>
              </a:rPr>
              <a:t>"Nuestra infraestructura nos permite responder a grandes operaciones de recogida de información y a las demandas de los organismos implicados en el desarrollo del Plan Estadístico Nacional"</a:t>
            </a:r>
          </a:p>
        </p:txBody>
      </p:sp>
      <p:grpSp>
        <p:nvGrpSpPr>
          <p:cNvPr id="17440" name="137 Grupo"/>
          <p:cNvGrpSpPr>
            <a:grpSpLocks/>
          </p:cNvGrpSpPr>
          <p:nvPr/>
        </p:nvGrpSpPr>
        <p:grpSpPr bwMode="auto">
          <a:xfrm>
            <a:off x="6484938" y="4868863"/>
            <a:ext cx="3282950" cy="600075"/>
            <a:chOff x="6485572" y="4534429"/>
            <a:chExt cx="3282788" cy="600000"/>
          </a:xfrm>
        </p:grpSpPr>
        <p:pic>
          <p:nvPicPr>
            <p:cNvPr id="17451" name="Picture 3"/>
            <p:cNvPicPr>
              <a:picLocks noChangeAspect="1" noChangeArrowheads="1"/>
            </p:cNvPicPr>
            <p:nvPr/>
          </p:nvPicPr>
          <p:blipFill>
            <a:blip r:embed="rId7"/>
            <a:srcRect/>
            <a:stretch>
              <a:fillRect/>
            </a:stretch>
          </p:blipFill>
          <p:spPr bwMode="auto">
            <a:xfrm>
              <a:off x="6485572" y="4534429"/>
              <a:ext cx="1080000" cy="600000"/>
            </a:xfrm>
            <a:prstGeom prst="rect">
              <a:avLst/>
            </a:prstGeom>
            <a:noFill/>
            <a:ln w="9525">
              <a:noFill/>
              <a:miter lim="800000"/>
              <a:headEnd/>
              <a:tailEnd/>
            </a:ln>
          </p:spPr>
        </p:pic>
        <p:pic>
          <p:nvPicPr>
            <p:cNvPr id="17452" name="Picture 4"/>
            <p:cNvPicPr>
              <a:picLocks noChangeAspect="1" noChangeArrowheads="1"/>
            </p:cNvPicPr>
            <p:nvPr/>
          </p:nvPicPr>
          <p:blipFill>
            <a:blip r:embed="rId8"/>
            <a:srcRect/>
            <a:stretch>
              <a:fillRect/>
            </a:stretch>
          </p:blipFill>
          <p:spPr bwMode="auto">
            <a:xfrm>
              <a:off x="8688360" y="4534429"/>
              <a:ext cx="1080000" cy="600000"/>
            </a:xfrm>
            <a:prstGeom prst="rect">
              <a:avLst/>
            </a:prstGeom>
            <a:noFill/>
            <a:ln w="9525">
              <a:noFill/>
              <a:miter lim="800000"/>
              <a:headEnd/>
              <a:tailEnd/>
            </a:ln>
          </p:spPr>
        </p:pic>
        <p:pic>
          <p:nvPicPr>
            <p:cNvPr id="17453" name="Picture 5"/>
            <p:cNvPicPr>
              <a:picLocks noChangeAspect="1" noChangeArrowheads="1"/>
            </p:cNvPicPr>
            <p:nvPr/>
          </p:nvPicPr>
          <p:blipFill>
            <a:blip r:embed="rId9"/>
            <a:srcRect/>
            <a:stretch>
              <a:fillRect/>
            </a:stretch>
          </p:blipFill>
          <p:spPr bwMode="auto">
            <a:xfrm>
              <a:off x="7586966" y="4534429"/>
              <a:ext cx="1080000" cy="600000"/>
            </a:xfrm>
            <a:prstGeom prst="rect">
              <a:avLst/>
            </a:prstGeom>
            <a:noFill/>
            <a:ln w="9525">
              <a:noFill/>
              <a:miter lim="800000"/>
              <a:headEnd/>
              <a:tailEnd/>
            </a:ln>
          </p:spPr>
        </p:pic>
      </p:grpSp>
      <p:pic>
        <p:nvPicPr>
          <p:cNvPr id="17441" name="Picture 6"/>
          <p:cNvPicPr>
            <a:picLocks noChangeAspect="1" noChangeArrowheads="1"/>
          </p:cNvPicPr>
          <p:nvPr/>
        </p:nvPicPr>
        <p:blipFill>
          <a:blip r:embed="rId10"/>
          <a:srcRect/>
          <a:stretch>
            <a:fillRect/>
          </a:stretch>
        </p:blipFill>
        <p:spPr bwMode="auto">
          <a:xfrm>
            <a:off x="7586663" y="6051550"/>
            <a:ext cx="1081087" cy="600075"/>
          </a:xfrm>
          <a:prstGeom prst="rect">
            <a:avLst/>
          </a:prstGeom>
          <a:noFill/>
          <a:ln w="9525">
            <a:noFill/>
            <a:miter lim="800000"/>
            <a:headEnd/>
            <a:tailEnd/>
          </a:ln>
        </p:spPr>
      </p:pic>
      <p:grpSp>
        <p:nvGrpSpPr>
          <p:cNvPr id="17442" name="142 Grupo"/>
          <p:cNvGrpSpPr>
            <a:grpSpLocks/>
          </p:cNvGrpSpPr>
          <p:nvPr/>
        </p:nvGrpSpPr>
        <p:grpSpPr bwMode="auto">
          <a:xfrm>
            <a:off x="7586663" y="5459413"/>
            <a:ext cx="2181225" cy="600075"/>
            <a:chOff x="7586966" y="5222908"/>
            <a:chExt cx="2181394" cy="600000"/>
          </a:xfrm>
        </p:grpSpPr>
        <p:pic>
          <p:nvPicPr>
            <p:cNvPr id="17449" name="Picture 2"/>
            <p:cNvPicPr>
              <a:picLocks noChangeAspect="1" noChangeArrowheads="1"/>
            </p:cNvPicPr>
            <p:nvPr/>
          </p:nvPicPr>
          <p:blipFill>
            <a:blip r:embed="rId11"/>
            <a:srcRect/>
            <a:stretch>
              <a:fillRect/>
            </a:stretch>
          </p:blipFill>
          <p:spPr bwMode="auto">
            <a:xfrm>
              <a:off x="8688360" y="5222908"/>
              <a:ext cx="1080000" cy="600000"/>
            </a:xfrm>
            <a:prstGeom prst="rect">
              <a:avLst/>
            </a:prstGeom>
            <a:noFill/>
            <a:ln w="9525">
              <a:noFill/>
              <a:miter lim="800000"/>
              <a:headEnd/>
              <a:tailEnd/>
            </a:ln>
          </p:spPr>
        </p:pic>
        <p:pic>
          <p:nvPicPr>
            <p:cNvPr id="17450" name="Picture 8"/>
            <p:cNvPicPr>
              <a:picLocks noChangeAspect="1" noChangeArrowheads="1"/>
            </p:cNvPicPr>
            <p:nvPr/>
          </p:nvPicPr>
          <p:blipFill>
            <a:blip r:embed="rId12"/>
            <a:srcRect/>
            <a:stretch>
              <a:fillRect/>
            </a:stretch>
          </p:blipFill>
          <p:spPr bwMode="auto">
            <a:xfrm>
              <a:off x="7586966" y="5222908"/>
              <a:ext cx="1080000" cy="600000"/>
            </a:xfrm>
            <a:prstGeom prst="rect">
              <a:avLst/>
            </a:prstGeom>
            <a:noFill/>
            <a:ln w="9525">
              <a:noFill/>
              <a:miter lim="800000"/>
              <a:headEnd/>
              <a:tailEnd/>
            </a:ln>
          </p:spPr>
        </p:pic>
      </p:grpSp>
      <p:sp>
        <p:nvSpPr>
          <p:cNvPr id="17443" name="Text Box 11"/>
          <p:cNvSpPr txBox="1">
            <a:spLocks noChangeArrowheads="1"/>
          </p:cNvSpPr>
          <p:nvPr/>
        </p:nvSpPr>
        <p:spPr bwMode="auto">
          <a:xfrm>
            <a:off x="6484938" y="3486150"/>
            <a:ext cx="3282950" cy="430213"/>
          </a:xfrm>
          <a:prstGeom prst="rect">
            <a:avLst/>
          </a:prstGeom>
          <a:noFill/>
          <a:ln w="9525">
            <a:noFill/>
            <a:miter lim="800000"/>
            <a:headEnd/>
            <a:tailEnd/>
          </a:ln>
        </p:spPr>
        <p:txBody>
          <a:bodyPr>
            <a:spAutoFit/>
          </a:bodyPr>
          <a:lstStyle/>
          <a:p>
            <a:pPr>
              <a:spcAft>
                <a:spcPts val="600"/>
              </a:spcAft>
            </a:pPr>
            <a:r>
              <a:rPr lang="es-ES" sz="1200" b="1">
                <a:solidFill>
                  <a:srgbClr val="017715"/>
                </a:solidFill>
                <a:latin typeface="Calibri" pitchFamily="34" charset="0"/>
                <a:ea typeface="Calibri" pitchFamily="34" charset="0"/>
                <a:cs typeface="Calibri" pitchFamily="34" charset="0"/>
              </a:rPr>
              <a:t>Big Data y modelos econométricos</a:t>
            </a:r>
            <a:br>
              <a:rPr lang="es-ES" sz="1200" b="1">
                <a:solidFill>
                  <a:srgbClr val="017715"/>
                </a:solidFill>
                <a:latin typeface="Calibri" pitchFamily="34" charset="0"/>
                <a:ea typeface="Calibri" pitchFamily="34" charset="0"/>
                <a:cs typeface="Calibri" pitchFamily="34" charset="0"/>
              </a:rPr>
            </a:br>
            <a:r>
              <a:rPr lang="es-ES" sz="1000">
                <a:solidFill>
                  <a:srgbClr val="7F7F7F"/>
                </a:solidFill>
                <a:latin typeface="Calibri" pitchFamily="34" charset="0"/>
                <a:ea typeface="Calibri" pitchFamily="34" charset="0"/>
                <a:cs typeface="Calibri" pitchFamily="34" charset="0"/>
              </a:rPr>
              <a:t>aplicados al consumo</a:t>
            </a:r>
          </a:p>
        </p:txBody>
      </p:sp>
      <p:sp>
        <p:nvSpPr>
          <p:cNvPr id="17444" name="Text Box 11"/>
          <p:cNvSpPr txBox="1">
            <a:spLocks noChangeArrowheads="1"/>
          </p:cNvSpPr>
          <p:nvPr/>
        </p:nvSpPr>
        <p:spPr bwMode="auto">
          <a:xfrm>
            <a:off x="6484938" y="3914775"/>
            <a:ext cx="3282950" cy="430213"/>
          </a:xfrm>
          <a:prstGeom prst="rect">
            <a:avLst/>
          </a:prstGeom>
          <a:noFill/>
          <a:ln w="9525">
            <a:noFill/>
            <a:miter lim="800000"/>
            <a:headEnd/>
            <a:tailEnd/>
          </a:ln>
        </p:spPr>
        <p:txBody>
          <a:bodyPr>
            <a:spAutoFit/>
          </a:bodyPr>
          <a:lstStyle/>
          <a:p>
            <a:pPr>
              <a:spcAft>
                <a:spcPts val="600"/>
              </a:spcAft>
            </a:pPr>
            <a:r>
              <a:rPr lang="es-ES" sz="1200" b="1">
                <a:solidFill>
                  <a:srgbClr val="017715"/>
                </a:solidFill>
                <a:latin typeface="Calibri" pitchFamily="34" charset="0"/>
                <a:ea typeface="Calibri" pitchFamily="34" charset="0"/>
                <a:cs typeface="Calibri" pitchFamily="34" charset="0"/>
              </a:rPr>
              <a:t>Experiencia de cliente</a:t>
            </a:r>
            <a:br>
              <a:rPr lang="es-ES" sz="1200" b="1">
                <a:solidFill>
                  <a:srgbClr val="017715"/>
                </a:solidFill>
                <a:latin typeface="Calibri" pitchFamily="34" charset="0"/>
                <a:ea typeface="Calibri" pitchFamily="34" charset="0"/>
                <a:cs typeface="Calibri" pitchFamily="34" charset="0"/>
              </a:rPr>
            </a:br>
            <a:r>
              <a:rPr lang="es-ES" sz="1000">
                <a:solidFill>
                  <a:srgbClr val="7F7F7F"/>
                </a:solidFill>
                <a:latin typeface="Calibri" pitchFamily="34" charset="0"/>
                <a:ea typeface="Calibri" pitchFamily="34" charset="0"/>
                <a:cs typeface="Calibri" pitchFamily="34" charset="0"/>
              </a:rPr>
              <a:t>en el punto de venta</a:t>
            </a:r>
          </a:p>
        </p:txBody>
      </p:sp>
      <p:sp>
        <p:nvSpPr>
          <p:cNvPr id="148" name="147 Rectángulo"/>
          <p:cNvSpPr/>
          <p:nvPr/>
        </p:nvSpPr>
        <p:spPr>
          <a:xfrm>
            <a:off x="6484938" y="4841875"/>
            <a:ext cx="3282950" cy="1817688"/>
          </a:xfrm>
          <a:prstGeom prst="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Aft>
                <a:spcPts val="0"/>
              </a:spcAft>
              <a:defRPr/>
            </a:pPr>
            <a:endParaRPr lang="es-ES" dirty="0">
              <a:solidFill>
                <a:prstClr val="white"/>
              </a:solidFill>
            </a:endParaRPr>
          </a:p>
        </p:txBody>
      </p:sp>
      <p:sp>
        <p:nvSpPr>
          <p:cNvPr id="149" name="148 Rectángulo"/>
          <p:cNvSpPr/>
          <p:nvPr/>
        </p:nvSpPr>
        <p:spPr>
          <a:xfrm>
            <a:off x="6484938" y="4565650"/>
            <a:ext cx="3282950" cy="276225"/>
          </a:xfrm>
          <a:prstGeom prst="rect">
            <a:avLst/>
          </a:prstGeom>
          <a:solidFill>
            <a:srgbClr val="017715"/>
          </a:solidFill>
          <a:ln>
            <a:solidFill>
              <a:srgbClr val="017715"/>
            </a:solidFill>
          </a:ln>
        </p:spPr>
        <p:style>
          <a:lnRef idx="1">
            <a:schemeClr val="accent3"/>
          </a:lnRef>
          <a:fillRef idx="3">
            <a:schemeClr val="accent3"/>
          </a:fillRef>
          <a:effectRef idx="2">
            <a:schemeClr val="accent3"/>
          </a:effectRef>
          <a:fontRef idx="minor">
            <a:schemeClr val="lt1"/>
          </a:fontRef>
        </p:style>
        <p:txBody>
          <a:bodyPr anchor="ctr">
            <a:spAutoFit/>
          </a:bodyPr>
          <a:lstStyle/>
          <a:p>
            <a:pPr fontAlgn="auto">
              <a:spcAft>
                <a:spcPts val="0"/>
              </a:spcAft>
              <a:defRPr/>
            </a:pPr>
            <a:r>
              <a:rPr lang="es-ES" sz="1200" b="1" dirty="0">
                <a:solidFill>
                  <a:prstClr val="white"/>
                </a:solidFill>
              </a:rPr>
              <a:t>Grupo AeI (España y Colombia)</a:t>
            </a:r>
            <a:endParaRPr lang="es-ES" sz="1200" b="1" dirty="0">
              <a:solidFill>
                <a:prstClr val="white"/>
              </a:solidFill>
            </a:endParaRPr>
          </a:p>
        </p:txBody>
      </p:sp>
      <p:pic>
        <p:nvPicPr>
          <p:cNvPr id="17447" name="149 Imagen"/>
          <p:cNvPicPr>
            <a:picLocks noChangeAspect="1"/>
          </p:cNvPicPr>
          <p:nvPr/>
        </p:nvPicPr>
        <p:blipFill>
          <a:blip r:embed="rId13"/>
          <a:srcRect/>
          <a:stretch>
            <a:fillRect/>
          </a:stretch>
        </p:blipFill>
        <p:spPr bwMode="auto">
          <a:xfrm>
            <a:off x="128588" y="139700"/>
            <a:ext cx="2838450" cy="625475"/>
          </a:xfrm>
          <a:prstGeom prst="rect">
            <a:avLst/>
          </a:prstGeom>
          <a:noFill/>
          <a:ln w="9525">
            <a:noFill/>
            <a:miter lim="800000"/>
            <a:headEnd/>
            <a:tailEnd/>
          </a:ln>
        </p:spPr>
      </p:pic>
      <p:pic>
        <p:nvPicPr>
          <p:cNvPr id="17448" name="150 Imagen"/>
          <p:cNvPicPr>
            <a:picLocks noChangeAspect="1"/>
          </p:cNvPicPr>
          <p:nvPr/>
        </p:nvPicPr>
        <p:blipFill>
          <a:blip r:embed="rId14"/>
          <a:srcRect/>
          <a:stretch>
            <a:fillRect/>
          </a:stretch>
        </p:blipFill>
        <p:spPr bwMode="auto">
          <a:xfrm>
            <a:off x="6665913" y="5684838"/>
            <a:ext cx="801687" cy="176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138344" y="148796"/>
            <a:ext cx="8640960" cy="581423"/>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eaLnBrk="1" fontAlgn="auto" hangingPunct="1">
              <a:lnSpc>
                <a:spcPts val="1700"/>
              </a:lnSpc>
              <a:spcBef>
                <a:spcPts val="0"/>
              </a:spcBef>
              <a:spcAft>
                <a:spcPts val="0"/>
              </a:spcAft>
              <a:defRPr/>
            </a:pPr>
            <a:r>
              <a:rPr lang="es-ES" dirty="0">
                <a:ln>
                  <a:solidFill>
                    <a:schemeClr val="bg1"/>
                  </a:solidFill>
                </a:ln>
                <a:solidFill>
                  <a:schemeClr val="bg1"/>
                </a:solidFill>
                <a:latin typeface="Calibri" pitchFamily="34" charset="0"/>
                <a:cs typeface="Calibri" pitchFamily="34" charset="0"/>
              </a:rPr>
              <a:t>LA ESPECIALIZACION MEDICA</a:t>
            </a:r>
          </a:p>
          <a:p>
            <a:pPr eaLnBrk="1" fontAlgn="auto" hangingPunct="1">
              <a:lnSpc>
                <a:spcPts val="1700"/>
              </a:lnSpc>
              <a:spcBef>
                <a:spcPts val="0"/>
              </a:spcBef>
              <a:spcAft>
                <a:spcPts val="0"/>
              </a:spcAft>
              <a:defRPr/>
            </a:pPr>
            <a:r>
              <a:rPr lang="es-ES" dirty="0" smtClean="0">
                <a:ln>
                  <a:solidFill>
                    <a:schemeClr val="bg1"/>
                  </a:solidFill>
                </a:ln>
                <a:solidFill>
                  <a:schemeClr val="bg1"/>
                </a:solidFill>
                <a:latin typeface="Calibri" pitchFamily="34" charset="0"/>
                <a:cs typeface="Calibri" pitchFamily="34" charset="0"/>
              </a:rPr>
              <a:t>Han realizado más de una especialidad: especialidades que han realizado - </a:t>
            </a:r>
            <a:r>
              <a:rPr lang="es-ES" sz="1400" dirty="0" smtClean="0">
                <a:ln>
                  <a:solidFill>
                    <a:schemeClr val="bg1"/>
                  </a:solidFill>
                </a:ln>
                <a:solidFill>
                  <a:schemeClr val="bg1"/>
                </a:solidFill>
                <a:latin typeface="Calibri" pitchFamily="34" charset="0"/>
                <a:cs typeface="Calibri" pitchFamily="34" charset="0"/>
              </a:rPr>
              <a:t>Datos Absolutos</a:t>
            </a:r>
          </a:p>
        </p:txBody>
      </p:sp>
      <p:sp>
        <p:nvSpPr>
          <p:cNvPr id="4" name="3 CuadroTexto"/>
          <p:cNvSpPr txBox="1"/>
          <p:nvPr/>
        </p:nvSpPr>
        <p:spPr>
          <a:xfrm>
            <a:off x="128588" y="6165850"/>
            <a:ext cx="3816350" cy="230188"/>
          </a:xfrm>
          <a:prstGeom prst="rect">
            <a:avLst/>
          </a:prstGeom>
          <a:noFill/>
        </p:spPr>
        <p:txBody>
          <a:bodyPr anchor="ctr">
            <a:spAutoFit/>
          </a:bodyPr>
          <a:lstStyle/>
          <a:p>
            <a:pPr fontAlgn="auto">
              <a:spcBef>
                <a:spcPts val="0"/>
              </a:spcBef>
              <a:spcAft>
                <a:spcPts val="0"/>
              </a:spcAft>
              <a:defRPr/>
            </a:pPr>
            <a:r>
              <a:rPr lang="es-ES" sz="900" dirty="0">
                <a:solidFill>
                  <a:schemeClr val="tx1">
                    <a:lumMod val="65000"/>
                    <a:lumOff val="35000"/>
                  </a:schemeClr>
                </a:solidFill>
                <a:latin typeface="+mn-lt"/>
              </a:rPr>
              <a:t>Base: han realizado más de una especialidad (578 casos)</a:t>
            </a:r>
            <a:endParaRPr lang="es-ES" sz="900" dirty="0">
              <a:solidFill>
                <a:schemeClr val="tx1">
                  <a:lumMod val="65000"/>
                  <a:lumOff val="35000"/>
                </a:schemeClr>
              </a:solidFill>
              <a:latin typeface="+mn-lt"/>
            </a:endParaRPr>
          </a:p>
        </p:txBody>
      </p:sp>
      <p:graphicFrame>
        <p:nvGraphicFramePr>
          <p:cNvPr id="6" name="Group 3"/>
          <p:cNvGraphicFramePr>
            <a:graphicFrameLocks noGrp="1"/>
          </p:cNvGraphicFramePr>
          <p:nvPr/>
        </p:nvGraphicFramePr>
        <p:xfrm>
          <a:off x="200472" y="1124744"/>
          <a:ext cx="3096342" cy="4992374"/>
        </p:xfrm>
        <a:graphic>
          <a:graphicData uri="http://schemas.openxmlformats.org/drawingml/2006/table">
            <a:tbl>
              <a:tblPr>
                <a:tableStyleId>{5940675A-B579-460E-94D1-54222C63F5DA}</a:tableStyleId>
              </a:tblPr>
              <a:tblGrid>
                <a:gridCol w="1910509"/>
                <a:gridCol w="409059"/>
                <a:gridCol w="360040"/>
                <a:gridCol w="416734"/>
              </a:tblGrid>
              <a:tr h="210193">
                <a:tc rowSpan="2">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rPr>
                        <a:t>Especialidad</a:t>
                      </a:r>
                      <a:endParaRPr kumimoji="0" lang="es-ES" sz="1100" b="1" i="0" u="none" strike="noStrike" cap="none" normalizeH="0" baseline="0" dirty="0" smtClean="0">
                        <a:ln>
                          <a:solidFill>
                            <a:schemeClr val="bg1"/>
                          </a:solidFill>
                        </a:ln>
                        <a:solidFill>
                          <a:schemeClr val="bg1"/>
                        </a:solidFill>
                        <a:effectLst/>
                        <a:latin typeface="Calibri" pitchFamily="32" charset="0"/>
                        <a:cs typeface="Calibri" pitchFamily="32" charset="0"/>
                      </a:endParaRPr>
                    </a:p>
                  </a:txBody>
                  <a:tcPr marL="107981"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gridSpan="2">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b="0" i="0" u="none" strike="noStrike" cap="none" normalizeH="0" baseline="0" dirty="0" smtClean="0">
                          <a:ln>
                            <a:solidFill>
                              <a:schemeClr val="bg1"/>
                            </a:solidFill>
                          </a:ln>
                          <a:solidFill>
                            <a:schemeClr val="bg1"/>
                          </a:solidFill>
                          <a:effectLst/>
                          <a:latin typeface="+mn-lt"/>
                          <a:cs typeface="+mn-cs"/>
                        </a:rPr>
                        <a:t>Orden</a:t>
                      </a:r>
                      <a:endParaRPr kumimoji="0" lang="es-ES" sz="1100" b="1" i="0" u="none" strike="noStrike" cap="none" normalizeH="0" baseline="0" dirty="0" smtClean="0">
                        <a:ln>
                          <a:solidFill>
                            <a:schemeClr val="bg1"/>
                          </a:solidFill>
                        </a:ln>
                        <a:solidFill>
                          <a:schemeClr val="bg1"/>
                        </a:solidFill>
                        <a:effectLst/>
                        <a:latin typeface="Calibri" pitchFamily="32" charset="0"/>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endParaRPr lang="es-ES"/>
                    </a:p>
                  </a:txBody>
                  <a:tcPr/>
                </a:tc>
                <a:tc rowSpan="2">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err="1" smtClean="0">
                          <a:ln>
                            <a:solidFill>
                              <a:schemeClr val="bg1"/>
                            </a:solidFill>
                          </a:ln>
                          <a:solidFill>
                            <a:schemeClr val="bg1"/>
                          </a:solidFill>
                          <a:effectLst/>
                        </a:rPr>
                        <a:t>Tot</a:t>
                      </a:r>
                      <a:r>
                        <a:rPr kumimoji="0" lang="es-ES" sz="1100" u="none" strike="noStrike" cap="none" normalizeH="0" baseline="0" dirty="0" smtClean="0">
                          <a:ln>
                            <a:solidFill>
                              <a:schemeClr val="bg1"/>
                            </a:solidFill>
                          </a:ln>
                          <a:solidFill>
                            <a:schemeClr val="bg1"/>
                          </a:solidFill>
                          <a:effectLst/>
                        </a:rPr>
                        <a:t>.</a:t>
                      </a:r>
                      <a:endParaRPr kumimoji="0" lang="es-ES" sz="1100" b="1" i="0" u="none" strike="noStrike" cap="none" normalizeH="0" baseline="0" dirty="0" smtClean="0">
                        <a:ln>
                          <a:solidFill>
                            <a:schemeClr val="bg1"/>
                          </a:solidFill>
                        </a:ln>
                        <a:solidFill>
                          <a:schemeClr val="bg1"/>
                        </a:solidFill>
                        <a:effectLst/>
                        <a:latin typeface="Calibri" pitchFamily="32" charset="0"/>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r>
              <a:tr h="223541">
                <a:tc vMerge="1">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s-ES" sz="1200" b="1" i="0" u="none" strike="noStrike" cap="none" normalizeH="0" baseline="0" dirty="0" smtClean="0">
                        <a:ln>
                          <a:solidFill>
                            <a:schemeClr val="accent5"/>
                          </a:solidFill>
                        </a:ln>
                        <a:solidFill>
                          <a:schemeClr val="accent5"/>
                        </a:solidFill>
                        <a:effectLst/>
                        <a:latin typeface="Calibri" pitchFamily="32" charset="0"/>
                        <a:cs typeface="Calibri" pitchFamily="32" charset="0"/>
                      </a:endParaRPr>
                    </a:p>
                  </a:txBody>
                  <a:tcPr marL="107981"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ysDot"/>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rPr>
                        <a:t>1º</a:t>
                      </a:r>
                      <a:endParaRPr kumimoji="0" lang="es-ES" sz="1100" b="1" i="0" u="none" strike="noStrike" cap="none" normalizeH="0" baseline="0" dirty="0" smtClean="0">
                        <a:ln>
                          <a:solidFill>
                            <a:schemeClr val="bg1"/>
                          </a:solidFill>
                        </a:ln>
                        <a:solidFill>
                          <a:schemeClr val="bg1"/>
                        </a:solidFill>
                        <a:effectLst/>
                        <a:latin typeface="Calibri" pitchFamily="32" charset="0"/>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rPr>
                        <a:t>2º</a:t>
                      </a:r>
                      <a:endParaRPr kumimoji="0" lang="es-ES" sz="1100" b="1" i="0" u="none" strike="noStrike" cap="none" normalizeH="0" baseline="0" dirty="0" smtClean="0">
                        <a:ln>
                          <a:solidFill>
                            <a:schemeClr val="bg1"/>
                          </a:solidFill>
                        </a:ln>
                        <a:solidFill>
                          <a:schemeClr val="bg1"/>
                        </a:solidFill>
                        <a:effectLst/>
                        <a:latin typeface="Calibri" pitchFamily="32" charset="0"/>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vMerge="1">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s-ES" sz="1200" b="1" i="0" u="none" strike="noStrike" cap="none" normalizeH="0" baseline="0" dirty="0" smtClean="0">
                        <a:ln>
                          <a:solidFill>
                            <a:schemeClr val="accent5"/>
                          </a:solidFill>
                        </a:ln>
                        <a:solidFill>
                          <a:schemeClr val="accent5"/>
                        </a:solidFill>
                        <a:effectLst/>
                        <a:latin typeface="Calibri" pitchFamily="32" charset="0"/>
                        <a:cs typeface="Calibri" pitchFamily="32" charset="0"/>
                      </a:endParaRPr>
                    </a:p>
                  </a:txBody>
                  <a:tcPr marL="84225"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ysDot"/>
                      <a:round/>
                      <a:headEnd type="none" w="med" len="med"/>
                      <a:tailEnd type="none" w="med" len="med"/>
                    </a:lnB>
                    <a:lnTlToBr>
                      <a:noFill/>
                    </a:lnTlToBr>
                    <a:lnBlToTr>
                      <a:noFill/>
                    </a:lnBlToTr>
                    <a:solidFill>
                      <a:schemeClr val="accent1">
                        <a:lumMod val="20000"/>
                        <a:lumOff val="80000"/>
                      </a:schemeClr>
                    </a:solidFill>
                  </a:tcPr>
                </a:tc>
              </a:tr>
              <a:tr h="227932">
                <a:tc>
                  <a:txBody>
                    <a:bodyPr/>
                    <a:lstStyle/>
                    <a:p>
                      <a:pPr algn="l" fontAlgn="b"/>
                      <a:r>
                        <a:rPr lang="es-ES" sz="1050" b="0" i="0" u="none" strike="noStrike" dirty="0">
                          <a:solidFill>
                            <a:schemeClr val="bg1"/>
                          </a:solidFill>
                          <a:effectLst/>
                          <a:latin typeface="Calibri"/>
                        </a:rPr>
                        <a:t>Medicina Familiar y Comunitaria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algn="ctr" fontAlgn="b"/>
                      <a:r>
                        <a:rPr lang="es-ES" sz="1050" b="0" i="0" u="none" strike="noStrike" dirty="0">
                          <a:solidFill>
                            <a:schemeClr val="bg1"/>
                          </a:solidFill>
                          <a:effectLst/>
                          <a:latin typeface="Calibri"/>
                        </a:rPr>
                        <a:t>231</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algn="ctr" fontAlgn="b"/>
                      <a:r>
                        <a:rPr lang="es-ES" sz="1050" b="0" i="0" u="none" strike="noStrike" dirty="0">
                          <a:solidFill>
                            <a:schemeClr val="bg1"/>
                          </a:solidFill>
                          <a:effectLst/>
                          <a:latin typeface="Calibri"/>
                        </a:rPr>
                        <a:t>130</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algn="ctr" fontAlgn="b"/>
                      <a:r>
                        <a:rPr lang="es-ES" sz="1050" b="0" i="0" u="none" strike="noStrike" dirty="0">
                          <a:solidFill>
                            <a:schemeClr val="bg1"/>
                          </a:solidFill>
                          <a:effectLst/>
                          <a:latin typeface="Calibri"/>
                        </a:rPr>
                        <a:t>361</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tr>
              <a:tr h="227932">
                <a:tc>
                  <a:txBody>
                    <a:bodyPr/>
                    <a:lstStyle/>
                    <a:p>
                      <a:pPr algn="l" fontAlgn="b"/>
                      <a:r>
                        <a:rPr lang="es-ES" sz="1050" b="0" i="0" u="none" strike="noStrike" dirty="0">
                          <a:solidFill>
                            <a:srgbClr val="000000"/>
                          </a:solidFill>
                          <a:effectLst/>
                          <a:latin typeface="Calibri"/>
                        </a:rPr>
                        <a:t>Medicina Interna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a:solidFill>
                            <a:srgbClr val="000000"/>
                          </a:solidFill>
                          <a:effectLst/>
                          <a:latin typeface="Calibri"/>
                        </a:rPr>
                        <a:t>40</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a:solidFill>
                            <a:srgbClr val="000000"/>
                          </a:solidFill>
                          <a:effectLst/>
                          <a:latin typeface="Calibri"/>
                        </a:rPr>
                        <a:t>22</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a:solidFill>
                            <a:srgbClr val="000000"/>
                          </a:solidFill>
                          <a:effectLst/>
                          <a:latin typeface="Calibri"/>
                        </a:rPr>
                        <a:t>62</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b"/>
                      <a:r>
                        <a:rPr lang="es-ES" sz="1050" b="0" i="0" u="none" strike="noStrike" dirty="0">
                          <a:solidFill>
                            <a:srgbClr val="000000"/>
                          </a:solidFill>
                          <a:effectLst/>
                          <a:latin typeface="Calibri"/>
                        </a:rPr>
                        <a:t>Medicina del Trabajo</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a:solidFill>
                            <a:srgbClr val="000000"/>
                          </a:solidFill>
                          <a:effectLst/>
                          <a:latin typeface="Calibri"/>
                        </a:rPr>
                        <a:t>23</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a:solidFill>
                            <a:srgbClr val="000000"/>
                          </a:solidFill>
                          <a:effectLst/>
                          <a:latin typeface="Calibri"/>
                        </a:rPr>
                        <a:t>34</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a:solidFill>
                            <a:srgbClr val="000000"/>
                          </a:solidFill>
                          <a:effectLst/>
                          <a:latin typeface="Calibri"/>
                        </a:rPr>
                        <a:t>57</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b"/>
                      <a:r>
                        <a:rPr lang="es-ES" sz="1050" b="0" i="0" u="none" strike="noStrike" dirty="0">
                          <a:solidFill>
                            <a:srgbClr val="000000"/>
                          </a:solidFill>
                          <a:effectLst/>
                          <a:latin typeface="Calibri"/>
                        </a:rPr>
                        <a:t>Pediatría y sus Áreas Específicas</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a:solidFill>
                            <a:srgbClr val="000000"/>
                          </a:solidFill>
                          <a:effectLst/>
                          <a:latin typeface="Calibri"/>
                        </a:rPr>
                        <a:t>20</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a:solidFill>
                            <a:srgbClr val="000000"/>
                          </a:solidFill>
                          <a:effectLst/>
                          <a:latin typeface="Calibri"/>
                        </a:rPr>
                        <a:t>27</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a:solidFill>
                            <a:srgbClr val="000000"/>
                          </a:solidFill>
                          <a:effectLst/>
                          <a:latin typeface="Calibri"/>
                        </a:rPr>
                        <a:t>47</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b"/>
                      <a:r>
                        <a:rPr lang="es-ES" sz="1050" b="0" i="0" u="none" strike="noStrike" dirty="0">
                          <a:solidFill>
                            <a:srgbClr val="000000"/>
                          </a:solidFill>
                          <a:effectLst/>
                          <a:latin typeface="Calibri"/>
                        </a:rPr>
                        <a:t>Anestesiología y Reanimación</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a:solidFill>
                            <a:srgbClr val="000000"/>
                          </a:solidFill>
                          <a:effectLst/>
                          <a:latin typeface="Calibri"/>
                        </a:rPr>
                        <a:t>6</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a:solidFill>
                            <a:srgbClr val="000000"/>
                          </a:solidFill>
                          <a:effectLst/>
                          <a:latin typeface="Calibri"/>
                        </a:rPr>
                        <a:t>34</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a:solidFill>
                            <a:srgbClr val="000000"/>
                          </a:solidFill>
                          <a:effectLst/>
                          <a:latin typeface="Calibri"/>
                        </a:rPr>
                        <a:t>40</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b"/>
                      <a:r>
                        <a:rPr lang="es-ES" sz="1050" b="0" i="0" u="none" strike="noStrike" dirty="0">
                          <a:solidFill>
                            <a:srgbClr val="000000"/>
                          </a:solidFill>
                          <a:effectLst/>
                          <a:latin typeface="Calibri"/>
                        </a:rPr>
                        <a:t>Medicina de </a:t>
                      </a:r>
                      <a:r>
                        <a:rPr lang="es-ES" sz="1050" b="0" i="0" u="none" strike="noStrike" dirty="0" smtClean="0">
                          <a:solidFill>
                            <a:srgbClr val="000000"/>
                          </a:solidFill>
                          <a:effectLst/>
                          <a:latin typeface="Calibri"/>
                        </a:rPr>
                        <a:t>Ed. </a:t>
                      </a:r>
                      <a:r>
                        <a:rPr lang="es-ES" sz="1050" b="0" i="0" u="none" strike="noStrike" dirty="0">
                          <a:solidFill>
                            <a:srgbClr val="000000"/>
                          </a:solidFill>
                          <a:effectLst/>
                          <a:latin typeface="Calibri"/>
                        </a:rPr>
                        <a:t>Física y Deporte</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a:solidFill>
                            <a:srgbClr val="000000"/>
                          </a:solidFill>
                          <a:effectLst/>
                          <a:latin typeface="Calibri"/>
                        </a:rPr>
                        <a:t>20</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a:solidFill>
                            <a:srgbClr val="000000"/>
                          </a:solidFill>
                          <a:effectLst/>
                          <a:latin typeface="Calibri"/>
                        </a:rPr>
                        <a:t>17</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a:solidFill>
                            <a:srgbClr val="000000"/>
                          </a:solidFill>
                          <a:effectLst/>
                          <a:latin typeface="Calibri"/>
                        </a:rPr>
                        <a:t>37</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b"/>
                      <a:r>
                        <a:rPr lang="es-ES" sz="1050" b="0" i="0" u="none" strike="noStrike" dirty="0">
                          <a:solidFill>
                            <a:srgbClr val="000000"/>
                          </a:solidFill>
                          <a:effectLst/>
                          <a:latin typeface="Calibri"/>
                        </a:rPr>
                        <a:t>Psiquiatría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a:solidFill>
                            <a:srgbClr val="000000"/>
                          </a:solidFill>
                          <a:effectLst/>
                          <a:latin typeface="Calibri"/>
                        </a:rPr>
                        <a:t>8</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a:solidFill>
                            <a:srgbClr val="000000"/>
                          </a:solidFill>
                          <a:effectLst/>
                          <a:latin typeface="Calibri"/>
                        </a:rPr>
                        <a:t>27</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a:solidFill>
                            <a:srgbClr val="000000"/>
                          </a:solidFill>
                          <a:effectLst/>
                          <a:latin typeface="Calibri"/>
                        </a:rPr>
                        <a:t>35</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b"/>
                      <a:r>
                        <a:rPr lang="es-ES" sz="1050" b="0" i="0" u="none" strike="noStrike" dirty="0">
                          <a:solidFill>
                            <a:srgbClr val="000000"/>
                          </a:solidFill>
                          <a:effectLst/>
                          <a:latin typeface="Calibri"/>
                        </a:rPr>
                        <a:t>Radiodiagnóstico</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a:solidFill>
                            <a:srgbClr val="000000"/>
                          </a:solidFill>
                          <a:effectLst/>
                          <a:latin typeface="Calibri"/>
                        </a:rPr>
                        <a:t>2</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a:solidFill>
                            <a:srgbClr val="000000"/>
                          </a:solidFill>
                          <a:effectLst/>
                          <a:latin typeface="Calibri"/>
                        </a:rPr>
                        <a:t>31</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a:solidFill>
                            <a:srgbClr val="000000"/>
                          </a:solidFill>
                          <a:effectLst/>
                          <a:latin typeface="Calibri"/>
                        </a:rPr>
                        <a:t>33</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b"/>
                      <a:r>
                        <a:rPr lang="es-ES" sz="1050" b="0" i="0" u="none" strike="noStrike" dirty="0">
                          <a:solidFill>
                            <a:srgbClr val="000000"/>
                          </a:solidFill>
                          <a:effectLst/>
                          <a:latin typeface="Calibri"/>
                        </a:rPr>
                        <a:t>Cirugía General y del </a:t>
                      </a:r>
                      <a:r>
                        <a:rPr lang="es-ES" sz="1050" b="0" i="0" u="none" strike="noStrike" dirty="0" smtClean="0">
                          <a:solidFill>
                            <a:srgbClr val="000000"/>
                          </a:solidFill>
                          <a:effectLst/>
                          <a:latin typeface="Calibri"/>
                        </a:rPr>
                        <a:t>Ap. </a:t>
                      </a:r>
                      <a:r>
                        <a:rPr lang="es-ES" sz="1050" b="0" i="0" u="none" strike="noStrike" dirty="0">
                          <a:solidFill>
                            <a:srgbClr val="000000"/>
                          </a:solidFill>
                          <a:effectLst/>
                          <a:latin typeface="Calibri"/>
                        </a:rPr>
                        <a:t>Digestivo</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a:solidFill>
                            <a:srgbClr val="000000"/>
                          </a:solidFill>
                          <a:effectLst/>
                          <a:latin typeface="Calibri"/>
                        </a:rPr>
                        <a:t>18</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a:solidFill>
                            <a:srgbClr val="000000"/>
                          </a:solidFill>
                          <a:effectLst/>
                          <a:latin typeface="Calibri"/>
                        </a:rPr>
                        <a:t>14</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a:solidFill>
                            <a:srgbClr val="000000"/>
                          </a:solidFill>
                          <a:effectLst/>
                          <a:latin typeface="Calibri"/>
                        </a:rPr>
                        <a:t>32</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b"/>
                      <a:r>
                        <a:rPr lang="es-ES" sz="1050" b="0" i="0" u="none" strike="noStrike" dirty="0">
                          <a:solidFill>
                            <a:srgbClr val="000000"/>
                          </a:solidFill>
                          <a:effectLst/>
                          <a:latin typeface="Calibri"/>
                        </a:rPr>
                        <a:t>Medicina Preventiva y Salud </a:t>
                      </a:r>
                      <a:r>
                        <a:rPr lang="es-ES" sz="1050" b="0" i="0" u="none" strike="noStrike" dirty="0" smtClean="0">
                          <a:solidFill>
                            <a:srgbClr val="000000"/>
                          </a:solidFill>
                          <a:effectLst/>
                          <a:latin typeface="Calibri"/>
                        </a:rPr>
                        <a:t>P.</a:t>
                      </a:r>
                      <a:endParaRPr lang="es-ES" sz="1050" b="0" i="0" u="none" strike="noStrike" dirty="0">
                        <a:solidFill>
                          <a:srgbClr val="000000"/>
                        </a:solidFill>
                        <a:effectLst/>
                        <a:latin typeface="Calibri"/>
                      </a:endParaRP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a:solidFill>
                            <a:srgbClr val="000000"/>
                          </a:solidFill>
                          <a:effectLst/>
                          <a:latin typeface="Calibri"/>
                        </a:rPr>
                        <a:t>8</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a:solidFill>
                            <a:srgbClr val="000000"/>
                          </a:solidFill>
                          <a:effectLst/>
                          <a:latin typeface="Calibri"/>
                        </a:rPr>
                        <a:t>23</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a:solidFill>
                            <a:srgbClr val="000000"/>
                          </a:solidFill>
                          <a:effectLst/>
                          <a:latin typeface="Calibri"/>
                        </a:rPr>
                        <a:t>31</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b"/>
                      <a:r>
                        <a:rPr lang="es-ES" sz="1050" b="0" i="0" u="none" strike="noStrike" dirty="0">
                          <a:solidFill>
                            <a:srgbClr val="000000"/>
                          </a:solidFill>
                          <a:effectLst/>
                          <a:latin typeface="Calibri"/>
                        </a:rPr>
                        <a:t>Análisis Clínicos</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a:solidFill>
                            <a:srgbClr val="000000"/>
                          </a:solidFill>
                          <a:effectLst/>
                          <a:latin typeface="Calibri"/>
                        </a:rPr>
                        <a:t>22</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a:solidFill>
                            <a:srgbClr val="000000"/>
                          </a:solidFill>
                          <a:effectLst/>
                          <a:latin typeface="Calibri"/>
                        </a:rPr>
                        <a:t>6</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a:solidFill>
                            <a:srgbClr val="000000"/>
                          </a:solidFill>
                          <a:effectLst/>
                          <a:latin typeface="Calibri"/>
                        </a:rPr>
                        <a:t>28</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b"/>
                      <a:r>
                        <a:rPr lang="es-ES" sz="1050" b="0" i="0" u="none" strike="noStrike" dirty="0">
                          <a:solidFill>
                            <a:srgbClr val="000000"/>
                          </a:solidFill>
                          <a:effectLst/>
                          <a:latin typeface="Calibri"/>
                        </a:rPr>
                        <a:t>Medicina Intensiva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a:solidFill>
                            <a:srgbClr val="000000"/>
                          </a:solidFill>
                          <a:effectLst/>
                          <a:latin typeface="Calibri"/>
                        </a:rPr>
                        <a:t>4</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a:solidFill>
                            <a:srgbClr val="000000"/>
                          </a:solidFill>
                          <a:effectLst/>
                          <a:latin typeface="Calibri"/>
                        </a:rPr>
                        <a:t>17</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a:solidFill>
                            <a:srgbClr val="000000"/>
                          </a:solidFill>
                          <a:effectLst/>
                          <a:latin typeface="Calibri"/>
                        </a:rPr>
                        <a:t>21</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b"/>
                      <a:r>
                        <a:rPr lang="es-ES" sz="1050" b="0" i="0" u="none" strike="noStrike" dirty="0">
                          <a:solidFill>
                            <a:srgbClr val="000000"/>
                          </a:solidFill>
                          <a:effectLst/>
                          <a:latin typeface="Calibri"/>
                        </a:rPr>
                        <a:t>Microbiología y Parasitología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a:solidFill>
                            <a:srgbClr val="000000"/>
                          </a:solidFill>
                          <a:effectLst/>
                          <a:latin typeface="Calibri"/>
                        </a:rPr>
                        <a:t>14</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a:solidFill>
                            <a:srgbClr val="000000"/>
                          </a:solidFill>
                          <a:effectLst/>
                          <a:latin typeface="Calibri"/>
                        </a:rPr>
                        <a:t>6</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a:solidFill>
                            <a:srgbClr val="000000"/>
                          </a:solidFill>
                          <a:effectLst/>
                          <a:latin typeface="Calibri"/>
                        </a:rPr>
                        <a:t>20</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b"/>
                      <a:r>
                        <a:rPr lang="es-ES" sz="1050" b="0" i="0" u="none" strike="noStrike" dirty="0">
                          <a:solidFill>
                            <a:srgbClr val="000000"/>
                          </a:solidFill>
                          <a:effectLst/>
                          <a:latin typeface="Calibri"/>
                        </a:rPr>
                        <a:t>Cirugía </a:t>
                      </a:r>
                      <a:r>
                        <a:rPr lang="es-ES" sz="1050" b="0" i="0" u="none" strike="noStrike" dirty="0" err="1" smtClean="0">
                          <a:solidFill>
                            <a:srgbClr val="000000"/>
                          </a:solidFill>
                          <a:effectLst/>
                          <a:latin typeface="Calibri"/>
                        </a:rPr>
                        <a:t>Ort</a:t>
                      </a:r>
                      <a:r>
                        <a:rPr lang="es-ES" sz="1050" b="0" i="0" u="none" strike="noStrike" dirty="0" smtClean="0">
                          <a:solidFill>
                            <a:srgbClr val="000000"/>
                          </a:solidFill>
                          <a:effectLst/>
                          <a:latin typeface="Calibri"/>
                        </a:rPr>
                        <a:t>. </a:t>
                      </a:r>
                      <a:r>
                        <a:rPr lang="es-ES" sz="1050" b="0" i="0" u="none" strike="noStrike" dirty="0">
                          <a:solidFill>
                            <a:srgbClr val="000000"/>
                          </a:solidFill>
                          <a:effectLst/>
                          <a:latin typeface="Calibri"/>
                        </a:rPr>
                        <a:t>y Traumatología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a:solidFill>
                            <a:srgbClr val="000000"/>
                          </a:solidFill>
                          <a:effectLst/>
                          <a:latin typeface="Calibri"/>
                        </a:rPr>
                        <a:t>10</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a:solidFill>
                            <a:srgbClr val="000000"/>
                          </a:solidFill>
                          <a:effectLst/>
                          <a:latin typeface="Calibri"/>
                        </a:rPr>
                        <a:t>9</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a:solidFill>
                            <a:srgbClr val="000000"/>
                          </a:solidFill>
                          <a:effectLst/>
                          <a:latin typeface="Calibri"/>
                        </a:rPr>
                        <a:t>19</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b"/>
                      <a:r>
                        <a:rPr lang="es-ES" sz="1050" b="0" i="0" u="none" strike="noStrike" dirty="0">
                          <a:solidFill>
                            <a:srgbClr val="000000"/>
                          </a:solidFill>
                          <a:effectLst/>
                          <a:latin typeface="Calibri"/>
                        </a:rPr>
                        <a:t>Alergología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a:solidFill>
                            <a:srgbClr val="000000"/>
                          </a:solidFill>
                          <a:effectLst/>
                          <a:latin typeface="Calibri"/>
                        </a:rPr>
                        <a:t>12</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a:solidFill>
                            <a:srgbClr val="000000"/>
                          </a:solidFill>
                          <a:effectLst/>
                          <a:latin typeface="Calibri"/>
                        </a:rPr>
                        <a:t>6</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a:solidFill>
                            <a:srgbClr val="000000"/>
                          </a:solidFill>
                          <a:effectLst/>
                          <a:latin typeface="Calibri"/>
                        </a:rPr>
                        <a:t>18</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b"/>
                      <a:r>
                        <a:rPr lang="es-ES" sz="1050" b="0" i="0" u="none" strike="noStrike" dirty="0">
                          <a:solidFill>
                            <a:srgbClr val="000000"/>
                          </a:solidFill>
                          <a:effectLst/>
                          <a:latin typeface="Calibri"/>
                        </a:rPr>
                        <a:t>Neumología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a:solidFill>
                            <a:srgbClr val="000000"/>
                          </a:solidFill>
                          <a:effectLst/>
                          <a:latin typeface="Calibri"/>
                        </a:rPr>
                        <a:t>10</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a:solidFill>
                            <a:srgbClr val="000000"/>
                          </a:solidFill>
                          <a:effectLst/>
                          <a:latin typeface="Calibri"/>
                        </a:rPr>
                        <a:t>8</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a:solidFill>
                            <a:srgbClr val="000000"/>
                          </a:solidFill>
                          <a:effectLst/>
                          <a:latin typeface="Calibri"/>
                        </a:rPr>
                        <a:t>18</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b"/>
                      <a:r>
                        <a:rPr lang="es-ES" sz="1050" b="0" i="0" u="none" strike="noStrike" dirty="0">
                          <a:solidFill>
                            <a:srgbClr val="000000"/>
                          </a:solidFill>
                          <a:effectLst/>
                          <a:latin typeface="Calibri"/>
                        </a:rPr>
                        <a:t>Obstetricia y Ginecología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a:solidFill>
                            <a:srgbClr val="000000"/>
                          </a:solidFill>
                          <a:effectLst/>
                          <a:latin typeface="Calibri"/>
                        </a:rPr>
                        <a:t>12</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a:solidFill>
                            <a:srgbClr val="000000"/>
                          </a:solidFill>
                          <a:effectLst/>
                          <a:latin typeface="Calibri"/>
                        </a:rPr>
                        <a:t>6</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a:solidFill>
                            <a:srgbClr val="000000"/>
                          </a:solidFill>
                          <a:effectLst/>
                          <a:latin typeface="Calibri"/>
                        </a:rPr>
                        <a:t>18</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b"/>
                      <a:r>
                        <a:rPr lang="es-ES" sz="1050" b="0" i="0" u="none" strike="noStrike" dirty="0">
                          <a:solidFill>
                            <a:srgbClr val="000000"/>
                          </a:solidFill>
                          <a:effectLst/>
                          <a:latin typeface="Calibri"/>
                        </a:rPr>
                        <a:t>Oftalmología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a:solidFill>
                            <a:srgbClr val="000000"/>
                          </a:solidFill>
                          <a:effectLst/>
                          <a:latin typeface="Calibri"/>
                        </a:rPr>
                        <a:t>5</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a:solidFill>
                            <a:srgbClr val="000000"/>
                          </a:solidFill>
                          <a:effectLst/>
                          <a:latin typeface="Calibri"/>
                        </a:rPr>
                        <a:t>12</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a:solidFill>
                            <a:srgbClr val="000000"/>
                          </a:solidFill>
                          <a:effectLst/>
                          <a:latin typeface="Calibri"/>
                        </a:rPr>
                        <a:t>17</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b"/>
                      <a:r>
                        <a:rPr lang="es-ES" sz="1050" b="0" i="0" u="none" strike="noStrike" dirty="0">
                          <a:solidFill>
                            <a:srgbClr val="000000"/>
                          </a:solidFill>
                          <a:effectLst/>
                          <a:latin typeface="Calibri"/>
                        </a:rPr>
                        <a:t>Aparato Digestivo</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a:solidFill>
                            <a:srgbClr val="000000"/>
                          </a:solidFill>
                          <a:effectLst/>
                          <a:latin typeface="Calibri"/>
                        </a:rPr>
                        <a:t>7</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a:solidFill>
                            <a:srgbClr val="000000"/>
                          </a:solidFill>
                          <a:effectLst/>
                          <a:latin typeface="Calibri"/>
                        </a:rPr>
                        <a:t>8</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a:solidFill>
                            <a:srgbClr val="000000"/>
                          </a:solidFill>
                          <a:effectLst/>
                          <a:latin typeface="Calibri"/>
                        </a:rPr>
                        <a:t>15</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b"/>
                      <a:r>
                        <a:rPr lang="es-ES" sz="1050" b="0" i="0" u="none" strike="noStrike" dirty="0">
                          <a:solidFill>
                            <a:srgbClr val="000000"/>
                          </a:solidFill>
                          <a:effectLst/>
                          <a:latin typeface="Calibri"/>
                        </a:rPr>
                        <a:t>Hidrología Médica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a:solidFill>
                            <a:srgbClr val="000000"/>
                          </a:solidFill>
                          <a:effectLst/>
                          <a:latin typeface="Calibri"/>
                        </a:rPr>
                        <a:t>8</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a:solidFill>
                            <a:srgbClr val="000000"/>
                          </a:solidFill>
                          <a:effectLst/>
                          <a:latin typeface="Calibri"/>
                        </a:rPr>
                        <a:t>6</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a:solidFill>
                            <a:srgbClr val="000000"/>
                          </a:solidFill>
                          <a:effectLst/>
                          <a:latin typeface="Calibri"/>
                        </a:rPr>
                        <a:t>14</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bl>
          </a:graphicData>
        </a:graphic>
      </p:graphicFrame>
      <p:graphicFrame>
        <p:nvGraphicFramePr>
          <p:cNvPr id="7" name="Group 3"/>
          <p:cNvGraphicFramePr>
            <a:graphicFrameLocks noGrp="1"/>
          </p:cNvGraphicFramePr>
          <p:nvPr/>
        </p:nvGraphicFramePr>
        <p:xfrm>
          <a:off x="3463509" y="1124744"/>
          <a:ext cx="3050988" cy="4991504"/>
        </p:xfrm>
        <a:graphic>
          <a:graphicData uri="http://schemas.openxmlformats.org/drawingml/2006/table">
            <a:tbl>
              <a:tblPr>
                <a:tableStyleId>{5940675A-B579-460E-94D1-54222C63F5DA}</a:tableStyleId>
              </a:tblPr>
              <a:tblGrid>
                <a:gridCol w="1860360"/>
                <a:gridCol w="375862"/>
                <a:gridCol w="360040"/>
                <a:gridCol w="454726"/>
              </a:tblGrid>
              <a:tr h="208071">
                <a:tc rowSpan="2">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rPr>
                        <a:t>Especialidad</a:t>
                      </a:r>
                      <a:endParaRPr kumimoji="0" lang="es-ES" sz="1100" b="1" i="0" u="none" strike="noStrike" cap="none" normalizeH="0" baseline="0" dirty="0" smtClean="0">
                        <a:ln>
                          <a:solidFill>
                            <a:schemeClr val="bg1"/>
                          </a:solidFill>
                        </a:ln>
                        <a:solidFill>
                          <a:schemeClr val="bg1"/>
                        </a:solidFill>
                        <a:effectLst/>
                        <a:latin typeface="Calibri" pitchFamily="32" charset="0"/>
                        <a:cs typeface="Calibri" pitchFamily="32" charset="0"/>
                      </a:endParaRPr>
                    </a:p>
                  </a:txBody>
                  <a:tcPr marL="107981"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gridSpan="2">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rPr>
                        <a:t>Orden</a:t>
                      </a:r>
                      <a:endParaRPr kumimoji="0" lang="es-ES" sz="1100" b="1" i="0" u="none" strike="noStrike" cap="none" normalizeH="0" baseline="0" dirty="0" smtClean="0">
                        <a:ln>
                          <a:solidFill>
                            <a:schemeClr val="bg1"/>
                          </a:solidFill>
                        </a:ln>
                        <a:solidFill>
                          <a:schemeClr val="bg1"/>
                        </a:solidFill>
                        <a:effectLst/>
                        <a:latin typeface="Calibri" pitchFamily="32" charset="0"/>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hMerge="1">
                  <a:txBody>
                    <a:bodyPr/>
                    <a:lstStyle/>
                    <a:p>
                      <a:endParaRPr lang="es-ES"/>
                    </a:p>
                  </a:txBody>
                  <a:tcPr/>
                </a:tc>
                <a:tc rowSpan="2">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err="1" smtClean="0">
                          <a:ln>
                            <a:solidFill>
                              <a:schemeClr val="bg1"/>
                            </a:solidFill>
                          </a:ln>
                          <a:solidFill>
                            <a:schemeClr val="bg1"/>
                          </a:solidFill>
                          <a:effectLst/>
                        </a:rPr>
                        <a:t>Tot</a:t>
                      </a:r>
                      <a:r>
                        <a:rPr kumimoji="0" lang="es-ES" sz="1100" u="none" strike="noStrike" cap="none" normalizeH="0" baseline="0" dirty="0" smtClean="0">
                          <a:ln>
                            <a:solidFill>
                              <a:schemeClr val="bg1"/>
                            </a:solidFill>
                          </a:ln>
                          <a:solidFill>
                            <a:schemeClr val="bg1"/>
                          </a:solidFill>
                          <a:effectLst/>
                        </a:rPr>
                        <a:t>.</a:t>
                      </a:r>
                      <a:endParaRPr kumimoji="0" lang="es-ES" sz="1100" b="1" i="0" u="none" strike="noStrike" cap="none" normalizeH="0" baseline="0" dirty="0" smtClean="0">
                        <a:ln>
                          <a:solidFill>
                            <a:schemeClr val="bg1"/>
                          </a:solidFill>
                        </a:ln>
                        <a:solidFill>
                          <a:schemeClr val="bg1"/>
                        </a:solidFill>
                        <a:effectLst/>
                        <a:latin typeface="Calibri" pitchFamily="32" charset="0"/>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r>
              <a:tr h="233373">
                <a:tc vMerge="1">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s-ES" sz="1200" b="1" i="0" u="none" strike="noStrike" cap="none" normalizeH="0" baseline="0" dirty="0" smtClean="0">
                        <a:ln>
                          <a:solidFill>
                            <a:schemeClr val="accent5"/>
                          </a:solidFill>
                        </a:ln>
                        <a:solidFill>
                          <a:schemeClr val="accent5"/>
                        </a:solidFill>
                        <a:effectLst/>
                        <a:latin typeface="Calibri" pitchFamily="32" charset="0"/>
                        <a:cs typeface="Calibri" pitchFamily="32" charset="0"/>
                      </a:endParaRPr>
                    </a:p>
                  </a:txBody>
                  <a:tcPr marL="107981"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ysDot"/>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rPr>
                        <a:t>1º</a:t>
                      </a:r>
                      <a:endParaRPr kumimoji="0" lang="es-ES" sz="1100" b="1" i="0" u="none" strike="noStrike" cap="none" normalizeH="0" baseline="0" dirty="0" smtClean="0">
                        <a:ln>
                          <a:solidFill>
                            <a:schemeClr val="bg1"/>
                          </a:solidFill>
                        </a:ln>
                        <a:solidFill>
                          <a:schemeClr val="bg1"/>
                        </a:solidFill>
                        <a:effectLst/>
                        <a:latin typeface="Calibri" pitchFamily="32" charset="0"/>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rPr>
                        <a:t>2º</a:t>
                      </a:r>
                      <a:endParaRPr kumimoji="0" lang="es-ES" sz="1100" b="1" i="0" u="none" strike="noStrike" cap="none" normalizeH="0" baseline="0" dirty="0" smtClean="0">
                        <a:ln>
                          <a:solidFill>
                            <a:schemeClr val="bg1"/>
                          </a:solidFill>
                        </a:ln>
                        <a:solidFill>
                          <a:schemeClr val="bg1"/>
                        </a:solidFill>
                        <a:effectLst/>
                        <a:latin typeface="Calibri" pitchFamily="32" charset="0"/>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vMerge="1">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s-ES" sz="1200" b="1" i="0" u="none" strike="noStrike" cap="none" normalizeH="0" baseline="0" dirty="0" smtClean="0">
                        <a:ln>
                          <a:solidFill>
                            <a:schemeClr val="accent5"/>
                          </a:solidFill>
                        </a:ln>
                        <a:solidFill>
                          <a:schemeClr val="accent5"/>
                        </a:solidFill>
                        <a:effectLst/>
                        <a:latin typeface="Calibri" pitchFamily="32" charset="0"/>
                        <a:cs typeface="Calibri" pitchFamily="32" charset="0"/>
                      </a:endParaRPr>
                    </a:p>
                  </a:txBody>
                  <a:tcPr marL="84225"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ysDot"/>
                      <a:round/>
                      <a:headEnd type="none" w="med" len="med"/>
                      <a:tailEnd type="none" w="med" len="med"/>
                    </a:lnB>
                    <a:lnTlToBr>
                      <a:noFill/>
                    </a:lnTlToBr>
                    <a:lnBlToTr>
                      <a:noFill/>
                    </a:lnBlToTr>
                    <a:solidFill>
                      <a:schemeClr val="accent1">
                        <a:lumMod val="20000"/>
                        <a:lumOff val="80000"/>
                      </a:schemeClr>
                    </a:solidFill>
                  </a:tcPr>
                </a:tc>
              </a:tr>
              <a:tr h="227503">
                <a:tc>
                  <a:txBody>
                    <a:bodyPr/>
                    <a:lstStyle/>
                    <a:p>
                      <a:pPr algn="l" fontAlgn="b"/>
                      <a:r>
                        <a:rPr lang="es-ES" sz="1050" b="0" i="0" u="none" strike="noStrike" dirty="0">
                          <a:solidFill>
                            <a:srgbClr val="000000"/>
                          </a:solidFill>
                          <a:effectLst/>
                          <a:latin typeface="Calibri"/>
                        </a:rPr>
                        <a:t>Neurofisiología Clínica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a:solidFill>
                            <a:srgbClr val="000000"/>
                          </a:solidFill>
                          <a:effectLst/>
                          <a:latin typeface="Calibri"/>
                        </a:rPr>
                        <a:t>7</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a:solidFill>
                            <a:srgbClr val="000000"/>
                          </a:solidFill>
                          <a:effectLst/>
                          <a:latin typeface="Calibri"/>
                        </a:rPr>
                        <a:t>7</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a:solidFill>
                            <a:srgbClr val="000000"/>
                          </a:solidFill>
                          <a:effectLst/>
                          <a:latin typeface="Calibri"/>
                        </a:rPr>
                        <a:t>14</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b"/>
                      <a:r>
                        <a:rPr lang="es-ES" sz="1050" b="0" i="0" u="none" strike="noStrike" dirty="0">
                          <a:solidFill>
                            <a:srgbClr val="000000"/>
                          </a:solidFill>
                          <a:effectLst/>
                          <a:latin typeface="Calibri"/>
                        </a:rPr>
                        <a:t>Anatomía Patológica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a:solidFill>
                            <a:srgbClr val="000000"/>
                          </a:solidFill>
                          <a:effectLst/>
                          <a:latin typeface="Calibri"/>
                        </a:rPr>
                        <a:t>5</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a:solidFill>
                            <a:srgbClr val="000000"/>
                          </a:solidFill>
                          <a:effectLst/>
                          <a:latin typeface="Calibri"/>
                        </a:rPr>
                        <a:t>8</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a:solidFill>
                            <a:srgbClr val="000000"/>
                          </a:solidFill>
                          <a:effectLst/>
                          <a:latin typeface="Calibri"/>
                        </a:rPr>
                        <a:t>13</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b"/>
                      <a:r>
                        <a:rPr lang="es-ES" sz="1050" b="0" i="0" u="none" strike="noStrike" dirty="0">
                          <a:solidFill>
                            <a:srgbClr val="000000"/>
                          </a:solidFill>
                          <a:effectLst/>
                          <a:latin typeface="Calibri"/>
                        </a:rPr>
                        <a:t>Bioquímica Clínica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a:solidFill>
                            <a:srgbClr val="000000"/>
                          </a:solidFill>
                          <a:effectLst/>
                          <a:latin typeface="Calibri"/>
                        </a:rPr>
                        <a:t>10</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a:solidFill>
                            <a:srgbClr val="000000"/>
                          </a:solidFill>
                          <a:effectLst/>
                          <a:latin typeface="Calibri"/>
                        </a:rPr>
                        <a:t>3</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a:solidFill>
                            <a:srgbClr val="000000"/>
                          </a:solidFill>
                          <a:effectLst/>
                          <a:latin typeface="Calibri"/>
                        </a:rPr>
                        <a:t>13</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b"/>
                      <a:r>
                        <a:rPr lang="es-ES" sz="1050" b="0" i="0" u="none" strike="noStrike" dirty="0">
                          <a:solidFill>
                            <a:srgbClr val="000000"/>
                          </a:solidFill>
                          <a:effectLst/>
                          <a:latin typeface="Calibri"/>
                        </a:rPr>
                        <a:t>Inmunología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a:solidFill>
                            <a:srgbClr val="000000"/>
                          </a:solidFill>
                          <a:effectLst/>
                          <a:latin typeface="Calibri"/>
                        </a:rPr>
                        <a:t>9</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a:solidFill>
                            <a:srgbClr val="000000"/>
                          </a:solidFill>
                          <a:effectLst/>
                          <a:latin typeface="Calibri"/>
                        </a:rPr>
                        <a:t>4</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a:solidFill>
                            <a:srgbClr val="000000"/>
                          </a:solidFill>
                          <a:effectLst/>
                          <a:latin typeface="Calibri"/>
                        </a:rPr>
                        <a:t>13</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b"/>
                      <a:r>
                        <a:rPr lang="es-ES" sz="1050" b="0" i="0" u="none" strike="noStrike" dirty="0">
                          <a:solidFill>
                            <a:srgbClr val="000000"/>
                          </a:solidFill>
                          <a:effectLst/>
                          <a:latin typeface="Calibri"/>
                        </a:rPr>
                        <a:t>Geriatría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a:solidFill>
                            <a:srgbClr val="000000"/>
                          </a:solidFill>
                          <a:effectLst/>
                          <a:latin typeface="Calibri"/>
                        </a:rPr>
                        <a:t>3</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a:solidFill>
                            <a:srgbClr val="000000"/>
                          </a:solidFill>
                          <a:effectLst/>
                          <a:latin typeface="Calibri"/>
                        </a:rPr>
                        <a:t>9</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a:solidFill>
                            <a:srgbClr val="000000"/>
                          </a:solidFill>
                          <a:effectLst/>
                          <a:latin typeface="Calibri"/>
                        </a:rPr>
                        <a:t>12</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b"/>
                      <a:r>
                        <a:rPr lang="es-ES" sz="1050" b="0" i="0" u="none" strike="noStrike" dirty="0">
                          <a:solidFill>
                            <a:srgbClr val="000000"/>
                          </a:solidFill>
                          <a:effectLst/>
                          <a:latin typeface="Calibri"/>
                        </a:rPr>
                        <a:t>Hematología y Hemoterapia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a:solidFill>
                            <a:srgbClr val="000000"/>
                          </a:solidFill>
                          <a:effectLst/>
                          <a:latin typeface="Calibri"/>
                        </a:rPr>
                        <a:t>4</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a:solidFill>
                            <a:srgbClr val="000000"/>
                          </a:solidFill>
                          <a:effectLst/>
                          <a:latin typeface="Calibri"/>
                        </a:rPr>
                        <a:t>7</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a:solidFill>
                            <a:srgbClr val="000000"/>
                          </a:solidFill>
                          <a:effectLst/>
                          <a:latin typeface="Calibri"/>
                        </a:rPr>
                        <a:t>11</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b"/>
                      <a:r>
                        <a:rPr lang="es-ES" sz="1050" b="0" i="0" u="none" strike="noStrike" dirty="0">
                          <a:solidFill>
                            <a:srgbClr val="000000"/>
                          </a:solidFill>
                          <a:effectLst/>
                          <a:latin typeface="Calibri"/>
                        </a:rPr>
                        <a:t>Medicina Legal y Forense</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a:solidFill>
                            <a:srgbClr val="000000"/>
                          </a:solidFill>
                          <a:effectLst/>
                          <a:latin typeface="Calibri"/>
                        </a:rPr>
                        <a:t>5</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a:solidFill>
                            <a:srgbClr val="000000"/>
                          </a:solidFill>
                          <a:effectLst/>
                          <a:latin typeface="Calibri"/>
                        </a:rPr>
                        <a:t>6</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a:solidFill>
                            <a:srgbClr val="000000"/>
                          </a:solidFill>
                          <a:effectLst/>
                          <a:latin typeface="Calibri"/>
                        </a:rPr>
                        <a:t>11</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b"/>
                      <a:r>
                        <a:rPr lang="es-ES" sz="1050" b="0" i="0" u="none" strike="noStrike" dirty="0">
                          <a:solidFill>
                            <a:srgbClr val="000000"/>
                          </a:solidFill>
                          <a:effectLst/>
                          <a:latin typeface="Calibri"/>
                        </a:rPr>
                        <a:t>Urología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a:solidFill>
                            <a:srgbClr val="000000"/>
                          </a:solidFill>
                          <a:effectLst/>
                          <a:latin typeface="Calibri"/>
                        </a:rPr>
                        <a:t>3</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a:solidFill>
                            <a:srgbClr val="000000"/>
                          </a:solidFill>
                          <a:effectLst/>
                          <a:latin typeface="Calibri"/>
                        </a:rPr>
                        <a:t>8</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a:solidFill>
                            <a:srgbClr val="000000"/>
                          </a:solidFill>
                          <a:effectLst/>
                          <a:latin typeface="Calibri"/>
                        </a:rPr>
                        <a:t>11</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b"/>
                      <a:r>
                        <a:rPr lang="es-ES" sz="1050" b="0" i="0" u="none" strike="noStrike" dirty="0">
                          <a:solidFill>
                            <a:srgbClr val="000000"/>
                          </a:solidFill>
                          <a:effectLst/>
                          <a:latin typeface="Calibri"/>
                        </a:rPr>
                        <a:t>Medicina Física y Rehabilitación</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a:solidFill>
                            <a:srgbClr val="000000"/>
                          </a:solidFill>
                          <a:effectLst/>
                          <a:latin typeface="Calibri"/>
                        </a:rPr>
                        <a:t>2</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a:solidFill>
                            <a:srgbClr val="000000"/>
                          </a:solidFill>
                          <a:effectLst/>
                          <a:latin typeface="Calibri"/>
                        </a:rPr>
                        <a:t>8</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a:solidFill>
                            <a:srgbClr val="000000"/>
                          </a:solidFill>
                          <a:effectLst/>
                          <a:latin typeface="Calibri"/>
                        </a:rPr>
                        <a:t>10</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b"/>
                      <a:r>
                        <a:rPr lang="es-ES" sz="1050" b="0" i="0" u="none" strike="noStrike" dirty="0">
                          <a:solidFill>
                            <a:srgbClr val="000000"/>
                          </a:solidFill>
                          <a:effectLst/>
                          <a:latin typeface="Calibri"/>
                        </a:rPr>
                        <a:t>Neurología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a:solidFill>
                            <a:srgbClr val="000000"/>
                          </a:solidFill>
                          <a:effectLst/>
                          <a:latin typeface="Calibri"/>
                        </a:rPr>
                        <a:t>5</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a:solidFill>
                            <a:srgbClr val="000000"/>
                          </a:solidFill>
                          <a:effectLst/>
                          <a:latin typeface="Calibri"/>
                        </a:rPr>
                        <a:t>5</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a:solidFill>
                            <a:srgbClr val="000000"/>
                          </a:solidFill>
                          <a:effectLst/>
                          <a:latin typeface="Calibri"/>
                        </a:rPr>
                        <a:t>10</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b"/>
                      <a:r>
                        <a:rPr lang="es-ES" sz="1050" b="0" i="0" u="none" strike="noStrike" dirty="0">
                          <a:solidFill>
                            <a:srgbClr val="000000"/>
                          </a:solidFill>
                          <a:effectLst/>
                          <a:latin typeface="Calibri"/>
                        </a:rPr>
                        <a:t>Estomatología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a:solidFill>
                            <a:srgbClr val="000000"/>
                          </a:solidFill>
                          <a:effectLst/>
                          <a:latin typeface="Calibri"/>
                        </a:rPr>
                        <a:t>6</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a:solidFill>
                            <a:srgbClr val="000000"/>
                          </a:solidFill>
                          <a:effectLst/>
                          <a:latin typeface="Calibri"/>
                        </a:rPr>
                        <a:t>2</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a:solidFill>
                            <a:srgbClr val="000000"/>
                          </a:solidFill>
                          <a:effectLst/>
                          <a:latin typeface="Calibri"/>
                        </a:rPr>
                        <a:t>8</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b"/>
                      <a:r>
                        <a:rPr lang="es-ES" sz="1050" b="0" i="0" u="none" strike="noStrike" dirty="0">
                          <a:solidFill>
                            <a:srgbClr val="000000"/>
                          </a:solidFill>
                          <a:effectLst/>
                          <a:latin typeface="Calibri"/>
                        </a:rPr>
                        <a:t>Otorrinolaringología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a:solidFill>
                            <a:srgbClr val="000000"/>
                          </a:solidFill>
                          <a:effectLst/>
                          <a:latin typeface="Calibri"/>
                        </a:rPr>
                        <a:t>4</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a:solidFill>
                            <a:srgbClr val="000000"/>
                          </a:solidFill>
                          <a:effectLst/>
                          <a:latin typeface="Calibri"/>
                        </a:rPr>
                        <a:t>4</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a:solidFill>
                            <a:srgbClr val="000000"/>
                          </a:solidFill>
                          <a:effectLst/>
                          <a:latin typeface="Calibri"/>
                        </a:rPr>
                        <a:t>8</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b"/>
                      <a:r>
                        <a:rPr lang="es-ES" sz="1050" b="0" i="0" u="none" strike="noStrike" dirty="0">
                          <a:solidFill>
                            <a:srgbClr val="000000"/>
                          </a:solidFill>
                          <a:effectLst/>
                          <a:latin typeface="Calibri"/>
                        </a:rPr>
                        <a:t>Endocrinología y Nutrición</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a:solidFill>
                            <a:srgbClr val="000000"/>
                          </a:solidFill>
                          <a:effectLst/>
                          <a:latin typeface="Calibri"/>
                        </a:rPr>
                        <a:t>2</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a:solidFill>
                            <a:srgbClr val="000000"/>
                          </a:solidFill>
                          <a:effectLst/>
                          <a:latin typeface="Calibri"/>
                        </a:rPr>
                        <a:t>5</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a:solidFill>
                            <a:srgbClr val="000000"/>
                          </a:solidFill>
                          <a:effectLst/>
                          <a:latin typeface="Calibri"/>
                        </a:rPr>
                        <a:t>7</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b"/>
                      <a:r>
                        <a:rPr lang="es-ES" sz="1050" b="0" i="0" u="none" strike="noStrike" dirty="0">
                          <a:solidFill>
                            <a:srgbClr val="000000"/>
                          </a:solidFill>
                          <a:effectLst/>
                          <a:latin typeface="Calibri"/>
                        </a:rPr>
                        <a:t>Medicina Nuclear</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a:solidFill>
                            <a:srgbClr val="000000"/>
                          </a:solidFill>
                          <a:effectLst/>
                          <a:latin typeface="Calibri"/>
                        </a:rPr>
                        <a:t>5</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a:solidFill>
                            <a:srgbClr val="000000"/>
                          </a:solidFill>
                          <a:effectLst/>
                          <a:latin typeface="Calibri"/>
                        </a:rPr>
                        <a:t>2</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a:solidFill>
                            <a:srgbClr val="000000"/>
                          </a:solidFill>
                          <a:effectLst/>
                          <a:latin typeface="Calibri"/>
                        </a:rPr>
                        <a:t>7</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b"/>
                      <a:r>
                        <a:rPr lang="es-ES" sz="1050" b="0" i="0" u="none" strike="noStrike">
                          <a:solidFill>
                            <a:srgbClr val="000000"/>
                          </a:solidFill>
                          <a:effectLst/>
                          <a:latin typeface="Calibri"/>
                        </a:rPr>
                        <a:t>Cardiología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a:solidFill>
                            <a:srgbClr val="000000"/>
                          </a:solidFill>
                          <a:effectLst/>
                          <a:latin typeface="Calibri"/>
                        </a:rPr>
                        <a:t>3</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a:solidFill>
                            <a:srgbClr val="000000"/>
                          </a:solidFill>
                          <a:effectLst/>
                          <a:latin typeface="Calibri"/>
                        </a:rPr>
                        <a:t>3</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a:solidFill>
                            <a:srgbClr val="000000"/>
                          </a:solidFill>
                          <a:effectLst/>
                          <a:latin typeface="Calibri"/>
                        </a:rPr>
                        <a:t>6</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b"/>
                      <a:r>
                        <a:rPr lang="es-ES" sz="1050" b="0" i="0" u="none" strike="noStrike" dirty="0">
                          <a:solidFill>
                            <a:srgbClr val="000000"/>
                          </a:solidFill>
                          <a:effectLst/>
                          <a:latin typeface="Calibri"/>
                        </a:rPr>
                        <a:t>Cirugía Plástica, Estética y </a:t>
                      </a:r>
                      <a:r>
                        <a:rPr lang="es-ES" sz="1050" b="0" i="0" u="none" strike="noStrike" dirty="0" smtClean="0">
                          <a:solidFill>
                            <a:srgbClr val="000000"/>
                          </a:solidFill>
                          <a:effectLst/>
                          <a:latin typeface="Calibri"/>
                        </a:rPr>
                        <a:t>Rep.</a:t>
                      </a:r>
                      <a:endParaRPr lang="es-ES" sz="1050" b="0" i="0" u="none" strike="noStrike" dirty="0">
                        <a:solidFill>
                          <a:srgbClr val="000000"/>
                        </a:solidFill>
                        <a:effectLst/>
                        <a:latin typeface="Calibri"/>
                      </a:endParaRP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a:solidFill>
                            <a:srgbClr val="000000"/>
                          </a:solidFill>
                          <a:effectLst/>
                          <a:latin typeface="Calibri"/>
                        </a:rPr>
                        <a:t>3</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a:solidFill>
                            <a:srgbClr val="000000"/>
                          </a:solidFill>
                          <a:effectLst/>
                          <a:latin typeface="Calibri"/>
                        </a:rPr>
                        <a:t>3</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a:solidFill>
                            <a:srgbClr val="000000"/>
                          </a:solidFill>
                          <a:effectLst/>
                          <a:latin typeface="Calibri"/>
                        </a:rPr>
                        <a:t>6</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b"/>
                      <a:r>
                        <a:rPr lang="es-ES" sz="1050" b="0" i="0" u="none" strike="noStrike" dirty="0">
                          <a:solidFill>
                            <a:srgbClr val="000000"/>
                          </a:solidFill>
                          <a:effectLst/>
                          <a:latin typeface="Calibri"/>
                        </a:rPr>
                        <a:t>Dermatología </a:t>
                      </a:r>
                      <a:r>
                        <a:rPr lang="es-ES" sz="1050" b="0" i="0" u="none" strike="noStrike" dirty="0" smtClean="0">
                          <a:solidFill>
                            <a:srgbClr val="000000"/>
                          </a:solidFill>
                          <a:effectLst/>
                          <a:latin typeface="Calibri"/>
                        </a:rPr>
                        <a:t>M-Q  </a:t>
                      </a:r>
                      <a:r>
                        <a:rPr lang="es-ES" sz="1050" b="0" i="0" u="none" strike="noStrike" dirty="0">
                          <a:solidFill>
                            <a:srgbClr val="000000"/>
                          </a:solidFill>
                          <a:effectLst/>
                          <a:latin typeface="Calibri"/>
                        </a:rPr>
                        <a:t>Venereología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a:solidFill>
                            <a:srgbClr val="000000"/>
                          </a:solidFill>
                          <a:effectLst/>
                          <a:latin typeface="Calibri"/>
                        </a:rPr>
                        <a:t>3</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a:solidFill>
                            <a:srgbClr val="000000"/>
                          </a:solidFill>
                          <a:effectLst/>
                          <a:latin typeface="Calibri"/>
                        </a:rPr>
                        <a:t>3</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a:solidFill>
                            <a:srgbClr val="000000"/>
                          </a:solidFill>
                          <a:effectLst/>
                          <a:latin typeface="Calibri"/>
                        </a:rPr>
                        <a:t>6</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b"/>
                      <a:r>
                        <a:rPr lang="es-ES" sz="1050" b="0" i="0" u="none" strike="noStrike" dirty="0">
                          <a:solidFill>
                            <a:srgbClr val="000000"/>
                          </a:solidFill>
                          <a:effectLst/>
                          <a:latin typeface="Calibri"/>
                        </a:rPr>
                        <a:t>Farmacología Clínica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a:solidFill>
                            <a:srgbClr val="000000"/>
                          </a:solidFill>
                          <a:effectLst/>
                          <a:latin typeface="Calibri"/>
                        </a:rPr>
                        <a:t>5</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a:solidFill>
                            <a:srgbClr val="000000"/>
                          </a:solidFill>
                          <a:effectLst/>
                          <a:latin typeface="Calibri"/>
                        </a:rPr>
                        <a:t>1</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a:solidFill>
                            <a:srgbClr val="000000"/>
                          </a:solidFill>
                          <a:effectLst/>
                          <a:latin typeface="Calibri"/>
                        </a:rPr>
                        <a:t>6</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b"/>
                      <a:r>
                        <a:rPr lang="es-ES" sz="1050" b="0" i="0" u="none" strike="noStrike">
                          <a:solidFill>
                            <a:srgbClr val="000000"/>
                          </a:solidFill>
                          <a:effectLst/>
                          <a:latin typeface="Calibri"/>
                        </a:rPr>
                        <a:t>Nefrología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a:solidFill>
                            <a:srgbClr val="000000"/>
                          </a:solidFill>
                          <a:effectLst/>
                          <a:latin typeface="Calibri"/>
                        </a:rPr>
                        <a:t>2</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a:solidFill>
                            <a:srgbClr val="000000"/>
                          </a:solidFill>
                          <a:effectLst/>
                          <a:latin typeface="Calibri"/>
                        </a:rPr>
                        <a:t>4</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a:solidFill>
                            <a:srgbClr val="000000"/>
                          </a:solidFill>
                          <a:effectLst/>
                          <a:latin typeface="Calibri"/>
                        </a:rPr>
                        <a:t>6</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b"/>
                      <a:r>
                        <a:rPr lang="es-ES" sz="1050" b="0" i="0" u="none" strike="noStrike" dirty="0">
                          <a:solidFill>
                            <a:srgbClr val="000000"/>
                          </a:solidFill>
                          <a:effectLst/>
                          <a:latin typeface="Calibri"/>
                        </a:rPr>
                        <a:t>Oncología Médica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a:solidFill>
                            <a:srgbClr val="000000"/>
                          </a:solidFill>
                          <a:effectLst/>
                          <a:latin typeface="Calibri"/>
                        </a:rPr>
                        <a:t>1</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a:solidFill>
                            <a:srgbClr val="000000"/>
                          </a:solidFill>
                          <a:effectLst/>
                          <a:latin typeface="Calibri"/>
                        </a:rPr>
                        <a:t>5</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a:solidFill>
                            <a:srgbClr val="000000"/>
                          </a:solidFill>
                          <a:effectLst/>
                          <a:latin typeface="Calibri"/>
                        </a:rPr>
                        <a:t>6</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bl>
          </a:graphicData>
        </a:graphic>
      </p:graphicFrame>
      <p:graphicFrame>
        <p:nvGraphicFramePr>
          <p:cNvPr id="8" name="Group 3"/>
          <p:cNvGraphicFramePr>
            <a:graphicFrameLocks noGrp="1"/>
          </p:cNvGraphicFramePr>
          <p:nvPr/>
        </p:nvGraphicFramePr>
        <p:xfrm>
          <a:off x="6681192" y="1124744"/>
          <a:ext cx="3096344" cy="2448272"/>
        </p:xfrm>
        <a:graphic>
          <a:graphicData uri="http://schemas.openxmlformats.org/drawingml/2006/table">
            <a:tbl>
              <a:tblPr>
                <a:tableStyleId>{5940675A-B579-460E-94D1-54222C63F5DA}</a:tableStyleId>
              </a:tblPr>
              <a:tblGrid>
                <a:gridCol w="1800200"/>
                <a:gridCol w="360040"/>
                <a:gridCol w="360040"/>
                <a:gridCol w="576064"/>
              </a:tblGrid>
              <a:tr h="211720">
                <a:tc rowSpan="2">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rPr>
                        <a:t>Especialidad</a:t>
                      </a:r>
                      <a:endParaRPr kumimoji="0" lang="es-ES" sz="1100" b="1" i="0" u="none" strike="noStrike" cap="none" normalizeH="0" baseline="0" dirty="0" smtClean="0">
                        <a:ln>
                          <a:solidFill>
                            <a:schemeClr val="bg1"/>
                          </a:solidFill>
                        </a:ln>
                        <a:solidFill>
                          <a:schemeClr val="bg1"/>
                        </a:solidFill>
                        <a:effectLst/>
                        <a:latin typeface="Calibri" pitchFamily="32" charset="0"/>
                        <a:cs typeface="Calibri" pitchFamily="32" charset="0"/>
                      </a:endParaRPr>
                    </a:p>
                  </a:txBody>
                  <a:tcPr marL="107981"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gridSpan="2">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rPr>
                        <a:t>Orden</a:t>
                      </a:r>
                      <a:endParaRPr kumimoji="0" lang="es-ES" sz="1100" b="1" i="0" u="none" strike="noStrike" cap="none" normalizeH="0" baseline="0" dirty="0" smtClean="0">
                        <a:ln>
                          <a:solidFill>
                            <a:schemeClr val="bg1"/>
                          </a:solidFill>
                        </a:ln>
                        <a:solidFill>
                          <a:schemeClr val="bg1"/>
                        </a:solidFill>
                        <a:effectLst/>
                        <a:latin typeface="Calibri" pitchFamily="32" charset="0"/>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hMerge="1">
                  <a:txBody>
                    <a:bodyPr/>
                    <a:lstStyle/>
                    <a:p>
                      <a:endParaRPr lang="es-ES"/>
                    </a:p>
                  </a:txBody>
                  <a:tcPr/>
                </a:tc>
                <a:tc rowSpan="2">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err="1" smtClean="0">
                          <a:ln>
                            <a:solidFill>
                              <a:schemeClr val="bg1"/>
                            </a:solidFill>
                          </a:ln>
                          <a:solidFill>
                            <a:schemeClr val="bg1"/>
                          </a:solidFill>
                          <a:effectLst/>
                        </a:rPr>
                        <a:t>Tot</a:t>
                      </a:r>
                      <a:r>
                        <a:rPr kumimoji="0" lang="es-ES" sz="1100" u="none" strike="noStrike" cap="none" normalizeH="0" baseline="0" dirty="0" smtClean="0">
                          <a:ln>
                            <a:solidFill>
                              <a:schemeClr val="bg1"/>
                            </a:solidFill>
                          </a:ln>
                          <a:solidFill>
                            <a:schemeClr val="bg1"/>
                          </a:solidFill>
                          <a:effectLst/>
                        </a:rPr>
                        <a:t>.</a:t>
                      </a:r>
                      <a:endParaRPr kumimoji="0" lang="es-ES" sz="1100" b="1" i="0" u="none" strike="noStrike" cap="none" normalizeH="0" baseline="0" dirty="0" smtClean="0">
                        <a:ln>
                          <a:solidFill>
                            <a:schemeClr val="bg1"/>
                          </a:solidFill>
                        </a:ln>
                        <a:solidFill>
                          <a:schemeClr val="bg1"/>
                        </a:solidFill>
                        <a:effectLst/>
                        <a:latin typeface="Calibri" pitchFamily="32" charset="0"/>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r>
              <a:tr h="220328">
                <a:tc vMerge="1">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s-ES" sz="1200" b="1" i="0" u="none" strike="noStrike" cap="none" normalizeH="0" baseline="0" dirty="0" smtClean="0">
                        <a:ln>
                          <a:solidFill>
                            <a:schemeClr val="accent5"/>
                          </a:solidFill>
                        </a:ln>
                        <a:solidFill>
                          <a:schemeClr val="accent5"/>
                        </a:solidFill>
                        <a:effectLst/>
                        <a:latin typeface="Calibri" pitchFamily="32" charset="0"/>
                        <a:cs typeface="Calibri" pitchFamily="32" charset="0"/>
                      </a:endParaRPr>
                    </a:p>
                  </a:txBody>
                  <a:tcPr marL="107981"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ysDot"/>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rPr>
                        <a:t>1ª</a:t>
                      </a:r>
                      <a:endParaRPr kumimoji="0" lang="es-ES" sz="1100" b="1" i="0" u="none" strike="noStrike" cap="none" normalizeH="0" baseline="0" dirty="0" smtClean="0">
                        <a:ln>
                          <a:solidFill>
                            <a:schemeClr val="bg1"/>
                          </a:solidFill>
                        </a:ln>
                        <a:solidFill>
                          <a:schemeClr val="bg1"/>
                        </a:solidFill>
                        <a:effectLst/>
                        <a:latin typeface="Calibri" pitchFamily="32" charset="0"/>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rPr>
                        <a:t>2ª</a:t>
                      </a:r>
                      <a:endParaRPr kumimoji="0" lang="es-ES" sz="1100" b="1" i="0" u="none" strike="noStrike" cap="none" normalizeH="0" baseline="0" dirty="0" smtClean="0">
                        <a:ln>
                          <a:solidFill>
                            <a:schemeClr val="bg1"/>
                          </a:solidFill>
                        </a:ln>
                        <a:solidFill>
                          <a:schemeClr val="bg1"/>
                        </a:solidFill>
                        <a:effectLst/>
                        <a:latin typeface="Calibri" pitchFamily="32" charset="0"/>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vMerge="1">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s-ES" sz="1200" b="1" i="0" u="none" strike="noStrike" cap="none" normalizeH="0" baseline="0" dirty="0" smtClean="0">
                        <a:ln>
                          <a:solidFill>
                            <a:schemeClr val="accent5"/>
                          </a:solidFill>
                        </a:ln>
                        <a:solidFill>
                          <a:schemeClr val="accent5"/>
                        </a:solidFill>
                        <a:effectLst/>
                        <a:latin typeface="Calibri" pitchFamily="32" charset="0"/>
                        <a:cs typeface="Calibri" pitchFamily="32" charset="0"/>
                      </a:endParaRPr>
                    </a:p>
                  </a:txBody>
                  <a:tcPr marL="84225"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ysDot"/>
                      <a:round/>
                      <a:headEnd type="none" w="med" len="med"/>
                      <a:tailEnd type="none" w="med" len="med"/>
                    </a:lnB>
                    <a:lnTlToBr>
                      <a:noFill/>
                    </a:lnTlToBr>
                    <a:lnBlToTr>
                      <a:noFill/>
                    </a:lnBlToTr>
                    <a:solidFill>
                      <a:schemeClr val="accent1">
                        <a:lumMod val="20000"/>
                        <a:lumOff val="80000"/>
                      </a:schemeClr>
                    </a:solidFill>
                  </a:tcPr>
                </a:tc>
              </a:tr>
              <a:tr h="257786">
                <a:tc>
                  <a:txBody>
                    <a:bodyPr/>
                    <a:lstStyle/>
                    <a:p>
                      <a:pPr algn="l" fontAlgn="b"/>
                      <a:r>
                        <a:rPr lang="es-ES" sz="1050" b="0" i="0" u="none" strike="noStrike" dirty="0">
                          <a:solidFill>
                            <a:srgbClr val="000000"/>
                          </a:solidFill>
                          <a:effectLst/>
                          <a:latin typeface="Calibri"/>
                        </a:rPr>
                        <a:t>Reumatología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r>
                        <a:rPr lang="es-ES" sz="1050" b="0" i="0" u="none" strike="noStrike" dirty="0">
                          <a:solidFill>
                            <a:srgbClr val="000000"/>
                          </a:solidFill>
                          <a:effectLst/>
                          <a:latin typeface="Calibri"/>
                        </a:rPr>
                        <a:t>3</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r>
                        <a:rPr lang="es-ES" sz="1050" b="0" i="0" u="none" strike="noStrike">
                          <a:solidFill>
                            <a:srgbClr val="000000"/>
                          </a:solidFill>
                          <a:effectLst/>
                          <a:latin typeface="Calibri"/>
                        </a:rPr>
                        <a:t>3</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r>
                        <a:rPr lang="es-ES" sz="1050" b="0" i="0" u="none" strike="noStrike" dirty="0">
                          <a:solidFill>
                            <a:srgbClr val="000000"/>
                          </a:solidFill>
                          <a:effectLst/>
                          <a:latin typeface="Calibri"/>
                        </a:rPr>
                        <a:t>6</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246270">
                <a:tc>
                  <a:txBody>
                    <a:bodyPr/>
                    <a:lstStyle/>
                    <a:p>
                      <a:pPr algn="l" fontAlgn="b"/>
                      <a:r>
                        <a:rPr lang="es-ES" sz="1050" b="0" i="0" u="none" strike="noStrike" dirty="0">
                          <a:solidFill>
                            <a:srgbClr val="000000"/>
                          </a:solidFill>
                          <a:effectLst/>
                          <a:latin typeface="Calibri"/>
                        </a:rPr>
                        <a:t>Angiología y Cirugía Vascular</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endParaRPr lang="es-ES" sz="1050" b="0" i="0" u="none" strike="noStrike" dirty="0">
                        <a:solidFill>
                          <a:srgbClr val="000000"/>
                        </a:solidFill>
                        <a:effectLst/>
                        <a:latin typeface="Calibri"/>
                      </a:endParaRP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r>
                        <a:rPr lang="es-ES" sz="1050" b="0" i="0" u="none" strike="noStrike" dirty="0">
                          <a:solidFill>
                            <a:srgbClr val="000000"/>
                          </a:solidFill>
                          <a:effectLst/>
                          <a:latin typeface="Calibri"/>
                        </a:rPr>
                        <a:t>3</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r>
                        <a:rPr lang="es-ES" sz="1050" b="0" i="0" u="none" strike="noStrike" dirty="0">
                          <a:solidFill>
                            <a:srgbClr val="000000"/>
                          </a:solidFill>
                          <a:effectLst/>
                          <a:latin typeface="Calibri"/>
                        </a:rPr>
                        <a:t>3</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216024">
                <a:tc>
                  <a:txBody>
                    <a:bodyPr/>
                    <a:lstStyle/>
                    <a:p>
                      <a:pPr algn="l" fontAlgn="b"/>
                      <a:r>
                        <a:rPr lang="es-ES" sz="1050" b="0" i="0" u="none" strike="noStrike" dirty="0">
                          <a:solidFill>
                            <a:srgbClr val="000000"/>
                          </a:solidFill>
                          <a:effectLst/>
                          <a:latin typeface="Calibri"/>
                        </a:rPr>
                        <a:t>Oncología Radioterápica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r>
                        <a:rPr lang="es-ES" sz="1050" b="0" i="0" u="none" strike="noStrike" dirty="0">
                          <a:solidFill>
                            <a:srgbClr val="000000"/>
                          </a:solidFill>
                          <a:effectLst/>
                          <a:latin typeface="Calibri"/>
                        </a:rPr>
                        <a:t>1</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r>
                        <a:rPr lang="es-ES" sz="1050" b="0" i="0" u="none" strike="noStrike" dirty="0">
                          <a:solidFill>
                            <a:srgbClr val="000000"/>
                          </a:solidFill>
                          <a:effectLst/>
                          <a:latin typeface="Calibri"/>
                        </a:rPr>
                        <a:t>2</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r>
                        <a:rPr lang="es-ES" sz="1050" b="0" i="0" u="none" strike="noStrike" dirty="0">
                          <a:solidFill>
                            <a:srgbClr val="000000"/>
                          </a:solidFill>
                          <a:effectLst/>
                          <a:latin typeface="Calibri"/>
                        </a:rPr>
                        <a:t>3</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216024">
                <a:tc>
                  <a:txBody>
                    <a:bodyPr/>
                    <a:lstStyle/>
                    <a:p>
                      <a:pPr algn="l" fontAlgn="b"/>
                      <a:r>
                        <a:rPr lang="es-ES" sz="1050" b="0" i="0" u="none" strike="noStrike" dirty="0">
                          <a:solidFill>
                            <a:srgbClr val="000000"/>
                          </a:solidFill>
                          <a:effectLst/>
                          <a:latin typeface="Calibri"/>
                        </a:rPr>
                        <a:t>Cirugía Pediátrica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endParaRPr lang="es-ES" sz="1050" b="0" i="0" u="none" strike="noStrike" dirty="0">
                        <a:solidFill>
                          <a:srgbClr val="000000"/>
                        </a:solidFill>
                        <a:effectLst/>
                        <a:latin typeface="Calibri"/>
                      </a:endParaRP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r>
                        <a:rPr lang="es-ES" sz="1050" b="0" i="0" u="none" strike="noStrike" dirty="0">
                          <a:solidFill>
                            <a:srgbClr val="000000"/>
                          </a:solidFill>
                          <a:effectLst/>
                          <a:latin typeface="Calibri"/>
                        </a:rPr>
                        <a:t>2</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r>
                        <a:rPr lang="es-ES" sz="1050" b="0" i="0" u="none" strike="noStrike" dirty="0">
                          <a:solidFill>
                            <a:srgbClr val="000000"/>
                          </a:solidFill>
                          <a:effectLst/>
                          <a:latin typeface="Calibri"/>
                        </a:rPr>
                        <a:t>2</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216024">
                <a:tc>
                  <a:txBody>
                    <a:bodyPr/>
                    <a:lstStyle/>
                    <a:p>
                      <a:pPr algn="l" fontAlgn="b"/>
                      <a:r>
                        <a:rPr lang="es-ES" sz="1050" b="0" i="0" u="none" strike="noStrike" dirty="0">
                          <a:solidFill>
                            <a:srgbClr val="000000"/>
                          </a:solidFill>
                          <a:effectLst/>
                          <a:latin typeface="Calibri"/>
                        </a:rPr>
                        <a:t>Neurocirugía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r>
                        <a:rPr lang="es-ES" sz="1050" b="0" i="0" u="none" strike="noStrike" dirty="0">
                          <a:solidFill>
                            <a:srgbClr val="000000"/>
                          </a:solidFill>
                          <a:effectLst/>
                          <a:latin typeface="Calibri"/>
                        </a:rPr>
                        <a:t>1</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r>
                        <a:rPr lang="es-ES" sz="1050" b="0" i="0" u="none" strike="noStrike" dirty="0">
                          <a:solidFill>
                            <a:srgbClr val="000000"/>
                          </a:solidFill>
                          <a:effectLst/>
                          <a:latin typeface="Calibri"/>
                        </a:rPr>
                        <a:t>1</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r>
                        <a:rPr lang="es-ES" sz="1050" b="0" i="0" u="none" strike="noStrike" dirty="0">
                          <a:solidFill>
                            <a:srgbClr val="000000"/>
                          </a:solidFill>
                          <a:effectLst/>
                          <a:latin typeface="Calibri"/>
                        </a:rPr>
                        <a:t>2</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216024">
                <a:tc>
                  <a:txBody>
                    <a:bodyPr/>
                    <a:lstStyle/>
                    <a:p>
                      <a:pPr algn="l" fontAlgn="b"/>
                      <a:r>
                        <a:rPr lang="es-ES" sz="1050" b="0" i="0" u="none" strike="noStrike" dirty="0">
                          <a:solidFill>
                            <a:srgbClr val="000000"/>
                          </a:solidFill>
                          <a:effectLst/>
                          <a:latin typeface="Calibri"/>
                        </a:rPr>
                        <a:t>Cirugía Cardiovascular</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endParaRPr lang="es-ES" sz="1050" b="0" i="0" u="none" strike="noStrike" dirty="0">
                        <a:solidFill>
                          <a:srgbClr val="000000"/>
                        </a:solidFill>
                        <a:effectLst/>
                        <a:latin typeface="Calibri"/>
                      </a:endParaRP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r>
                        <a:rPr lang="es-ES" sz="1050" b="0" i="0" u="none" strike="noStrike">
                          <a:solidFill>
                            <a:srgbClr val="000000"/>
                          </a:solidFill>
                          <a:effectLst/>
                          <a:latin typeface="Calibri"/>
                        </a:rPr>
                        <a:t>1</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r>
                        <a:rPr lang="es-ES" sz="1050" b="0" i="0" u="none" strike="noStrike" dirty="0">
                          <a:solidFill>
                            <a:srgbClr val="000000"/>
                          </a:solidFill>
                          <a:effectLst/>
                          <a:latin typeface="Calibri"/>
                        </a:rPr>
                        <a:t>1</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216024">
                <a:tc>
                  <a:txBody>
                    <a:bodyPr/>
                    <a:lstStyle/>
                    <a:p>
                      <a:pPr algn="l" fontAlgn="b"/>
                      <a:r>
                        <a:rPr lang="es-ES" sz="1050" b="0" i="0" u="none" strike="noStrike" dirty="0">
                          <a:solidFill>
                            <a:srgbClr val="000000"/>
                          </a:solidFill>
                          <a:effectLst/>
                          <a:latin typeface="Calibri"/>
                        </a:rPr>
                        <a:t>Cirugía Oral y Maxilofacial</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endParaRPr lang="es-ES" sz="1050" b="0" i="0" u="none" strike="noStrike" dirty="0">
                        <a:solidFill>
                          <a:srgbClr val="000000"/>
                        </a:solidFill>
                        <a:effectLst/>
                        <a:latin typeface="Calibri"/>
                      </a:endParaRP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r>
                        <a:rPr lang="es-ES" sz="1050" b="0" i="0" u="none" strike="noStrike" dirty="0">
                          <a:solidFill>
                            <a:srgbClr val="000000"/>
                          </a:solidFill>
                          <a:effectLst/>
                          <a:latin typeface="Calibri"/>
                        </a:rPr>
                        <a:t>1</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r>
                        <a:rPr lang="es-ES" sz="1050" b="0" i="0" u="none" strike="noStrike" dirty="0">
                          <a:solidFill>
                            <a:srgbClr val="000000"/>
                          </a:solidFill>
                          <a:effectLst/>
                          <a:latin typeface="Calibri"/>
                        </a:rPr>
                        <a:t>1</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216024">
                <a:tc>
                  <a:txBody>
                    <a:bodyPr/>
                    <a:lstStyle/>
                    <a:p>
                      <a:pPr algn="l" fontAlgn="b"/>
                      <a:r>
                        <a:rPr lang="es-ES" sz="1050" b="0" i="0" u="none" strike="noStrike" dirty="0">
                          <a:solidFill>
                            <a:srgbClr val="000000"/>
                          </a:solidFill>
                          <a:effectLst/>
                          <a:latin typeface="Calibri"/>
                        </a:rPr>
                        <a:t>Cirugía Torácica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r>
                        <a:rPr lang="es-ES" sz="1050" b="0" i="0" u="none" strike="noStrike" dirty="0">
                          <a:solidFill>
                            <a:srgbClr val="000000"/>
                          </a:solidFill>
                          <a:effectLst/>
                          <a:latin typeface="Calibri"/>
                        </a:rPr>
                        <a:t>1</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endParaRPr lang="es-ES" sz="1050" b="0" i="0" u="none" strike="noStrike" dirty="0">
                        <a:solidFill>
                          <a:srgbClr val="000000"/>
                        </a:solidFill>
                        <a:effectLst/>
                        <a:latin typeface="Calibri"/>
                      </a:endParaRP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r>
                        <a:rPr lang="es-ES" sz="1050" b="0" i="0" u="none" strike="noStrike" dirty="0">
                          <a:solidFill>
                            <a:srgbClr val="000000"/>
                          </a:solidFill>
                          <a:effectLst/>
                          <a:latin typeface="Calibri"/>
                        </a:rPr>
                        <a:t>1</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216024">
                <a:tc>
                  <a:txBody>
                    <a:bodyPr/>
                    <a:lstStyle/>
                    <a:p>
                      <a:pPr algn="l" fontAlgn="b"/>
                      <a:r>
                        <a:rPr lang="es-ES" sz="1050" b="0" i="0" u="none" strike="noStrike" dirty="0" smtClean="0">
                          <a:solidFill>
                            <a:srgbClr val="000000"/>
                          </a:solidFill>
                          <a:effectLst/>
                          <a:latin typeface="Calibri"/>
                        </a:rPr>
                        <a:t>No contesta</a:t>
                      </a:r>
                      <a:endParaRPr lang="es-ES" sz="1050" b="0" i="0" u="none" strike="noStrike" dirty="0">
                        <a:solidFill>
                          <a:srgbClr val="000000"/>
                        </a:solidFill>
                        <a:effectLst/>
                        <a:latin typeface="Calibri"/>
                      </a:endParaRP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s-ES" sz="1050" b="0" i="0" u="none" strike="noStrike" dirty="0" smtClean="0">
                          <a:solidFill>
                            <a:srgbClr val="000000"/>
                          </a:solidFill>
                          <a:effectLst/>
                          <a:latin typeface="Calibri"/>
                        </a:rPr>
                        <a:t>5</a:t>
                      </a:r>
                      <a:endParaRPr lang="es-ES" sz="1050" b="0" i="0" u="none" strike="noStrike" dirty="0">
                        <a:solidFill>
                          <a:srgbClr val="000000"/>
                        </a:solidFill>
                        <a:effectLst/>
                        <a:latin typeface="Calibri"/>
                      </a:endParaRP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s-ES" sz="1050" b="0" i="0" u="none" strike="noStrike" dirty="0" smtClean="0">
                          <a:solidFill>
                            <a:srgbClr val="000000"/>
                          </a:solidFill>
                          <a:effectLst/>
                          <a:latin typeface="Calibri"/>
                        </a:rPr>
                        <a:t>25</a:t>
                      </a:r>
                      <a:endParaRPr lang="es-ES" sz="1050" b="0" i="0" u="none" strike="noStrike" dirty="0">
                        <a:solidFill>
                          <a:srgbClr val="000000"/>
                        </a:solidFill>
                        <a:effectLst/>
                        <a:latin typeface="Calibri"/>
                      </a:endParaRP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s-ES" sz="1050" b="0" i="0" u="none" strike="noStrike" dirty="0" smtClean="0">
                          <a:solidFill>
                            <a:srgbClr val="000000"/>
                          </a:solidFill>
                          <a:effectLst/>
                          <a:latin typeface="Calibri"/>
                        </a:rPr>
                        <a:t>30</a:t>
                      </a:r>
                      <a:endParaRPr lang="es-ES" sz="1050" b="0" i="0" u="none" strike="noStrike" dirty="0">
                        <a:solidFill>
                          <a:srgbClr val="000000"/>
                        </a:solidFill>
                        <a:effectLst/>
                        <a:latin typeface="Calibri"/>
                      </a:endParaRP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bl>
          </a:graphicData>
        </a:graphic>
      </p:graphicFrame>
      <p:sp>
        <p:nvSpPr>
          <p:cNvPr id="10" name="9 Rectángulo"/>
          <p:cNvSpPr/>
          <p:nvPr/>
        </p:nvSpPr>
        <p:spPr>
          <a:xfrm>
            <a:off x="128588" y="6453188"/>
            <a:ext cx="8137525" cy="246062"/>
          </a:xfrm>
          <a:prstGeom prst="rect">
            <a:avLst/>
          </a:prstGeom>
        </p:spPr>
        <p:txBody>
          <a:bodyPr>
            <a:spAutoFit/>
          </a:bodyPr>
          <a:lstStyle/>
          <a:p>
            <a:pPr fontAlgn="auto">
              <a:spcBef>
                <a:spcPts val="0"/>
              </a:spcBef>
              <a:spcAft>
                <a:spcPts val="0"/>
              </a:spcAft>
              <a:defRPr/>
            </a:pPr>
            <a:r>
              <a:rPr lang="es-ES" sz="1000" b="1" dirty="0">
                <a:solidFill>
                  <a:schemeClr val="tx1">
                    <a:lumMod val="50000"/>
                    <a:lumOff val="50000"/>
                  </a:schemeClr>
                </a:solidFill>
                <a:latin typeface="+mn-lt"/>
              </a:rPr>
              <a:t>P.2b </a:t>
            </a:r>
            <a:r>
              <a:rPr lang="es-ES" sz="1000" dirty="0">
                <a:solidFill>
                  <a:schemeClr val="tx1">
                    <a:lumMod val="50000"/>
                    <a:lumOff val="50000"/>
                  </a:schemeClr>
                </a:solidFill>
                <a:latin typeface="+mn-lt"/>
              </a:rPr>
              <a:t>Por favor, señale del siguiente listado las dos especialidades que ha realizado. Indicando la especialidad que realizó en primer y en segundo lugar</a:t>
            </a:r>
            <a:endParaRPr lang="es-ES" sz="1000" dirty="0">
              <a:solidFill>
                <a:schemeClr val="tx1">
                  <a:lumMod val="50000"/>
                  <a:lumOff val="50000"/>
                </a:schemeClr>
              </a:solidFill>
              <a:latin typeface="+mn-lt"/>
            </a:endParaRPr>
          </a:p>
        </p:txBody>
      </p:sp>
      <p:sp>
        <p:nvSpPr>
          <p:cNvPr id="12" name="11 Elipse"/>
          <p:cNvSpPr/>
          <p:nvPr/>
        </p:nvSpPr>
        <p:spPr>
          <a:xfrm>
            <a:off x="7456488" y="3938588"/>
            <a:ext cx="1617662" cy="1616075"/>
          </a:xfrm>
          <a:prstGeom prst="ellipse">
            <a:avLst/>
          </a:prstGeom>
          <a:solidFill>
            <a:schemeClr val="bg1"/>
          </a:solidFill>
          <a:ln>
            <a:solidFill>
              <a:schemeClr val="accent1">
                <a:lumMod val="40000"/>
                <a:lumOff val="60000"/>
              </a:schemeClr>
            </a:solidFill>
          </a:ln>
          <a:effectLst>
            <a:outerShdw blurRad="635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14" name="Picture 2" descr="C:\Users\beatriz.gonzalez\Desktop\120.jpg"/>
          <p:cNvPicPr>
            <a:picLocks noChangeAspect="1" noChangeArrowheads="1"/>
          </p:cNvPicPr>
          <p:nvPr/>
        </p:nvPicPr>
        <p:blipFill rotWithShape="1">
          <a:blip r:embed="rId3" cstate="print">
            <a:extLst>
              <a:ext uri="{28A0092B-C50C-407E-A947-70E740481C1C}"/>
            </a:extLst>
          </a:blip>
          <a:srcRect l="4341" r="4996"/>
          <a:stretch/>
        </p:blipFill>
        <p:spPr bwMode="auto">
          <a:xfrm>
            <a:off x="7539486" y="4137978"/>
            <a:ext cx="1451763" cy="1218054"/>
          </a:xfrm>
          <a:prstGeom prst="ellipse">
            <a:avLst/>
          </a:prstGeom>
          <a:noFill/>
          <a:extLst>
            <a:ext uri="{909E8E84-426E-40DD-AFC4-6F175D3DCCD1}"/>
          </a:extLst>
        </p:spPr>
      </p:pic>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272480" y="145590"/>
            <a:ext cx="8352928" cy="587835"/>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eaLnBrk="1" fontAlgn="auto" hangingPunct="1">
              <a:lnSpc>
                <a:spcPts val="1700"/>
              </a:lnSpc>
              <a:spcBef>
                <a:spcPts val="0"/>
              </a:spcBef>
              <a:spcAft>
                <a:spcPts val="0"/>
              </a:spcAft>
              <a:defRPr/>
            </a:pPr>
            <a:r>
              <a:rPr lang="es-ES" dirty="0">
                <a:ln>
                  <a:solidFill>
                    <a:schemeClr val="bg1"/>
                  </a:solidFill>
                </a:ln>
                <a:solidFill>
                  <a:schemeClr val="bg1"/>
                </a:solidFill>
                <a:latin typeface="Calibri" pitchFamily="34" charset="0"/>
                <a:cs typeface="Calibri" pitchFamily="34" charset="0"/>
              </a:rPr>
              <a:t>LA ESPECIALIZACION MEDICA</a:t>
            </a:r>
          </a:p>
          <a:p>
            <a:pPr eaLnBrk="1" fontAlgn="auto" hangingPunct="1">
              <a:lnSpc>
                <a:spcPts val="1700"/>
              </a:lnSpc>
              <a:spcBef>
                <a:spcPts val="0"/>
              </a:spcBef>
              <a:spcAft>
                <a:spcPts val="0"/>
              </a:spcAft>
              <a:defRPr/>
            </a:pPr>
            <a:r>
              <a:rPr lang="es-ES" dirty="0" smtClean="0">
                <a:ln>
                  <a:solidFill>
                    <a:schemeClr val="bg1"/>
                  </a:solidFill>
                </a:ln>
                <a:solidFill>
                  <a:schemeClr val="bg1"/>
                </a:solidFill>
                <a:latin typeface="Calibri" pitchFamily="34" charset="0"/>
                <a:cs typeface="Calibri" pitchFamily="34" charset="0"/>
              </a:rPr>
              <a:t>Han realizado más de una especialidad: especialidades que han realizado – </a:t>
            </a:r>
            <a:r>
              <a:rPr lang="es-ES" sz="1400" dirty="0" smtClean="0">
                <a:ln>
                  <a:solidFill>
                    <a:schemeClr val="bg1"/>
                  </a:solidFill>
                </a:ln>
                <a:solidFill>
                  <a:schemeClr val="bg1"/>
                </a:solidFill>
                <a:latin typeface="Calibri" pitchFamily="34" charset="0"/>
                <a:cs typeface="Calibri" pitchFamily="34" charset="0"/>
              </a:rPr>
              <a:t>Datos en %</a:t>
            </a:r>
          </a:p>
        </p:txBody>
      </p:sp>
      <p:sp>
        <p:nvSpPr>
          <p:cNvPr id="4" name="3 CuadroTexto"/>
          <p:cNvSpPr txBox="1"/>
          <p:nvPr/>
        </p:nvSpPr>
        <p:spPr>
          <a:xfrm>
            <a:off x="128588" y="6165850"/>
            <a:ext cx="3816350" cy="230188"/>
          </a:xfrm>
          <a:prstGeom prst="rect">
            <a:avLst/>
          </a:prstGeom>
          <a:noFill/>
        </p:spPr>
        <p:txBody>
          <a:bodyPr anchor="ctr">
            <a:spAutoFit/>
          </a:bodyPr>
          <a:lstStyle/>
          <a:p>
            <a:pPr fontAlgn="auto">
              <a:spcBef>
                <a:spcPts val="0"/>
              </a:spcBef>
              <a:spcAft>
                <a:spcPts val="0"/>
              </a:spcAft>
              <a:defRPr/>
            </a:pPr>
            <a:r>
              <a:rPr lang="es-ES" sz="900" dirty="0">
                <a:solidFill>
                  <a:schemeClr val="tx1">
                    <a:lumMod val="65000"/>
                    <a:lumOff val="35000"/>
                  </a:schemeClr>
                </a:solidFill>
                <a:latin typeface="+mn-lt"/>
              </a:rPr>
              <a:t>Base: han realizado más de una especialidad (578 casos)</a:t>
            </a:r>
            <a:endParaRPr lang="es-ES" sz="900" dirty="0">
              <a:solidFill>
                <a:schemeClr val="tx1">
                  <a:lumMod val="65000"/>
                  <a:lumOff val="35000"/>
                </a:schemeClr>
              </a:solidFill>
              <a:latin typeface="+mn-lt"/>
            </a:endParaRPr>
          </a:p>
        </p:txBody>
      </p:sp>
      <p:graphicFrame>
        <p:nvGraphicFramePr>
          <p:cNvPr id="6" name="Group 3"/>
          <p:cNvGraphicFramePr>
            <a:graphicFrameLocks noGrp="1"/>
          </p:cNvGraphicFramePr>
          <p:nvPr/>
        </p:nvGraphicFramePr>
        <p:xfrm>
          <a:off x="200472" y="1124059"/>
          <a:ext cx="3096342" cy="4992374"/>
        </p:xfrm>
        <a:graphic>
          <a:graphicData uri="http://schemas.openxmlformats.org/drawingml/2006/table">
            <a:tbl>
              <a:tblPr>
                <a:tableStyleId>{5940675A-B579-460E-94D1-54222C63F5DA}</a:tableStyleId>
              </a:tblPr>
              <a:tblGrid>
                <a:gridCol w="1910509"/>
                <a:gridCol w="409059"/>
                <a:gridCol w="360040"/>
                <a:gridCol w="416734"/>
              </a:tblGrid>
              <a:tr h="210193">
                <a:tc rowSpan="2">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rPr>
                        <a:t>Especialidad</a:t>
                      </a:r>
                      <a:endParaRPr kumimoji="0" lang="es-ES" sz="1100" b="1" i="0" u="none" strike="noStrike" cap="none" normalizeH="0" baseline="0" dirty="0" smtClean="0">
                        <a:ln>
                          <a:solidFill>
                            <a:schemeClr val="bg1"/>
                          </a:solidFill>
                        </a:ln>
                        <a:solidFill>
                          <a:schemeClr val="bg1"/>
                        </a:solidFill>
                        <a:effectLst/>
                        <a:latin typeface="Calibri" pitchFamily="32" charset="0"/>
                        <a:cs typeface="Calibri" pitchFamily="32" charset="0"/>
                      </a:endParaRPr>
                    </a:p>
                  </a:txBody>
                  <a:tcPr marL="107981"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gridSpan="2">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b="0" i="0" u="none" strike="noStrike" cap="none" normalizeH="0" baseline="0" dirty="0" smtClean="0">
                          <a:ln>
                            <a:solidFill>
                              <a:schemeClr val="bg1"/>
                            </a:solidFill>
                          </a:ln>
                          <a:solidFill>
                            <a:schemeClr val="bg1"/>
                          </a:solidFill>
                          <a:effectLst/>
                          <a:latin typeface="+mn-lt"/>
                          <a:cs typeface="+mn-cs"/>
                        </a:rPr>
                        <a:t>Orden</a:t>
                      </a:r>
                      <a:endParaRPr kumimoji="0" lang="es-ES" sz="1100" b="1" i="0" u="none" strike="noStrike" cap="none" normalizeH="0" baseline="0" dirty="0" smtClean="0">
                        <a:ln>
                          <a:solidFill>
                            <a:schemeClr val="bg1"/>
                          </a:solidFill>
                        </a:ln>
                        <a:solidFill>
                          <a:schemeClr val="bg1"/>
                        </a:solidFill>
                        <a:effectLst/>
                        <a:latin typeface="Calibri" pitchFamily="32" charset="0"/>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endParaRPr lang="es-ES"/>
                    </a:p>
                  </a:txBody>
                  <a:tcPr/>
                </a:tc>
                <a:tc rowSpan="2">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err="1" smtClean="0">
                          <a:ln>
                            <a:solidFill>
                              <a:schemeClr val="bg1"/>
                            </a:solidFill>
                          </a:ln>
                          <a:solidFill>
                            <a:schemeClr val="bg1"/>
                          </a:solidFill>
                          <a:effectLst/>
                        </a:rPr>
                        <a:t>Tot</a:t>
                      </a:r>
                      <a:r>
                        <a:rPr kumimoji="0" lang="es-ES" sz="1100" u="none" strike="noStrike" cap="none" normalizeH="0" baseline="0" dirty="0" smtClean="0">
                          <a:ln>
                            <a:solidFill>
                              <a:schemeClr val="bg1"/>
                            </a:solidFill>
                          </a:ln>
                          <a:solidFill>
                            <a:schemeClr val="bg1"/>
                          </a:solidFill>
                          <a:effectLst/>
                        </a:rPr>
                        <a:t>.</a:t>
                      </a:r>
                      <a:endParaRPr kumimoji="0" lang="es-ES" sz="1100" b="1" i="0" u="none" strike="noStrike" cap="none" normalizeH="0" baseline="0" dirty="0" smtClean="0">
                        <a:ln>
                          <a:solidFill>
                            <a:schemeClr val="bg1"/>
                          </a:solidFill>
                        </a:ln>
                        <a:solidFill>
                          <a:schemeClr val="bg1"/>
                        </a:solidFill>
                        <a:effectLst/>
                        <a:latin typeface="Calibri" pitchFamily="32" charset="0"/>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r>
              <a:tr h="223541">
                <a:tc vMerge="1">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s-ES" sz="1200" b="1" i="0" u="none" strike="noStrike" cap="none" normalizeH="0" baseline="0" dirty="0" smtClean="0">
                        <a:ln>
                          <a:solidFill>
                            <a:schemeClr val="accent5"/>
                          </a:solidFill>
                        </a:ln>
                        <a:solidFill>
                          <a:schemeClr val="accent5"/>
                        </a:solidFill>
                        <a:effectLst/>
                        <a:latin typeface="Calibri" pitchFamily="32" charset="0"/>
                        <a:cs typeface="Calibri" pitchFamily="32" charset="0"/>
                      </a:endParaRPr>
                    </a:p>
                  </a:txBody>
                  <a:tcPr marL="107981"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ysDot"/>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rPr>
                        <a:t>1º</a:t>
                      </a:r>
                      <a:endParaRPr kumimoji="0" lang="es-ES" sz="1100" b="1" i="0" u="none" strike="noStrike" cap="none" normalizeH="0" baseline="0" dirty="0" smtClean="0">
                        <a:ln>
                          <a:solidFill>
                            <a:schemeClr val="bg1"/>
                          </a:solidFill>
                        </a:ln>
                        <a:solidFill>
                          <a:schemeClr val="bg1"/>
                        </a:solidFill>
                        <a:effectLst/>
                        <a:latin typeface="Calibri" pitchFamily="32" charset="0"/>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rPr>
                        <a:t>2º</a:t>
                      </a:r>
                      <a:endParaRPr kumimoji="0" lang="es-ES" sz="1100" b="1" i="0" u="none" strike="noStrike" cap="none" normalizeH="0" baseline="0" dirty="0" smtClean="0">
                        <a:ln>
                          <a:solidFill>
                            <a:schemeClr val="bg1"/>
                          </a:solidFill>
                        </a:ln>
                        <a:solidFill>
                          <a:schemeClr val="bg1"/>
                        </a:solidFill>
                        <a:effectLst/>
                        <a:latin typeface="Calibri" pitchFamily="32" charset="0"/>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vMerge="1">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s-ES" sz="1200" b="1" i="0" u="none" strike="noStrike" cap="none" normalizeH="0" baseline="0" dirty="0" smtClean="0">
                        <a:ln>
                          <a:solidFill>
                            <a:schemeClr val="accent5"/>
                          </a:solidFill>
                        </a:ln>
                        <a:solidFill>
                          <a:schemeClr val="accent5"/>
                        </a:solidFill>
                        <a:effectLst/>
                        <a:latin typeface="Calibri" pitchFamily="32" charset="0"/>
                        <a:cs typeface="Calibri" pitchFamily="32" charset="0"/>
                      </a:endParaRPr>
                    </a:p>
                  </a:txBody>
                  <a:tcPr marL="84225"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ysDot"/>
                      <a:round/>
                      <a:headEnd type="none" w="med" len="med"/>
                      <a:tailEnd type="none" w="med" len="med"/>
                    </a:lnB>
                    <a:lnTlToBr>
                      <a:noFill/>
                    </a:lnTlToBr>
                    <a:lnBlToTr>
                      <a:noFill/>
                    </a:lnBlToTr>
                    <a:solidFill>
                      <a:schemeClr val="accent1">
                        <a:lumMod val="20000"/>
                        <a:lumOff val="80000"/>
                      </a:schemeClr>
                    </a:solidFill>
                  </a:tcPr>
                </a:tc>
              </a:tr>
              <a:tr h="227932">
                <a:tc>
                  <a:txBody>
                    <a:bodyPr/>
                    <a:lstStyle/>
                    <a:p>
                      <a:pPr algn="l" fontAlgn="b"/>
                      <a:r>
                        <a:rPr lang="es-ES" sz="1050" b="0" i="0" u="none" strike="noStrike" dirty="0">
                          <a:solidFill>
                            <a:schemeClr val="bg1"/>
                          </a:solidFill>
                          <a:effectLst/>
                          <a:latin typeface="Calibri"/>
                        </a:rPr>
                        <a:t>Medicina Familiar y Comunitaria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algn="ctr" fontAlgn="b"/>
                      <a:r>
                        <a:rPr lang="es-ES" sz="1050" b="0" i="0" u="none" strike="noStrike" kern="1200" dirty="0">
                          <a:solidFill>
                            <a:schemeClr val="bg1"/>
                          </a:solidFill>
                          <a:effectLst/>
                          <a:latin typeface="Calibri"/>
                          <a:ea typeface="+mn-ea"/>
                          <a:cs typeface="+mn-cs"/>
                        </a:rPr>
                        <a:t>40,0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algn="ctr" fontAlgn="b"/>
                      <a:r>
                        <a:rPr lang="es-ES" sz="1050" b="0" i="0" u="none" strike="noStrike" kern="1200" dirty="0">
                          <a:solidFill>
                            <a:schemeClr val="bg1"/>
                          </a:solidFill>
                          <a:effectLst/>
                          <a:latin typeface="Calibri"/>
                          <a:ea typeface="+mn-ea"/>
                          <a:cs typeface="+mn-cs"/>
                        </a:rPr>
                        <a:t>22,5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algn="ctr" fontAlgn="b"/>
                      <a:r>
                        <a:rPr lang="es-ES" sz="1050" b="0" i="0" u="none" strike="noStrike" kern="1200" dirty="0">
                          <a:solidFill>
                            <a:schemeClr val="bg1"/>
                          </a:solidFill>
                          <a:effectLst/>
                          <a:latin typeface="Calibri"/>
                          <a:ea typeface="+mn-ea"/>
                          <a:cs typeface="+mn-cs"/>
                        </a:rPr>
                        <a:t>62,5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tr>
              <a:tr h="227932">
                <a:tc>
                  <a:txBody>
                    <a:bodyPr/>
                    <a:lstStyle/>
                    <a:p>
                      <a:pPr algn="l" fontAlgn="b"/>
                      <a:r>
                        <a:rPr lang="es-ES" sz="1050" b="0" i="0" u="none" strike="noStrike" dirty="0">
                          <a:solidFill>
                            <a:srgbClr val="000000"/>
                          </a:solidFill>
                          <a:effectLst/>
                          <a:latin typeface="Calibri"/>
                        </a:rPr>
                        <a:t>Medicina Interna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a:solidFill>
                            <a:srgbClr val="000000"/>
                          </a:solidFill>
                          <a:effectLst/>
                          <a:latin typeface="Calibri"/>
                        </a:rPr>
                        <a:t>6,9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a:solidFill>
                            <a:srgbClr val="000000"/>
                          </a:solidFill>
                          <a:effectLst/>
                          <a:latin typeface="Calibri"/>
                        </a:rPr>
                        <a:t>3,8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a:solidFill>
                            <a:srgbClr val="000000"/>
                          </a:solidFill>
                          <a:effectLst/>
                          <a:latin typeface="Calibri"/>
                        </a:rPr>
                        <a:t>10,7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b"/>
                      <a:r>
                        <a:rPr lang="es-ES" sz="1050" b="0" i="0" u="none" strike="noStrike" dirty="0">
                          <a:solidFill>
                            <a:srgbClr val="000000"/>
                          </a:solidFill>
                          <a:effectLst/>
                          <a:latin typeface="Calibri"/>
                        </a:rPr>
                        <a:t>Medicina del Trabajo</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a:solidFill>
                            <a:srgbClr val="000000"/>
                          </a:solidFill>
                          <a:effectLst/>
                          <a:latin typeface="Calibri"/>
                        </a:rPr>
                        <a:t>4,0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a:solidFill>
                            <a:srgbClr val="000000"/>
                          </a:solidFill>
                          <a:effectLst/>
                          <a:latin typeface="Calibri"/>
                        </a:rPr>
                        <a:t>5,9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a:solidFill>
                            <a:srgbClr val="000000"/>
                          </a:solidFill>
                          <a:effectLst/>
                          <a:latin typeface="Calibri"/>
                        </a:rPr>
                        <a:t>9,9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b"/>
                      <a:r>
                        <a:rPr lang="es-ES" sz="1050" b="0" i="0" u="none" strike="noStrike" dirty="0">
                          <a:solidFill>
                            <a:srgbClr val="000000"/>
                          </a:solidFill>
                          <a:effectLst/>
                          <a:latin typeface="Calibri"/>
                        </a:rPr>
                        <a:t>Pediatría y sus Áreas Específicas</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a:solidFill>
                            <a:srgbClr val="000000"/>
                          </a:solidFill>
                          <a:effectLst/>
                          <a:latin typeface="Calibri"/>
                        </a:rPr>
                        <a:t>3,5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a:solidFill>
                            <a:srgbClr val="000000"/>
                          </a:solidFill>
                          <a:effectLst/>
                          <a:latin typeface="Calibri"/>
                        </a:rPr>
                        <a:t>4,7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a:solidFill>
                            <a:srgbClr val="000000"/>
                          </a:solidFill>
                          <a:effectLst/>
                          <a:latin typeface="Calibri"/>
                        </a:rPr>
                        <a:t>8,1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b"/>
                      <a:r>
                        <a:rPr lang="es-ES" sz="1050" b="0" i="0" u="none" strike="noStrike" dirty="0">
                          <a:solidFill>
                            <a:srgbClr val="000000"/>
                          </a:solidFill>
                          <a:effectLst/>
                          <a:latin typeface="Calibri"/>
                        </a:rPr>
                        <a:t>Anestesiología y Reanimación</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a:solidFill>
                            <a:srgbClr val="000000"/>
                          </a:solidFill>
                          <a:effectLst/>
                          <a:latin typeface="Calibri"/>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a:solidFill>
                            <a:srgbClr val="000000"/>
                          </a:solidFill>
                          <a:effectLst/>
                          <a:latin typeface="Calibri"/>
                        </a:rPr>
                        <a:t>5,9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a:solidFill>
                            <a:srgbClr val="000000"/>
                          </a:solidFill>
                          <a:effectLst/>
                          <a:latin typeface="Calibri"/>
                        </a:rPr>
                        <a:t>6,9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b"/>
                      <a:r>
                        <a:rPr lang="es-ES" sz="1050" b="0" i="0" u="none" strike="noStrike" dirty="0">
                          <a:solidFill>
                            <a:srgbClr val="000000"/>
                          </a:solidFill>
                          <a:effectLst/>
                          <a:latin typeface="Calibri"/>
                        </a:rPr>
                        <a:t>Medicina de </a:t>
                      </a:r>
                      <a:r>
                        <a:rPr lang="es-ES" sz="1050" b="0" i="0" u="none" strike="noStrike" dirty="0" smtClean="0">
                          <a:solidFill>
                            <a:srgbClr val="000000"/>
                          </a:solidFill>
                          <a:effectLst/>
                          <a:latin typeface="Calibri"/>
                        </a:rPr>
                        <a:t>Ed. </a:t>
                      </a:r>
                      <a:r>
                        <a:rPr lang="es-ES" sz="1050" b="0" i="0" u="none" strike="noStrike" dirty="0">
                          <a:solidFill>
                            <a:srgbClr val="000000"/>
                          </a:solidFill>
                          <a:effectLst/>
                          <a:latin typeface="Calibri"/>
                        </a:rPr>
                        <a:t>Física y Deporte</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a:solidFill>
                            <a:srgbClr val="000000"/>
                          </a:solidFill>
                          <a:effectLst/>
                          <a:latin typeface="Calibri"/>
                        </a:rPr>
                        <a:t>3,5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a:solidFill>
                            <a:srgbClr val="000000"/>
                          </a:solidFill>
                          <a:effectLst/>
                          <a:latin typeface="Calibri"/>
                        </a:rPr>
                        <a:t>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a:solidFill>
                            <a:srgbClr val="000000"/>
                          </a:solidFill>
                          <a:effectLst/>
                          <a:latin typeface="Calibri"/>
                        </a:rPr>
                        <a:t>6,4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b"/>
                      <a:r>
                        <a:rPr lang="es-ES" sz="1050" b="0" i="0" u="none" strike="noStrike" dirty="0">
                          <a:solidFill>
                            <a:srgbClr val="000000"/>
                          </a:solidFill>
                          <a:effectLst/>
                          <a:latin typeface="Calibri"/>
                        </a:rPr>
                        <a:t>Psiquiatría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a:solidFill>
                            <a:srgbClr val="000000"/>
                          </a:solidFill>
                          <a:effectLst/>
                          <a:latin typeface="Calibri"/>
                        </a:rPr>
                        <a:t>1,4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a:solidFill>
                            <a:srgbClr val="000000"/>
                          </a:solidFill>
                          <a:effectLst/>
                          <a:latin typeface="Calibri"/>
                        </a:rPr>
                        <a:t>4,7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a:solidFill>
                            <a:srgbClr val="000000"/>
                          </a:solidFill>
                          <a:effectLst/>
                          <a:latin typeface="Calibri"/>
                        </a:rPr>
                        <a:t>6,1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b"/>
                      <a:r>
                        <a:rPr lang="es-ES" sz="1050" b="0" i="0" u="none" strike="noStrike" dirty="0">
                          <a:solidFill>
                            <a:srgbClr val="000000"/>
                          </a:solidFill>
                          <a:effectLst/>
                          <a:latin typeface="Calibri"/>
                        </a:rPr>
                        <a:t>Radiodiagnóstico</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a:solidFill>
                            <a:srgbClr val="000000"/>
                          </a:solidFill>
                          <a:effectLst/>
                          <a:latin typeface="Calibri"/>
                        </a:rPr>
                        <a:t>0,3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a:solidFill>
                            <a:srgbClr val="000000"/>
                          </a:solidFill>
                          <a:effectLst/>
                          <a:latin typeface="Calibri"/>
                        </a:rPr>
                        <a:t>5,4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a:solidFill>
                            <a:srgbClr val="000000"/>
                          </a:solidFill>
                          <a:effectLst/>
                          <a:latin typeface="Calibri"/>
                        </a:rPr>
                        <a:t>5,7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b"/>
                      <a:r>
                        <a:rPr lang="es-ES" sz="1050" b="0" i="0" u="none" strike="noStrike" dirty="0">
                          <a:solidFill>
                            <a:srgbClr val="000000"/>
                          </a:solidFill>
                          <a:effectLst/>
                          <a:latin typeface="Calibri"/>
                        </a:rPr>
                        <a:t>Cirugía General y del </a:t>
                      </a:r>
                      <a:r>
                        <a:rPr lang="es-ES" sz="1050" b="0" i="0" u="none" strike="noStrike" dirty="0" smtClean="0">
                          <a:solidFill>
                            <a:srgbClr val="000000"/>
                          </a:solidFill>
                          <a:effectLst/>
                          <a:latin typeface="Calibri"/>
                        </a:rPr>
                        <a:t>Ap. </a:t>
                      </a:r>
                      <a:r>
                        <a:rPr lang="es-ES" sz="1050" b="0" i="0" u="none" strike="noStrike" dirty="0">
                          <a:solidFill>
                            <a:srgbClr val="000000"/>
                          </a:solidFill>
                          <a:effectLst/>
                          <a:latin typeface="Calibri"/>
                        </a:rPr>
                        <a:t>Digestivo</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a:solidFill>
                            <a:srgbClr val="000000"/>
                          </a:solidFill>
                          <a:effectLst/>
                          <a:latin typeface="Calibri"/>
                        </a:rPr>
                        <a:t>3,1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a:solidFill>
                            <a:srgbClr val="000000"/>
                          </a:solidFill>
                          <a:effectLst/>
                          <a:latin typeface="Calibri"/>
                        </a:rPr>
                        <a:t>2,4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a:solidFill>
                            <a:srgbClr val="000000"/>
                          </a:solidFill>
                          <a:effectLst/>
                          <a:latin typeface="Calibri"/>
                        </a:rPr>
                        <a:t>5,5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b"/>
                      <a:r>
                        <a:rPr lang="es-ES" sz="1050" b="0" i="0" u="none" strike="noStrike" dirty="0">
                          <a:solidFill>
                            <a:srgbClr val="000000"/>
                          </a:solidFill>
                          <a:effectLst/>
                          <a:latin typeface="Calibri"/>
                        </a:rPr>
                        <a:t>Medicina Preventiva y Salud </a:t>
                      </a:r>
                      <a:r>
                        <a:rPr lang="es-ES" sz="1050" b="0" i="0" u="none" strike="noStrike" dirty="0" smtClean="0">
                          <a:solidFill>
                            <a:srgbClr val="000000"/>
                          </a:solidFill>
                          <a:effectLst/>
                          <a:latin typeface="Calibri"/>
                        </a:rPr>
                        <a:t>P.</a:t>
                      </a:r>
                      <a:endParaRPr lang="es-ES" sz="1050" b="0" i="0" u="none" strike="noStrike" dirty="0">
                        <a:solidFill>
                          <a:srgbClr val="000000"/>
                        </a:solidFill>
                        <a:effectLst/>
                        <a:latin typeface="Calibri"/>
                      </a:endParaRP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a:solidFill>
                            <a:srgbClr val="000000"/>
                          </a:solidFill>
                          <a:effectLst/>
                          <a:latin typeface="Calibri"/>
                        </a:rPr>
                        <a:t>1,4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a:solidFill>
                            <a:srgbClr val="000000"/>
                          </a:solidFill>
                          <a:effectLst/>
                          <a:latin typeface="Calibri"/>
                        </a:rPr>
                        <a:t>4,0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a:solidFill>
                            <a:srgbClr val="000000"/>
                          </a:solidFill>
                          <a:effectLst/>
                          <a:latin typeface="Calibri"/>
                        </a:rPr>
                        <a:t>5,4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b"/>
                      <a:r>
                        <a:rPr lang="es-ES" sz="1050" b="0" i="0" u="none" strike="noStrike" dirty="0">
                          <a:solidFill>
                            <a:srgbClr val="000000"/>
                          </a:solidFill>
                          <a:effectLst/>
                          <a:latin typeface="Calibri"/>
                        </a:rPr>
                        <a:t>Análisis Clínicos</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a:solidFill>
                            <a:srgbClr val="000000"/>
                          </a:solidFill>
                          <a:effectLst/>
                          <a:latin typeface="Calibri"/>
                        </a:rPr>
                        <a:t>3,8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a:solidFill>
                            <a:srgbClr val="000000"/>
                          </a:solidFill>
                          <a:effectLst/>
                          <a:latin typeface="Calibri"/>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a:solidFill>
                            <a:srgbClr val="000000"/>
                          </a:solidFill>
                          <a:effectLst/>
                          <a:latin typeface="Calibri"/>
                        </a:rPr>
                        <a:t>4,8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b"/>
                      <a:r>
                        <a:rPr lang="es-ES" sz="1050" b="0" i="0" u="none" strike="noStrike" dirty="0">
                          <a:solidFill>
                            <a:srgbClr val="000000"/>
                          </a:solidFill>
                          <a:effectLst/>
                          <a:latin typeface="Calibri"/>
                        </a:rPr>
                        <a:t>Medicina Intensiva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a:solidFill>
                            <a:srgbClr val="000000"/>
                          </a:solidFill>
                          <a:effectLst/>
                          <a:latin typeface="Calibri"/>
                        </a:rPr>
                        <a:t>0,7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a:solidFill>
                            <a:srgbClr val="000000"/>
                          </a:solidFill>
                          <a:effectLst/>
                          <a:latin typeface="Calibri"/>
                        </a:rPr>
                        <a:t>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a:solidFill>
                            <a:srgbClr val="000000"/>
                          </a:solidFill>
                          <a:effectLst/>
                          <a:latin typeface="Calibri"/>
                        </a:rPr>
                        <a:t>3,6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b"/>
                      <a:r>
                        <a:rPr lang="es-ES" sz="1050" b="0" i="0" u="none" strike="noStrike" dirty="0">
                          <a:solidFill>
                            <a:srgbClr val="000000"/>
                          </a:solidFill>
                          <a:effectLst/>
                          <a:latin typeface="Calibri"/>
                        </a:rPr>
                        <a:t>Microbiología y Parasitología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a:solidFill>
                            <a:srgbClr val="000000"/>
                          </a:solidFill>
                          <a:effectLst/>
                          <a:latin typeface="Calibri"/>
                        </a:rPr>
                        <a:t>2,4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a:solidFill>
                            <a:srgbClr val="000000"/>
                          </a:solidFill>
                          <a:effectLst/>
                          <a:latin typeface="Calibri"/>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a:solidFill>
                            <a:srgbClr val="000000"/>
                          </a:solidFill>
                          <a:effectLst/>
                          <a:latin typeface="Calibri"/>
                        </a:rPr>
                        <a:t>3,5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b"/>
                      <a:r>
                        <a:rPr lang="es-ES" sz="1050" b="0" i="0" u="none" strike="noStrike" dirty="0">
                          <a:solidFill>
                            <a:srgbClr val="000000"/>
                          </a:solidFill>
                          <a:effectLst/>
                          <a:latin typeface="Calibri"/>
                        </a:rPr>
                        <a:t>Cirugía </a:t>
                      </a:r>
                      <a:r>
                        <a:rPr lang="es-ES" sz="1050" b="0" i="0" u="none" strike="noStrike" dirty="0" err="1" smtClean="0">
                          <a:solidFill>
                            <a:srgbClr val="000000"/>
                          </a:solidFill>
                          <a:effectLst/>
                          <a:latin typeface="Calibri"/>
                        </a:rPr>
                        <a:t>Ort</a:t>
                      </a:r>
                      <a:r>
                        <a:rPr lang="es-ES" sz="1050" b="0" i="0" u="none" strike="noStrike" dirty="0" smtClean="0">
                          <a:solidFill>
                            <a:srgbClr val="000000"/>
                          </a:solidFill>
                          <a:effectLst/>
                          <a:latin typeface="Calibri"/>
                        </a:rPr>
                        <a:t>. </a:t>
                      </a:r>
                      <a:r>
                        <a:rPr lang="es-ES" sz="1050" b="0" i="0" u="none" strike="noStrike" dirty="0">
                          <a:solidFill>
                            <a:srgbClr val="000000"/>
                          </a:solidFill>
                          <a:effectLst/>
                          <a:latin typeface="Calibri"/>
                        </a:rPr>
                        <a:t>y Traumatología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a:solidFill>
                            <a:srgbClr val="000000"/>
                          </a:solidFill>
                          <a:effectLst/>
                          <a:latin typeface="Calibri"/>
                        </a:rPr>
                        <a:t>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a:solidFill>
                            <a:srgbClr val="000000"/>
                          </a:solidFill>
                          <a:effectLst/>
                          <a:latin typeface="Calibri"/>
                        </a:rPr>
                        <a:t>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a:solidFill>
                            <a:srgbClr val="000000"/>
                          </a:solidFill>
                          <a:effectLst/>
                          <a:latin typeface="Calibri"/>
                        </a:rPr>
                        <a:t>3,3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b"/>
                      <a:r>
                        <a:rPr lang="es-ES" sz="1050" b="0" i="0" u="none" strike="noStrike" dirty="0">
                          <a:solidFill>
                            <a:srgbClr val="000000"/>
                          </a:solidFill>
                          <a:effectLst/>
                          <a:latin typeface="Calibri"/>
                        </a:rPr>
                        <a:t>Alergología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a:solidFill>
                            <a:srgbClr val="000000"/>
                          </a:solidFill>
                          <a:effectLst/>
                          <a:latin typeface="Calibri"/>
                        </a:rPr>
                        <a:t>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a:solidFill>
                            <a:srgbClr val="000000"/>
                          </a:solidFill>
                          <a:effectLst/>
                          <a:latin typeface="Calibri"/>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a:solidFill>
                            <a:srgbClr val="000000"/>
                          </a:solidFill>
                          <a:effectLst/>
                          <a:latin typeface="Calibri"/>
                        </a:rPr>
                        <a:t>3,1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b"/>
                      <a:r>
                        <a:rPr lang="es-ES" sz="1050" b="0" i="0" u="none" strike="noStrike" dirty="0">
                          <a:solidFill>
                            <a:srgbClr val="000000"/>
                          </a:solidFill>
                          <a:effectLst/>
                          <a:latin typeface="Calibri"/>
                        </a:rPr>
                        <a:t>Neumología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a:solidFill>
                            <a:srgbClr val="000000"/>
                          </a:solidFill>
                          <a:effectLst/>
                          <a:latin typeface="Calibri"/>
                        </a:rPr>
                        <a:t>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a:solidFill>
                            <a:srgbClr val="000000"/>
                          </a:solidFill>
                          <a:effectLst/>
                          <a:latin typeface="Calibri"/>
                        </a:rPr>
                        <a:t>1,4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a:solidFill>
                            <a:srgbClr val="000000"/>
                          </a:solidFill>
                          <a:effectLst/>
                          <a:latin typeface="Calibri"/>
                        </a:rPr>
                        <a:t>3,1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b"/>
                      <a:r>
                        <a:rPr lang="es-ES" sz="1050" b="0" i="0" u="none" strike="noStrike" dirty="0">
                          <a:solidFill>
                            <a:srgbClr val="000000"/>
                          </a:solidFill>
                          <a:effectLst/>
                          <a:latin typeface="Calibri"/>
                        </a:rPr>
                        <a:t>Obstetricia y Ginecología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a:solidFill>
                            <a:srgbClr val="000000"/>
                          </a:solidFill>
                          <a:effectLst/>
                          <a:latin typeface="Calibri"/>
                        </a:rPr>
                        <a:t>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a:solidFill>
                            <a:srgbClr val="000000"/>
                          </a:solidFill>
                          <a:effectLst/>
                          <a:latin typeface="Calibri"/>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a:solidFill>
                            <a:srgbClr val="000000"/>
                          </a:solidFill>
                          <a:effectLst/>
                          <a:latin typeface="Calibri"/>
                        </a:rPr>
                        <a:t>3,1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b"/>
                      <a:r>
                        <a:rPr lang="es-ES" sz="1050" b="0" i="0" u="none" strike="noStrike">
                          <a:solidFill>
                            <a:srgbClr val="000000"/>
                          </a:solidFill>
                          <a:effectLst/>
                          <a:latin typeface="Calibri"/>
                        </a:rPr>
                        <a:t>Oftalmología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a:solidFill>
                            <a:srgbClr val="000000"/>
                          </a:solidFill>
                          <a:effectLst/>
                          <a:latin typeface="Calibri"/>
                        </a:rPr>
                        <a:t>0,9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a:solidFill>
                            <a:srgbClr val="000000"/>
                          </a:solidFill>
                          <a:effectLst/>
                          <a:latin typeface="Calibri"/>
                        </a:rPr>
                        <a:t>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a:solidFill>
                            <a:srgbClr val="000000"/>
                          </a:solidFill>
                          <a:effectLst/>
                          <a:latin typeface="Calibri"/>
                        </a:rPr>
                        <a:t>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b"/>
                      <a:r>
                        <a:rPr lang="es-ES" sz="1050" b="0" i="0" u="none" strike="noStrike">
                          <a:solidFill>
                            <a:srgbClr val="000000"/>
                          </a:solidFill>
                          <a:effectLst/>
                          <a:latin typeface="Calibri"/>
                        </a:rPr>
                        <a:t>Aparato Digestivo</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a:solidFill>
                            <a:srgbClr val="000000"/>
                          </a:solidFill>
                          <a:effectLst/>
                          <a:latin typeface="Calibri"/>
                        </a:rPr>
                        <a:t>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a:solidFill>
                            <a:srgbClr val="000000"/>
                          </a:solidFill>
                          <a:effectLst/>
                          <a:latin typeface="Calibri"/>
                        </a:rPr>
                        <a:t>1,4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a:solidFill>
                            <a:srgbClr val="000000"/>
                          </a:solidFill>
                          <a:effectLst/>
                          <a:latin typeface="Calibri"/>
                        </a:rPr>
                        <a:t>2,6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b"/>
                      <a:r>
                        <a:rPr lang="es-ES" sz="1050" b="0" i="0" u="none" strike="noStrike">
                          <a:solidFill>
                            <a:srgbClr val="000000"/>
                          </a:solidFill>
                          <a:effectLst/>
                          <a:latin typeface="Calibri"/>
                        </a:rPr>
                        <a:t>Hidrología Médica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a:solidFill>
                            <a:srgbClr val="000000"/>
                          </a:solidFill>
                          <a:effectLst/>
                          <a:latin typeface="Calibri"/>
                        </a:rPr>
                        <a:t>1,4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a:solidFill>
                            <a:srgbClr val="000000"/>
                          </a:solidFill>
                          <a:effectLst/>
                          <a:latin typeface="Calibri"/>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a:solidFill>
                            <a:srgbClr val="000000"/>
                          </a:solidFill>
                          <a:effectLst/>
                          <a:latin typeface="Calibri"/>
                        </a:rPr>
                        <a:t>2,4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bl>
          </a:graphicData>
        </a:graphic>
      </p:graphicFrame>
      <p:graphicFrame>
        <p:nvGraphicFramePr>
          <p:cNvPr id="7" name="Group 3"/>
          <p:cNvGraphicFramePr>
            <a:graphicFrameLocks noGrp="1"/>
          </p:cNvGraphicFramePr>
          <p:nvPr/>
        </p:nvGraphicFramePr>
        <p:xfrm>
          <a:off x="3463509" y="1124059"/>
          <a:ext cx="3050988" cy="4991504"/>
        </p:xfrm>
        <a:graphic>
          <a:graphicData uri="http://schemas.openxmlformats.org/drawingml/2006/table">
            <a:tbl>
              <a:tblPr>
                <a:tableStyleId>{5940675A-B579-460E-94D1-54222C63F5DA}</a:tableStyleId>
              </a:tblPr>
              <a:tblGrid>
                <a:gridCol w="1860360"/>
                <a:gridCol w="375862"/>
                <a:gridCol w="360040"/>
                <a:gridCol w="454726"/>
              </a:tblGrid>
              <a:tr h="208071">
                <a:tc rowSpan="2">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rPr>
                        <a:t>Especialidad</a:t>
                      </a:r>
                      <a:endParaRPr kumimoji="0" lang="es-ES" sz="1100" b="1" i="0" u="none" strike="noStrike" cap="none" normalizeH="0" baseline="0" dirty="0" smtClean="0">
                        <a:ln>
                          <a:solidFill>
                            <a:schemeClr val="bg1"/>
                          </a:solidFill>
                        </a:ln>
                        <a:solidFill>
                          <a:schemeClr val="bg1"/>
                        </a:solidFill>
                        <a:effectLst/>
                        <a:latin typeface="Calibri" pitchFamily="32" charset="0"/>
                        <a:cs typeface="Calibri" pitchFamily="32" charset="0"/>
                      </a:endParaRPr>
                    </a:p>
                  </a:txBody>
                  <a:tcPr marL="107981"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gridSpan="2">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rPr>
                        <a:t>Orden</a:t>
                      </a:r>
                      <a:endParaRPr kumimoji="0" lang="es-ES" sz="1100" b="1" i="0" u="none" strike="noStrike" cap="none" normalizeH="0" baseline="0" dirty="0" smtClean="0">
                        <a:ln>
                          <a:solidFill>
                            <a:schemeClr val="bg1"/>
                          </a:solidFill>
                        </a:ln>
                        <a:solidFill>
                          <a:schemeClr val="bg1"/>
                        </a:solidFill>
                        <a:effectLst/>
                        <a:latin typeface="Calibri" pitchFamily="32" charset="0"/>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hMerge="1">
                  <a:txBody>
                    <a:bodyPr/>
                    <a:lstStyle/>
                    <a:p>
                      <a:endParaRPr lang="es-ES"/>
                    </a:p>
                  </a:txBody>
                  <a:tcPr/>
                </a:tc>
                <a:tc rowSpan="2">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err="1" smtClean="0">
                          <a:ln>
                            <a:solidFill>
                              <a:schemeClr val="bg1"/>
                            </a:solidFill>
                          </a:ln>
                          <a:solidFill>
                            <a:schemeClr val="bg1"/>
                          </a:solidFill>
                          <a:effectLst/>
                        </a:rPr>
                        <a:t>Tot</a:t>
                      </a:r>
                      <a:r>
                        <a:rPr kumimoji="0" lang="es-ES" sz="1100" u="none" strike="noStrike" cap="none" normalizeH="0" baseline="0" dirty="0" smtClean="0">
                          <a:ln>
                            <a:solidFill>
                              <a:schemeClr val="bg1"/>
                            </a:solidFill>
                          </a:ln>
                          <a:solidFill>
                            <a:schemeClr val="bg1"/>
                          </a:solidFill>
                          <a:effectLst/>
                        </a:rPr>
                        <a:t>.</a:t>
                      </a:r>
                      <a:endParaRPr kumimoji="0" lang="es-ES" sz="1100" b="1" i="0" u="none" strike="noStrike" cap="none" normalizeH="0" baseline="0" dirty="0" smtClean="0">
                        <a:ln>
                          <a:solidFill>
                            <a:schemeClr val="bg1"/>
                          </a:solidFill>
                        </a:ln>
                        <a:solidFill>
                          <a:schemeClr val="bg1"/>
                        </a:solidFill>
                        <a:effectLst/>
                        <a:latin typeface="Calibri" pitchFamily="32" charset="0"/>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r>
              <a:tr h="233373">
                <a:tc vMerge="1">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s-ES" sz="1200" b="1" i="0" u="none" strike="noStrike" cap="none" normalizeH="0" baseline="0" dirty="0" smtClean="0">
                        <a:ln>
                          <a:solidFill>
                            <a:schemeClr val="accent5"/>
                          </a:solidFill>
                        </a:ln>
                        <a:solidFill>
                          <a:schemeClr val="accent5"/>
                        </a:solidFill>
                        <a:effectLst/>
                        <a:latin typeface="Calibri" pitchFamily="32" charset="0"/>
                        <a:cs typeface="Calibri" pitchFamily="32" charset="0"/>
                      </a:endParaRPr>
                    </a:p>
                  </a:txBody>
                  <a:tcPr marL="107981"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ysDot"/>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rPr>
                        <a:t>1º</a:t>
                      </a:r>
                      <a:endParaRPr kumimoji="0" lang="es-ES" sz="1100" b="1" i="0" u="none" strike="noStrike" cap="none" normalizeH="0" baseline="0" dirty="0" smtClean="0">
                        <a:ln>
                          <a:solidFill>
                            <a:schemeClr val="bg1"/>
                          </a:solidFill>
                        </a:ln>
                        <a:solidFill>
                          <a:schemeClr val="bg1"/>
                        </a:solidFill>
                        <a:effectLst/>
                        <a:latin typeface="Calibri" pitchFamily="32" charset="0"/>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rPr>
                        <a:t>2º</a:t>
                      </a:r>
                      <a:endParaRPr kumimoji="0" lang="es-ES" sz="1100" b="1" i="0" u="none" strike="noStrike" cap="none" normalizeH="0" baseline="0" dirty="0" smtClean="0">
                        <a:ln>
                          <a:solidFill>
                            <a:schemeClr val="bg1"/>
                          </a:solidFill>
                        </a:ln>
                        <a:solidFill>
                          <a:schemeClr val="bg1"/>
                        </a:solidFill>
                        <a:effectLst/>
                        <a:latin typeface="Calibri" pitchFamily="32" charset="0"/>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vMerge="1">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s-ES" sz="1200" b="1" i="0" u="none" strike="noStrike" cap="none" normalizeH="0" baseline="0" dirty="0" smtClean="0">
                        <a:ln>
                          <a:solidFill>
                            <a:schemeClr val="accent5"/>
                          </a:solidFill>
                        </a:ln>
                        <a:solidFill>
                          <a:schemeClr val="accent5"/>
                        </a:solidFill>
                        <a:effectLst/>
                        <a:latin typeface="Calibri" pitchFamily="32" charset="0"/>
                        <a:cs typeface="Calibri" pitchFamily="32" charset="0"/>
                      </a:endParaRPr>
                    </a:p>
                  </a:txBody>
                  <a:tcPr marL="84225"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ysDot"/>
                      <a:round/>
                      <a:headEnd type="none" w="med" len="med"/>
                      <a:tailEnd type="none" w="med" len="med"/>
                    </a:lnB>
                    <a:lnTlToBr>
                      <a:noFill/>
                    </a:lnTlToBr>
                    <a:lnBlToTr>
                      <a:noFill/>
                    </a:lnBlToTr>
                    <a:solidFill>
                      <a:schemeClr val="accent1">
                        <a:lumMod val="20000"/>
                        <a:lumOff val="80000"/>
                      </a:schemeClr>
                    </a:solidFill>
                  </a:tcPr>
                </a:tc>
              </a:tr>
              <a:tr h="227503">
                <a:tc>
                  <a:txBody>
                    <a:bodyPr/>
                    <a:lstStyle/>
                    <a:p>
                      <a:pPr algn="l" fontAlgn="b"/>
                      <a:r>
                        <a:rPr lang="es-ES" sz="1050" b="0" i="0" u="none" strike="noStrike" dirty="0">
                          <a:solidFill>
                            <a:srgbClr val="000000"/>
                          </a:solidFill>
                          <a:effectLst/>
                          <a:latin typeface="Calibri"/>
                        </a:rPr>
                        <a:t>Neurofisiología Clínica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a:solidFill>
                            <a:srgbClr val="000000"/>
                          </a:solidFill>
                          <a:effectLst/>
                          <a:latin typeface="Calibri"/>
                        </a:rPr>
                        <a:t>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a:solidFill>
                            <a:srgbClr val="000000"/>
                          </a:solidFill>
                          <a:effectLst/>
                          <a:latin typeface="Calibri"/>
                        </a:rPr>
                        <a:t>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a:solidFill>
                            <a:srgbClr val="000000"/>
                          </a:solidFill>
                          <a:effectLst/>
                          <a:latin typeface="Calibri"/>
                        </a:rPr>
                        <a:t>2,4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b"/>
                      <a:r>
                        <a:rPr lang="es-ES" sz="1050" b="0" i="0" u="none" strike="noStrike" dirty="0">
                          <a:solidFill>
                            <a:srgbClr val="000000"/>
                          </a:solidFill>
                          <a:effectLst/>
                          <a:latin typeface="Calibri"/>
                        </a:rPr>
                        <a:t>Anatomía Patológica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a:solidFill>
                            <a:srgbClr val="000000"/>
                          </a:solidFill>
                          <a:effectLst/>
                          <a:latin typeface="Calibri"/>
                        </a:rPr>
                        <a:t>0,9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a:solidFill>
                            <a:srgbClr val="000000"/>
                          </a:solidFill>
                          <a:effectLst/>
                          <a:latin typeface="Calibri"/>
                        </a:rPr>
                        <a:t>1,4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a:solidFill>
                            <a:srgbClr val="000000"/>
                          </a:solidFill>
                          <a:effectLst/>
                          <a:latin typeface="Calibri"/>
                        </a:rPr>
                        <a:t>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b"/>
                      <a:r>
                        <a:rPr lang="es-ES" sz="1050" b="0" i="0" u="none" strike="noStrike" dirty="0">
                          <a:solidFill>
                            <a:srgbClr val="000000"/>
                          </a:solidFill>
                          <a:effectLst/>
                          <a:latin typeface="Calibri"/>
                        </a:rPr>
                        <a:t>Bioquímica Clínica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a:solidFill>
                            <a:srgbClr val="000000"/>
                          </a:solidFill>
                          <a:effectLst/>
                          <a:latin typeface="Calibri"/>
                        </a:rPr>
                        <a:t>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a:solidFill>
                            <a:srgbClr val="000000"/>
                          </a:solidFill>
                          <a:effectLst/>
                          <a:latin typeface="Calibri"/>
                        </a:rPr>
                        <a:t>0,5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a:solidFill>
                            <a:srgbClr val="000000"/>
                          </a:solidFill>
                          <a:effectLst/>
                          <a:latin typeface="Calibri"/>
                        </a:rPr>
                        <a:t>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b"/>
                      <a:r>
                        <a:rPr lang="es-ES" sz="1050" b="0" i="0" u="none" strike="noStrike" dirty="0">
                          <a:solidFill>
                            <a:srgbClr val="000000"/>
                          </a:solidFill>
                          <a:effectLst/>
                          <a:latin typeface="Calibri"/>
                        </a:rPr>
                        <a:t>Inmunología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a:solidFill>
                            <a:srgbClr val="000000"/>
                          </a:solidFill>
                          <a:effectLst/>
                          <a:latin typeface="Calibri"/>
                        </a:rPr>
                        <a:t>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a:solidFill>
                            <a:srgbClr val="000000"/>
                          </a:solidFill>
                          <a:effectLst/>
                          <a:latin typeface="Calibri"/>
                        </a:rPr>
                        <a:t>0,7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a:solidFill>
                            <a:srgbClr val="000000"/>
                          </a:solidFill>
                          <a:effectLst/>
                          <a:latin typeface="Calibri"/>
                        </a:rPr>
                        <a:t>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b"/>
                      <a:r>
                        <a:rPr lang="es-ES" sz="1050" b="0" i="0" u="none" strike="noStrike" dirty="0">
                          <a:solidFill>
                            <a:srgbClr val="000000"/>
                          </a:solidFill>
                          <a:effectLst/>
                          <a:latin typeface="Calibri"/>
                        </a:rPr>
                        <a:t>Geriatría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a:solidFill>
                            <a:srgbClr val="000000"/>
                          </a:solidFill>
                          <a:effectLst/>
                          <a:latin typeface="Calibri"/>
                        </a:rPr>
                        <a:t>0,5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a:solidFill>
                            <a:srgbClr val="000000"/>
                          </a:solidFill>
                          <a:effectLst/>
                          <a:latin typeface="Calibri"/>
                        </a:rPr>
                        <a:t>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a:solidFill>
                            <a:srgbClr val="000000"/>
                          </a:solidFill>
                          <a:effectLst/>
                          <a:latin typeface="Calibri"/>
                        </a:rPr>
                        <a:t>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b"/>
                      <a:r>
                        <a:rPr lang="es-ES" sz="1050" b="0" i="0" u="none" strike="noStrike" dirty="0">
                          <a:solidFill>
                            <a:srgbClr val="000000"/>
                          </a:solidFill>
                          <a:effectLst/>
                          <a:latin typeface="Calibri"/>
                        </a:rPr>
                        <a:t>Hematología y Hemoterapia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a:solidFill>
                            <a:srgbClr val="000000"/>
                          </a:solidFill>
                          <a:effectLst/>
                          <a:latin typeface="Calibri"/>
                        </a:rPr>
                        <a:t>0,7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a:solidFill>
                            <a:srgbClr val="000000"/>
                          </a:solidFill>
                          <a:effectLst/>
                          <a:latin typeface="Calibri"/>
                        </a:rPr>
                        <a:t>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a:solidFill>
                            <a:srgbClr val="000000"/>
                          </a:solidFill>
                          <a:effectLst/>
                          <a:latin typeface="Calibri"/>
                        </a:rPr>
                        <a:t>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b"/>
                      <a:r>
                        <a:rPr lang="es-ES" sz="1050" b="0" i="0" u="none" strike="noStrike" dirty="0">
                          <a:solidFill>
                            <a:srgbClr val="000000"/>
                          </a:solidFill>
                          <a:effectLst/>
                          <a:latin typeface="Calibri"/>
                        </a:rPr>
                        <a:t>Medicina Legal y Forense</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a:solidFill>
                            <a:srgbClr val="000000"/>
                          </a:solidFill>
                          <a:effectLst/>
                          <a:latin typeface="Calibri"/>
                        </a:rPr>
                        <a:t>0,9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a:solidFill>
                            <a:srgbClr val="000000"/>
                          </a:solidFill>
                          <a:effectLst/>
                          <a:latin typeface="Calibri"/>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a:solidFill>
                            <a:srgbClr val="000000"/>
                          </a:solidFill>
                          <a:effectLst/>
                          <a:latin typeface="Calibri"/>
                        </a:rPr>
                        <a:t>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b"/>
                      <a:r>
                        <a:rPr lang="es-ES" sz="1050" b="0" i="0" u="none" strike="noStrike" dirty="0">
                          <a:solidFill>
                            <a:srgbClr val="000000"/>
                          </a:solidFill>
                          <a:effectLst/>
                          <a:latin typeface="Calibri"/>
                        </a:rPr>
                        <a:t>Urología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a:solidFill>
                            <a:srgbClr val="000000"/>
                          </a:solidFill>
                          <a:effectLst/>
                          <a:latin typeface="Calibri"/>
                        </a:rPr>
                        <a:t>0,5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a:solidFill>
                            <a:srgbClr val="000000"/>
                          </a:solidFill>
                          <a:effectLst/>
                          <a:latin typeface="Calibri"/>
                        </a:rPr>
                        <a:t>1,4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a:solidFill>
                            <a:srgbClr val="000000"/>
                          </a:solidFill>
                          <a:effectLst/>
                          <a:latin typeface="Calibri"/>
                        </a:rPr>
                        <a:t>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b"/>
                      <a:r>
                        <a:rPr lang="es-ES" sz="1050" b="0" i="0" u="none" strike="noStrike" dirty="0">
                          <a:solidFill>
                            <a:srgbClr val="000000"/>
                          </a:solidFill>
                          <a:effectLst/>
                          <a:latin typeface="Calibri"/>
                        </a:rPr>
                        <a:t>Medicina Física y Rehabilitación</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a:solidFill>
                            <a:srgbClr val="000000"/>
                          </a:solidFill>
                          <a:effectLst/>
                          <a:latin typeface="Calibri"/>
                        </a:rPr>
                        <a:t>0,3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a:solidFill>
                            <a:srgbClr val="000000"/>
                          </a:solidFill>
                          <a:effectLst/>
                          <a:latin typeface="Calibri"/>
                        </a:rPr>
                        <a:t>1,4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a:solidFill>
                            <a:srgbClr val="000000"/>
                          </a:solidFill>
                          <a:effectLst/>
                          <a:latin typeface="Calibri"/>
                        </a:rPr>
                        <a:t>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b"/>
                      <a:r>
                        <a:rPr lang="es-ES" sz="1050" b="0" i="0" u="none" strike="noStrike" dirty="0">
                          <a:solidFill>
                            <a:srgbClr val="000000"/>
                          </a:solidFill>
                          <a:effectLst/>
                          <a:latin typeface="Calibri"/>
                        </a:rPr>
                        <a:t>Neurología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a:solidFill>
                            <a:srgbClr val="000000"/>
                          </a:solidFill>
                          <a:effectLst/>
                          <a:latin typeface="Calibri"/>
                        </a:rPr>
                        <a:t>0,9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a:solidFill>
                            <a:srgbClr val="000000"/>
                          </a:solidFill>
                          <a:effectLst/>
                          <a:latin typeface="Calibri"/>
                        </a:rPr>
                        <a:t>0,9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a:solidFill>
                            <a:srgbClr val="000000"/>
                          </a:solidFill>
                          <a:effectLst/>
                          <a:latin typeface="Calibri"/>
                        </a:rPr>
                        <a:t>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b"/>
                      <a:r>
                        <a:rPr lang="es-ES" sz="1050" b="0" i="0" u="none" strike="noStrike" dirty="0">
                          <a:solidFill>
                            <a:srgbClr val="000000"/>
                          </a:solidFill>
                          <a:effectLst/>
                          <a:latin typeface="Calibri"/>
                        </a:rPr>
                        <a:t>Estomatología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a:solidFill>
                            <a:srgbClr val="000000"/>
                          </a:solidFill>
                          <a:effectLst/>
                          <a:latin typeface="Calibri"/>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a:solidFill>
                            <a:srgbClr val="000000"/>
                          </a:solidFill>
                          <a:effectLst/>
                          <a:latin typeface="Calibri"/>
                        </a:rPr>
                        <a:t>0,3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a:solidFill>
                            <a:srgbClr val="000000"/>
                          </a:solidFill>
                          <a:effectLst/>
                          <a:latin typeface="Calibri"/>
                        </a:rPr>
                        <a:t>1,4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b"/>
                      <a:r>
                        <a:rPr lang="es-ES" sz="1050" b="0" i="0" u="none" strike="noStrike" dirty="0">
                          <a:solidFill>
                            <a:srgbClr val="000000"/>
                          </a:solidFill>
                          <a:effectLst/>
                          <a:latin typeface="Calibri"/>
                        </a:rPr>
                        <a:t>Otorrinolaringología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a:solidFill>
                            <a:srgbClr val="000000"/>
                          </a:solidFill>
                          <a:effectLst/>
                          <a:latin typeface="Calibri"/>
                        </a:rPr>
                        <a:t>0,7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a:solidFill>
                            <a:srgbClr val="000000"/>
                          </a:solidFill>
                          <a:effectLst/>
                          <a:latin typeface="Calibri"/>
                        </a:rPr>
                        <a:t>0,7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a:solidFill>
                            <a:srgbClr val="000000"/>
                          </a:solidFill>
                          <a:effectLst/>
                          <a:latin typeface="Calibri"/>
                        </a:rPr>
                        <a:t>1,4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b"/>
                      <a:r>
                        <a:rPr lang="es-ES" sz="1050" b="0" i="0" u="none" strike="noStrike" dirty="0">
                          <a:solidFill>
                            <a:srgbClr val="000000"/>
                          </a:solidFill>
                          <a:effectLst/>
                          <a:latin typeface="Calibri"/>
                        </a:rPr>
                        <a:t>Endocrinología y Nutrición</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a:solidFill>
                            <a:srgbClr val="000000"/>
                          </a:solidFill>
                          <a:effectLst/>
                          <a:latin typeface="Calibri"/>
                        </a:rPr>
                        <a:t>0,3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a:solidFill>
                            <a:srgbClr val="000000"/>
                          </a:solidFill>
                          <a:effectLst/>
                          <a:latin typeface="Calibri"/>
                        </a:rPr>
                        <a:t>0,9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a:solidFill>
                            <a:srgbClr val="000000"/>
                          </a:solidFill>
                          <a:effectLst/>
                          <a:latin typeface="Calibri"/>
                        </a:rPr>
                        <a:t>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b"/>
                      <a:r>
                        <a:rPr lang="es-ES" sz="1050" b="0" i="0" u="none" strike="noStrike">
                          <a:solidFill>
                            <a:srgbClr val="000000"/>
                          </a:solidFill>
                          <a:effectLst/>
                          <a:latin typeface="Calibri"/>
                        </a:rPr>
                        <a:t>Medicina Nuclear</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a:solidFill>
                            <a:srgbClr val="000000"/>
                          </a:solidFill>
                          <a:effectLst/>
                          <a:latin typeface="Calibri"/>
                        </a:rPr>
                        <a:t>0,9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a:solidFill>
                            <a:srgbClr val="000000"/>
                          </a:solidFill>
                          <a:effectLst/>
                          <a:latin typeface="Calibri"/>
                        </a:rPr>
                        <a:t>0,3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a:solidFill>
                            <a:srgbClr val="000000"/>
                          </a:solidFill>
                          <a:effectLst/>
                          <a:latin typeface="Calibri"/>
                        </a:rPr>
                        <a:t>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b"/>
                      <a:r>
                        <a:rPr lang="es-ES" sz="1050" b="0" i="0" u="none" strike="noStrike">
                          <a:solidFill>
                            <a:srgbClr val="000000"/>
                          </a:solidFill>
                          <a:effectLst/>
                          <a:latin typeface="Calibri"/>
                        </a:rPr>
                        <a:t>Cardiología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a:solidFill>
                            <a:srgbClr val="000000"/>
                          </a:solidFill>
                          <a:effectLst/>
                          <a:latin typeface="Calibri"/>
                        </a:rPr>
                        <a:t>0,5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a:solidFill>
                            <a:srgbClr val="000000"/>
                          </a:solidFill>
                          <a:effectLst/>
                          <a:latin typeface="Calibri"/>
                        </a:rPr>
                        <a:t>0,5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a:solidFill>
                            <a:srgbClr val="000000"/>
                          </a:solidFill>
                          <a:effectLst/>
                          <a:latin typeface="Calibri"/>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b"/>
                      <a:r>
                        <a:rPr lang="es-ES" sz="1050" b="0" i="0" u="none" strike="noStrike" dirty="0">
                          <a:solidFill>
                            <a:srgbClr val="000000"/>
                          </a:solidFill>
                          <a:effectLst/>
                          <a:latin typeface="Calibri"/>
                        </a:rPr>
                        <a:t>Cirugía Plástica, Estética y </a:t>
                      </a:r>
                      <a:r>
                        <a:rPr lang="es-ES" sz="1050" b="0" i="0" u="none" strike="noStrike" dirty="0" smtClean="0">
                          <a:solidFill>
                            <a:srgbClr val="000000"/>
                          </a:solidFill>
                          <a:effectLst/>
                          <a:latin typeface="Calibri"/>
                        </a:rPr>
                        <a:t>Rep.</a:t>
                      </a:r>
                      <a:endParaRPr lang="es-ES" sz="1050" b="0" i="0" u="none" strike="noStrike" dirty="0">
                        <a:solidFill>
                          <a:srgbClr val="000000"/>
                        </a:solidFill>
                        <a:effectLst/>
                        <a:latin typeface="Calibri"/>
                      </a:endParaRP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a:solidFill>
                            <a:srgbClr val="000000"/>
                          </a:solidFill>
                          <a:effectLst/>
                          <a:latin typeface="Calibri"/>
                        </a:rPr>
                        <a:t>0,5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a:solidFill>
                            <a:srgbClr val="000000"/>
                          </a:solidFill>
                          <a:effectLst/>
                          <a:latin typeface="Calibri"/>
                        </a:rPr>
                        <a:t>0,5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a:solidFill>
                            <a:srgbClr val="000000"/>
                          </a:solidFill>
                          <a:effectLst/>
                          <a:latin typeface="Calibri"/>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b"/>
                      <a:r>
                        <a:rPr lang="es-ES" sz="1050" b="0" i="0" u="none" strike="noStrike" dirty="0">
                          <a:solidFill>
                            <a:srgbClr val="000000"/>
                          </a:solidFill>
                          <a:effectLst/>
                          <a:latin typeface="Calibri"/>
                        </a:rPr>
                        <a:t>Dermatología </a:t>
                      </a:r>
                      <a:r>
                        <a:rPr lang="es-ES" sz="1050" b="0" i="0" u="none" strike="noStrike" dirty="0" smtClean="0">
                          <a:solidFill>
                            <a:srgbClr val="000000"/>
                          </a:solidFill>
                          <a:effectLst/>
                          <a:latin typeface="Calibri"/>
                        </a:rPr>
                        <a:t>M-Q  </a:t>
                      </a:r>
                      <a:r>
                        <a:rPr lang="es-ES" sz="1050" b="0" i="0" u="none" strike="noStrike" dirty="0">
                          <a:solidFill>
                            <a:srgbClr val="000000"/>
                          </a:solidFill>
                          <a:effectLst/>
                          <a:latin typeface="Calibri"/>
                        </a:rPr>
                        <a:t>Venereología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a:solidFill>
                            <a:srgbClr val="000000"/>
                          </a:solidFill>
                          <a:effectLst/>
                          <a:latin typeface="Calibri"/>
                        </a:rPr>
                        <a:t>0,5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a:solidFill>
                            <a:srgbClr val="000000"/>
                          </a:solidFill>
                          <a:effectLst/>
                          <a:latin typeface="Calibri"/>
                        </a:rPr>
                        <a:t>0,5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a:solidFill>
                            <a:srgbClr val="000000"/>
                          </a:solidFill>
                          <a:effectLst/>
                          <a:latin typeface="Calibri"/>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b"/>
                      <a:r>
                        <a:rPr lang="es-ES" sz="1050" b="0" i="0" u="none" strike="noStrike" dirty="0">
                          <a:solidFill>
                            <a:srgbClr val="000000"/>
                          </a:solidFill>
                          <a:effectLst/>
                          <a:latin typeface="Calibri"/>
                        </a:rPr>
                        <a:t>Farmacología Clínica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a:solidFill>
                            <a:srgbClr val="000000"/>
                          </a:solidFill>
                          <a:effectLst/>
                          <a:latin typeface="Calibri"/>
                        </a:rPr>
                        <a:t>0,9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a:solidFill>
                            <a:srgbClr val="000000"/>
                          </a:solidFill>
                          <a:effectLst/>
                          <a:latin typeface="Calibri"/>
                        </a:rPr>
                        <a:t>0,2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a:solidFill>
                            <a:srgbClr val="000000"/>
                          </a:solidFill>
                          <a:effectLst/>
                          <a:latin typeface="Calibri"/>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b"/>
                      <a:r>
                        <a:rPr lang="es-ES" sz="1050" b="0" i="0" u="none" strike="noStrike">
                          <a:solidFill>
                            <a:srgbClr val="000000"/>
                          </a:solidFill>
                          <a:effectLst/>
                          <a:latin typeface="Calibri"/>
                        </a:rPr>
                        <a:t>Nefrología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a:solidFill>
                            <a:srgbClr val="000000"/>
                          </a:solidFill>
                          <a:effectLst/>
                          <a:latin typeface="Calibri"/>
                        </a:rPr>
                        <a:t>0,3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a:solidFill>
                            <a:srgbClr val="000000"/>
                          </a:solidFill>
                          <a:effectLst/>
                          <a:latin typeface="Calibri"/>
                        </a:rPr>
                        <a:t>0,7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a:solidFill>
                            <a:srgbClr val="000000"/>
                          </a:solidFill>
                          <a:effectLst/>
                          <a:latin typeface="Calibri"/>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b"/>
                      <a:r>
                        <a:rPr lang="es-ES" sz="1050" b="0" i="0" u="none" strike="noStrike" dirty="0">
                          <a:solidFill>
                            <a:srgbClr val="000000"/>
                          </a:solidFill>
                          <a:effectLst/>
                          <a:latin typeface="Calibri"/>
                        </a:rPr>
                        <a:t>Oncología Médica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a:solidFill>
                            <a:srgbClr val="000000"/>
                          </a:solidFill>
                          <a:effectLst/>
                          <a:latin typeface="Calibri"/>
                        </a:rPr>
                        <a:t>0,2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a:solidFill>
                            <a:srgbClr val="000000"/>
                          </a:solidFill>
                          <a:effectLst/>
                          <a:latin typeface="Calibri"/>
                        </a:rPr>
                        <a:t>0,9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s-ES" sz="1050" b="0" i="0" u="none" strike="noStrike" dirty="0">
                          <a:solidFill>
                            <a:srgbClr val="000000"/>
                          </a:solidFill>
                          <a:effectLst/>
                          <a:latin typeface="Calibri"/>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bl>
          </a:graphicData>
        </a:graphic>
      </p:graphicFrame>
      <p:graphicFrame>
        <p:nvGraphicFramePr>
          <p:cNvPr id="8" name="Group 3"/>
          <p:cNvGraphicFramePr>
            <a:graphicFrameLocks noGrp="1"/>
          </p:cNvGraphicFramePr>
          <p:nvPr/>
        </p:nvGraphicFramePr>
        <p:xfrm>
          <a:off x="6681192" y="1124059"/>
          <a:ext cx="3096344" cy="2511504"/>
        </p:xfrm>
        <a:graphic>
          <a:graphicData uri="http://schemas.openxmlformats.org/drawingml/2006/table">
            <a:tbl>
              <a:tblPr>
                <a:tableStyleId>{5940675A-B579-460E-94D1-54222C63F5DA}</a:tableStyleId>
              </a:tblPr>
              <a:tblGrid>
                <a:gridCol w="1800200"/>
                <a:gridCol w="360040"/>
                <a:gridCol w="360040"/>
                <a:gridCol w="576064"/>
              </a:tblGrid>
              <a:tr h="211720">
                <a:tc rowSpan="2">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rPr>
                        <a:t>Especialidad</a:t>
                      </a:r>
                      <a:endParaRPr kumimoji="0" lang="es-ES" sz="1100" b="1" i="0" u="none" strike="noStrike" cap="none" normalizeH="0" baseline="0" dirty="0" smtClean="0">
                        <a:ln>
                          <a:solidFill>
                            <a:schemeClr val="bg1"/>
                          </a:solidFill>
                        </a:ln>
                        <a:solidFill>
                          <a:schemeClr val="bg1"/>
                        </a:solidFill>
                        <a:effectLst/>
                        <a:latin typeface="Calibri" pitchFamily="32" charset="0"/>
                        <a:cs typeface="Calibri" pitchFamily="32" charset="0"/>
                      </a:endParaRPr>
                    </a:p>
                  </a:txBody>
                  <a:tcPr marL="107981"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gridSpan="2">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rPr>
                        <a:t>Orden</a:t>
                      </a:r>
                      <a:endParaRPr kumimoji="0" lang="es-ES" sz="1100" b="1" i="0" u="none" strike="noStrike" cap="none" normalizeH="0" baseline="0" dirty="0" smtClean="0">
                        <a:ln>
                          <a:solidFill>
                            <a:schemeClr val="bg1"/>
                          </a:solidFill>
                        </a:ln>
                        <a:solidFill>
                          <a:schemeClr val="bg1"/>
                        </a:solidFill>
                        <a:effectLst/>
                        <a:latin typeface="Calibri" pitchFamily="32" charset="0"/>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hMerge="1">
                  <a:txBody>
                    <a:bodyPr/>
                    <a:lstStyle/>
                    <a:p>
                      <a:endParaRPr lang="es-ES"/>
                    </a:p>
                  </a:txBody>
                  <a:tcPr/>
                </a:tc>
                <a:tc rowSpan="2">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err="1" smtClean="0">
                          <a:ln>
                            <a:solidFill>
                              <a:schemeClr val="bg1"/>
                            </a:solidFill>
                          </a:ln>
                          <a:solidFill>
                            <a:schemeClr val="bg1"/>
                          </a:solidFill>
                          <a:effectLst/>
                        </a:rPr>
                        <a:t>Tot</a:t>
                      </a:r>
                      <a:r>
                        <a:rPr kumimoji="0" lang="es-ES" sz="1100" u="none" strike="noStrike" cap="none" normalizeH="0" baseline="0" dirty="0" smtClean="0">
                          <a:ln>
                            <a:solidFill>
                              <a:schemeClr val="bg1"/>
                            </a:solidFill>
                          </a:ln>
                          <a:solidFill>
                            <a:schemeClr val="bg1"/>
                          </a:solidFill>
                          <a:effectLst/>
                        </a:rPr>
                        <a:t>.</a:t>
                      </a:r>
                      <a:endParaRPr kumimoji="0" lang="es-ES" sz="1100" b="1" i="0" u="none" strike="noStrike" cap="none" normalizeH="0" baseline="0" dirty="0" smtClean="0">
                        <a:ln>
                          <a:solidFill>
                            <a:schemeClr val="bg1"/>
                          </a:solidFill>
                        </a:ln>
                        <a:solidFill>
                          <a:schemeClr val="bg1"/>
                        </a:solidFill>
                        <a:effectLst/>
                        <a:latin typeface="Calibri" pitchFamily="32" charset="0"/>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r>
              <a:tr h="220328">
                <a:tc vMerge="1">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s-ES" sz="1200" b="1" i="0" u="none" strike="noStrike" cap="none" normalizeH="0" baseline="0" dirty="0" smtClean="0">
                        <a:ln>
                          <a:solidFill>
                            <a:schemeClr val="accent5"/>
                          </a:solidFill>
                        </a:ln>
                        <a:solidFill>
                          <a:schemeClr val="accent5"/>
                        </a:solidFill>
                        <a:effectLst/>
                        <a:latin typeface="Calibri" pitchFamily="32" charset="0"/>
                        <a:cs typeface="Calibri" pitchFamily="32" charset="0"/>
                      </a:endParaRPr>
                    </a:p>
                  </a:txBody>
                  <a:tcPr marL="107981"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ysDot"/>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rPr>
                        <a:t>1ª</a:t>
                      </a:r>
                      <a:endParaRPr kumimoji="0" lang="es-ES" sz="1100" b="1" i="0" u="none" strike="noStrike" cap="none" normalizeH="0" baseline="0" dirty="0" smtClean="0">
                        <a:ln>
                          <a:solidFill>
                            <a:schemeClr val="bg1"/>
                          </a:solidFill>
                        </a:ln>
                        <a:solidFill>
                          <a:schemeClr val="bg1"/>
                        </a:solidFill>
                        <a:effectLst/>
                        <a:latin typeface="Calibri" pitchFamily="32" charset="0"/>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rPr>
                        <a:t>2ª</a:t>
                      </a:r>
                      <a:endParaRPr kumimoji="0" lang="es-ES" sz="1100" b="1" i="0" u="none" strike="noStrike" cap="none" normalizeH="0" baseline="0" dirty="0" smtClean="0">
                        <a:ln>
                          <a:solidFill>
                            <a:schemeClr val="bg1"/>
                          </a:solidFill>
                        </a:ln>
                        <a:solidFill>
                          <a:schemeClr val="bg1"/>
                        </a:solidFill>
                        <a:effectLst/>
                        <a:latin typeface="Calibri" pitchFamily="32" charset="0"/>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vMerge="1">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s-ES" sz="1200" b="1" i="0" u="none" strike="noStrike" cap="none" normalizeH="0" baseline="0" dirty="0" smtClean="0">
                        <a:ln>
                          <a:solidFill>
                            <a:schemeClr val="accent5"/>
                          </a:solidFill>
                        </a:ln>
                        <a:solidFill>
                          <a:schemeClr val="accent5"/>
                        </a:solidFill>
                        <a:effectLst/>
                        <a:latin typeface="Calibri" pitchFamily="32" charset="0"/>
                        <a:cs typeface="Calibri" pitchFamily="32" charset="0"/>
                      </a:endParaRPr>
                    </a:p>
                  </a:txBody>
                  <a:tcPr marL="84225"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ysDot"/>
                      <a:round/>
                      <a:headEnd type="none" w="med" len="med"/>
                      <a:tailEnd type="none" w="med" len="med"/>
                    </a:lnB>
                    <a:lnTlToBr>
                      <a:noFill/>
                    </a:lnTlToBr>
                    <a:lnBlToTr>
                      <a:noFill/>
                    </a:lnBlToTr>
                    <a:solidFill>
                      <a:schemeClr val="accent1">
                        <a:lumMod val="20000"/>
                        <a:lumOff val="80000"/>
                      </a:schemeClr>
                    </a:solidFill>
                  </a:tcPr>
                </a:tc>
              </a:tr>
              <a:tr h="289402">
                <a:tc>
                  <a:txBody>
                    <a:bodyPr/>
                    <a:lstStyle/>
                    <a:p>
                      <a:pPr algn="l" fontAlgn="b"/>
                      <a:r>
                        <a:rPr lang="es-ES" sz="1050" b="0" i="0" u="none" strike="noStrike" dirty="0">
                          <a:solidFill>
                            <a:srgbClr val="000000"/>
                          </a:solidFill>
                          <a:effectLst/>
                          <a:latin typeface="Calibri"/>
                        </a:rPr>
                        <a:t>Reumatología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r>
                        <a:rPr lang="es-ES" sz="1050" b="0" i="0" u="none" strike="noStrike" dirty="0">
                          <a:solidFill>
                            <a:srgbClr val="000000"/>
                          </a:solidFill>
                          <a:effectLst/>
                          <a:latin typeface="Calibri"/>
                        </a:rPr>
                        <a:t>0,5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r>
                        <a:rPr lang="es-ES" sz="1050" b="0" i="0" u="none" strike="noStrike">
                          <a:solidFill>
                            <a:srgbClr val="000000"/>
                          </a:solidFill>
                          <a:effectLst/>
                          <a:latin typeface="Calibri"/>
                        </a:rPr>
                        <a:t>0,5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r>
                        <a:rPr lang="es-ES" sz="1050" b="0" i="0" u="none" strike="noStrike">
                          <a:solidFill>
                            <a:srgbClr val="000000"/>
                          </a:solidFill>
                          <a:effectLst/>
                          <a:latin typeface="Calibri"/>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216024">
                <a:tc>
                  <a:txBody>
                    <a:bodyPr/>
                    <a:lstStyle/>
                    <a:p>
                      <a:pPr algn="l" fontAlgn="b"/>
                      <a:r>
                        <a:rPr lang="es-ES" sz="1050" b="0" i="0" u="none" strike="noStrike" dirty="0">
                          <a:solidFill>
                            <a:srgbClr val="000000"/>
                          </a:solidFill>
                          <a:effectLst/>
                          <a:latin typeface="Calibri"/>
                        </a:rPr>
                        <a:t>Angiología y Cirugía Vascular</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endParaRPr lang="es-ES" sz="1050" b="0" i="0" u="none" strike="noStrike" dirty="0">
                        <a:solidFill>
                          <a:srgbClr val="000000"/>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r>
                        <a:rPr lang="es-ES" sz="1050" b="0" i="0" u="none" strike="noStrike" dirty="0">
                          <a:solidFill>
                            <a:srgbClr val="000000"/>
                          </a:solidFill>
                          <a:effectLst/>
                          <a:latin typeface="Calibri"/>
                        </a:rPr>
                        <a:t>0,5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r>
                        <a:rPr lang="es-ES" sz="1050" b="0" i="0" u="none" strike="noStrike">
                          <a:solidFill>
                            <a:srgbClr val="000000"/>
                          </a:solidFill>
                          <a:effectLst/>
                          <a:latin typeface="Calibri"/>
                        </a:rPr>
                        <a:t>0,5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216024">
                <a:tc>
                  <a:txBody>
                    <a:bodyPr/>
                    <a:lstStyle/>
                    <a:p>
                      <a:pPr algn="l" fontAlgn="b"/>
                      <a:r>
                        <a:rPr lang="es-ES" sz="1050" b="0" i="0" u="none" strike="noStrike" dirty="0">
                          <a:solidFill>
                            <a:srgbClr val="000000"/>
                          </a:solidFill>
                          <a:effectLst/>
                          <a:latin typeface="Calibri"/>
                        </a:rPr>
                        <a:t>Oncología Radioterápica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r>
                        <a:rPr lang="es-ES" sz="1050" b="0" i="0" u="none" strike="noStrike">
                          <a:solidFill>
                            <a:srgbClr val="000000"/>
                          </a:solidFill>
                          <a:effectLst/>
                          <a:latin typeface="Calibri"/>
                        </a:rPr>
                        <a:t>0,2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r>
                        <a:rPr lang="es-ES" sz="1050" b="0" i="0" u="none" strike="noStrike" dirty="0">
                          <a:solidFill>
                            <a:srgbClr val="000000"/>
                          </a:solidFill>
                          <a:effectLst/>
                          <a:latin typeface="Calibri"/>
                        </a:rPr>
                        <a:t>0,3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r>
                        <a:rPr lang="es-ES" sz="1050" b="0" i="0" u="none" strike="noStrike">
                          <a:solidFill>
                            <a:srgbClr val="000000"/>
                          </a:solidFill>
                          <a:effectLst/>
                          <a:latin typeface="Calibri"/>
                        </a:rPr>
                        <a:t>0,5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204508">
                <a:tc>
                  <a:txBody>
                    <a:bodyPr/>
                    <a:lstStyle/>
                    <a:p>
                      <a:pPr algn="l" fontAlgn="b"/>
                      <a:r>
                        <a:rPr lang="es-ES" sz="1050" b="0" i="0" u="none" strike="noStrike">
                          <a:solidFill>
                            <a:srgbClr val="000000"/>
                          </a:solidFill>
                          <a:effectLst/>
                          <a:latin typeface="Calibri"/>
                        </a:rPr>
                        <a:t>Cirugía Pediátrica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endParaRPr lang="es-ES" sz="1050" b="0" i="0" u="none" strike="noStrike" dirty="0">
                        <a:solidFill>
                          <a:srgbClr val="000000"/>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r>
                        <a:rPr lang="es-ES" sz="1050" b="0" i="0" u="none" strike="noStrike" dirty="0">
                          <a:solidFill>
                            <a:srgbClr val="000000"/>
                          </a:solidFill>
                          <a:effectLst/>
                          <a:latin typeface="Calibri"/>
                        </a:rPr>
                        <a:t>0,3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r>
                        <a:rPr lang="es-ES" sz="1050" b="0" i="0" u="none" strike="noStrike" dirty="0">
                          <a:solidFill>
                            <a:srgbClr val="000000"/>
                          </a:solidFill>
                          <a:effectLst/>
                          <a:latin typeface="Calibri"/>
                        </a:rPr>
                        <a:t>0,3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216024">
                <a:tc>
                  <a:txBody>
                    <a:bodyPr/>
                    <a:lstStyle/>
                    <a:p>
                      <a:pPr algn="l" fontAlgn="b"/>
                      <a:r>
                        <a:rPr lang="es-ES" sz="1050" b="0" i="0" u="none" strike="noStrike" dirty="0">
                          <a:solidFill>
                            <a:srgbClr val="000000"/>
                          </a:solidFill>
                          <a:effectLst/>
                          <a:latin typeface="Calibri"/>
                        </a:rPr>
                        <a:t>Neurocirugía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r>
                        <a:rPr lang="es-ES" sz="1050" b="0" i="0" u="none" strike="noStrike">
                          <a:solidFill>
                            <a:srgbClr val="000000"/>
                          </a:solidFill>
                          <a:effectLst/>
                          <a:latin typeface="Calibri"/>
                        </a:rPr>
                        <a:t>0,2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r>
                        <a:rPr lang="es-ES" sz="1050" b="0" i="0" u="none" strike="noStrike">
                          <a:solidFill>
                            <a:srgbClr val="000000"/>
                          </a:solidFill>
                          <a:effectLst/>
                          <a:latin typeface="Calibri"/>
                        </a:rPr>
                        <a:t>0,2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r>
                        <a:rPr lang="es-ES" sz="1050" b="0" i="0" u="none" strike="noStrike" dirty="0">
                          <a:solidFill>
                            <a:srgbClr val="000000"/>
                          </a:solidFill>
                          <a:effectLst/>
                          <a:latin typeface="Calibri"/>
                        </a:rPr>
                        <a:t>0,3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216024">
                <a:tc>
                  <a:txBody>
                    <a:bodyPr/>
                    <a:lstStyle/>
                    <a:p>
                      <a:pPr algn="l" fontAlgn="b"/>
                      <a:r>
                        <a:rPr lang="es-ES" sz="1050" b="0" i="0" u="none" strike="noStrike" dirty="0">
                          <a:solidFill>
                            <a:srgbClr val="000000"/>
                          </a:solidFill>
                          <a:effectLst/>
                          <a:latin typeface="Calibri"/>
                        </a:rPr>
                        <a:t>Cirugía Cardiovascular</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endParaRPr lang="es-ES" sz="1050" b="0" i="0" u="none" strike="noStrike" dirty="0">
                        <a:solidFill>
                          <a:srgbClr val="000000"/>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r>
                        <a:rPr lang="es-ES" sz="1050" b="0" i="0" u="none" strike="noStrike">
                          <a:solidFill>
                            <a:srgbClr val="000000"/>
                          </a:solidFill>
                          <a:effectLst/>
                          <a:latin typeface="Calibri"/>
                        </a:rPr>
                        <a:t>0,2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r>
                        <a:rPr lang="es-ES" sz="1050" b="0" i="0" u="none" strike="noStrike" dirty="0">
                          <a:solidFill>
                            <a:srgbClr val="000000"/>
                          </a:solidFill>
                          <a:effectLst/>
                          <a:latin typeface="Calibri"/>
                        </a:rPr>
                        <a:t>0,2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223238">
                <a:tc>
                  <a:txBody>
                    <a:bodyPr/>
                    <a:lstStyle/>
                    <a:p>
                      <a:pPr algn="l" fontAlgn="b"/>
                      <a:r>
                        <a:rPr lang="es-ES" sz="1050" b="0" i="0" u="none" strike="noStrike" dirty="0">
                          <a:solidFill>
                            <a:srgbClr val="000000"/>
                          </a:solidFill>
                          <a:effectLst/>
                          <a:latin typeface="Calibri"/>
                        </a:rPr>
                        <a:t>Cirugía Oral y Maxilofacial</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endParaRPr lang="es-ES" sz="1050" b="0" i="0" u="none" strike="noStrike" dirty="0">
                        <a:solidFill>
                          <a:srgbClr val="000000"/>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r>
                        <a:rPr lang="es-ES" sz="1050" b="0" i="0" u="none" strike="noStrike">
                          <a:solidFill>
                            <a:srgbClr val="000000"/>
                          </a:solidFill>
                          <a:effectLst/>
                          <a:latin typeface="Calibri"/>
                        </a:rPr>
                        <a:t>0,2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r>
                        <a:rPr lang="es-ES" sz="1050" b="0" i="0" u="none" strike="noStrike" dirty="0">
                          <a:solidFill>
                            <a:srgbClr val="000000"/>
                          </a:solidFill>
                          <a:effectLst/>
                          <a:latin typeface="Calibri"/>
                        </a:rPr>
                        <a:t>0,2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253484">
                <a:tc>
                  <a:txBody>
                    <a:bodyPr/>
                    <a:lstStyle/>
                    <a:p>
                      <a:pPr algn="l" fontAlgn="b"/>
                      <a:r>
                        <a:rPr lang="es-ES" sz="1050" b="0" i="0" u="none" strike="noStrike" dirty="0">
                          <a:solidFill>
                            <a:srgbClr val="000000"/>
                          </a:solidFill>
                          <a:effectLst/>
                          <a:latin typeface="Calibri"/>
                        </a:rPr>
                        <a:t>Cirugía Torácica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r>
                        <a:rPr lang="es-ES" sz="1050" b="0" i="0" u="none" strike="noStrike">
                          <a:solidFill>
                            <a:srgbClr val="000000"/>
                          </a:solidFill>
                          <a:effectLst/>
                          <a:latin typeface="Calibri"/>
                        </a:rPr>
                        <a:t>0,2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endParaRPr lang="es-ES" sz="1050" b="0" i="0" u="none" strike="noStrike" dirty="0">
                        <a:solidFill>
                          <a:srgbClr val="000000"/>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b"/>
                      <a:r>
                        <a:rPr lang="es-ES" sz="1050" b="0" i="0" u="none" strike="noStrike" dirty="0">
                          <a:solidFill>
                            <a:srgbClr val="000000"/>
                          </a:solidFill>
                          <a:effectLst/>
                          <a:latin typeface="Calibri"/>
                        </a:rPr>
                        <a:t>0,2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244728">
                <a:tc>
                  <a:txBody>
                    <a:bodyPr/>
                    <a:lstStyle/>
                    <a:p>
                      <a:pPr algn="l" fontAlgn="b"/>
                      <a:r>
                        <a:rPr lang="es-ES" sz="1050" b="0" i="0" u="none" strike="noStrike" dirty="0" smtClean="0">
                          <a:solidFill>
                            <a:srgbClr val="000000"/>
                          </a:solidFill>
                          <a:effectLst/>
                          <a:latin typeface="Calibri"/>
                        </a:rPr>
                        <a:t>No contesta</a:t>
                      </a:r>
                      <a:endParaRPr lang="es-ES" sz="1050" b="0" i="0" u="none" strike="noStrike" dirty="0">
                        <a:solidFill>
                          <a:srgbClr val="000000"/>
                        </a:solidFill>
                        <a:effectLst/>
                        <a:latin typeface="Calibri"/>
                      </a:endParaRP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s-ES" sz="1050" b="0" i="0" u="none" strike="noStrike">
                          <a:solidFill>
                            <a:srgbClr val="000000"/>
                          </a:solidFill>
                          <a:effectLst/>
                          <a:latin typeface="Calibri"/>
                        </a:rPr>
                        <a:t>0,9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s-ES" sz="1050" b="0" i="0" u="none" strike="noStrike" dirty="0">
                          <a:solidFill>
                            <a:srgbClr val="000000"/>
                          </a:solidFill>
                          <a:effectLst/>
                          <a:latin typeface="Calibri"/>
                        </a:rPr>
                        <a:t>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s-ES" sz="1050" b="0" i="0" u="none" strike="noStrike" dirty="0">
                          <a:solidFill>
                            <a:srgbClr val="000000"/>
                          </a:solidFill>
                          <a:effectLst/>
                          <a:latin typeface="Calibri"/>
                        </a:rPr>
                        <a:t>5,2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bl>
          </a:graphicData>
        </a:graphic>
      </p:graphicFrame>
      <p:sp>
        <p:nvSpPr>
          <p:cNvPr id="10" name="9 Rectángulo"/>
          <p:cNvSpPr/>
          <p:nvPr/>
        </p:nvSpPr>
        <p:spPr>
          <a:xfrm>
            <a:off x="128588" y="6453188"/>
            <a:ext cx="8137525" cy="246062"/>
          </a:xfrm>
          <a:prstGeom prst="rect">
            <a:avLst/>
          </a:prstGeom>
        </p:spPr>
        <p:txBody>
          <a:bodyPr>
            <a:spAutoFit/>
          </a:bodyPr>
          <a:lstStyle/>
          <a:p>
            <a:pPr fontAlgn="auto">
              <a:spcBef>
                <a:spcPts val="0"/>
              </a:spcBef>
              <a:spcAft>
                <a:spcPts val="0"/>
              </a:spcAft>
              <a:defRPr/>
            </a:pPr>
            <a:r>
              <a:rPr lang="es-ES" sz="1000" b="1" dirty="0">
                <a:solidFill>
                  <a:schemeClr val="tx1">
                    <a:lumMod val="50000"/>
                    <a:lumOff val="50000"/>
                  </a:schemeClr>
                </a:solidFill>
                <a:latin typeface="+mn-lt"/>
              </a:rPr>
              <a:t>P.2b </a:t>
            </a:r>
            <a:r>
              <a:rPr lang="es-ES" sz="1000" dirty="0">
                <a:solidFill>
                  <a:schemeClr val="tx1">
                    <a:lumMod val="50000"/>
                    <a:lumOff val="50000"/>
                  </a:schemeClr>
                </a:solidFill>
                <a:latin typeface="+mn-lt"/>
              </a:rPr>
              <a:t>Por favor, señale del siguiente listado las dos especialidades que ha realizado. Indicando la especialidad que realizó en primer y en segundo lugar</a:t>
            </a:r>
            <a:endParaRPr lang="es-ES" sz="1000" dirty="0">
              <a:solidFill>
                <a:schemeClr val="tx1">
                  <a:lumMod val="50000"/>
                  <a:lumOff val="50000"/>
                </a:schemeClr>
              </a:solidFill>
              <a:latin typeface="+mn-lt"/>
            </a:endParaRPr>
          </a:p>
        </p:txBody>
      </p:sp>
      <p:sp>
        <p:nvSpPr>
          <p:cNvPr id="11" name="10 Elipse"/>
          <p:cNvSpPr/>
          <p:nvPr/>
        </p:nvSpPr>
        <p:spPr>
          <a:xfrm>
            <a:off x="7456488" y="3938588"/>
            <a:ext cx="1617662" cy="1616075"/>
          </a:xfrm>
          <a:prstGeom prst="ellipse">
            <a:avLst/>
          </a:prstGeom>
          <a:solidFill>
            <a:schemeClr val="bg1"/>
          </a:solidFill>
          <a:ln>
            <a:solidFill>
              <a:schemeClr val="accent1">
                <a:lumMod val="40000"/>
                <a:lumOff val="60000"/>
              </a:schemeClr>
            </a:solidFill>
          </a:ln>
          <a:effectLst>
            <a:outerShdw blurRad="635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12" name="Picture 2" descr="C:\Users\beatriz.gonzalez\Desktop\120.jpg"/>
          <p:cNvPicPr>
            <a:picLocks noChangeAspect="1" noChangeArrowheads="1"/>
          </p:cNvPicPr>
          <p:nvPr/>
        </p:nvPicPr>
        <p:blipFill rotWithShape="1">
          <a:blip r:embed="rId3" cstate="print">
            <a:extLst>
              <a:ext uri="{28A0092B-C50C-407E-A947-70E740481C1C}"/>
            </a:extLst>
          </a:blip>
          <a:srcRect l="4341" r="4996"/>
          <a:stretch/>
        </p:blipFill>
        <p:spPr bwMode="auto">
          <a:xfrm>
            <a:off x="7539486" y="4137978"/>
            <a:ext cx="1451763" cy="1218054"/>
          </a:xfrm>
          <a:prstGeom prst="ellipse">
            <a:avLst/>
          </a:prstGeom>
          <a:noFill/>
          <a:extLst>
            <a:ext uri="{909E8E84-426E-40DD-AFC4-6F175D3DCCD1}"/>
          </a:extLst>
        </p:spPr>
      </p:pic>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272480" y="148796"/>
            <a:ext cx="8424936" cy="581423"/>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eaLnBrk="1" fontAlgn="auto" hangingPunct="1">
              <a:lnSpc>
                <a:spcPts val="1700"/>
              </a:lnSpc>
              <a:spcBef>
                <a:spcPts val="0"/>
              </a:spcBef>
              <a:spcAft>
                <a:spcPts val="0"/>
              </a:spcAft>
              <a:defRPr/>
            </a:pPr>
            <a:r>
              <a:rPr lang="es-ES" dirty="0">
                <a:ln>
                  <a:solidFill>
                    <a:schemeClr val="bg1"/>
                  </a:solidFill>
                </a:ln>
                <a:solidFill>
                  <a:schemeClr val="bg1"/>
                </a:solidFill>
                <a:latin typeface="Calibri" pitchFamily="34" charset="0"/>
                <a:cs typeface="Calibri" pitchFamily="34" charset="0"/>
              </a:rPr>
              <a:t>LA ESPECIALIZACION MEDICA</a:t>
            </a:r>
          </a:p>
          <a:p>
            <a:pPr eaLnBrk="1" fontAlgn="auto" hangingPunct="1">
              <a:lnSpc>
                <a:spcPts val="1700"/>
              </a:lnSpc>
              <a:spcBef>
                <a:spcPts val="0"/>
              </a:spcBef>
              <a:spcAft>
                <a:spcPts val="0"/>
              </a:spcAft>
              <a:defRPr/>
            </a:pPr>
            <a:r>
              <a:rPr lang="es-ES" dirty="0" smtClean="0">
                <a:ln>
                  <a:solidFill>
                    <a:schemeClr val="bg1"/>
                  </a:solidFill>
                </a:ln>
                <a:solidFill>
                  <a:schemeClr val="bg1"/>
                </a:solidFill>
                <a:latin typeface="Calibri" pitchFamily="34" charset="0"/>
                <a:cs typeface="Calibri" pitchFamily="34" charset="0"/>
              </a:rPr>
              <a:t>Han realizado más de una especialidad: especialidades que han realizado – </a:t>
            </a:r>
            <a:r>
              <a:rPr lang="es-ES" sz="1400" dirty="0" smtClean="0">
                <a:ln>
                  <a:solidFill>
                    <a:schemeClr val="bg1"/>
                  </a:solidFill>
                </a:ln>
                <a:solidFill>
                  <a:schemeClr val="bg1"/>
                </a:solidFill>
                <a:latin typeface="Calibri" pitchFamily="34" charset="0"/>
                <a:cs typeface="Calibri" pitchFamily="34" charset="0"/>
              </a:rPr>
              <a:t>Datos en %</a:t>
            </a:r>
          </a:p>
        </p:txBody>
      </p:sp>
      <p:sp>
        <p:nvSpPr>
          <p:cNvPr id="4" name="3 CuadroTexto"/>
          <p:cNvSpPr txBox="1"/>
          <p:nvPr/>
        </p:nvSpPr>
        <p:spPr>
          <a:xfrm>
            <a:off x="128588" y="6165850"/>
            <a:ext cx="3816350" cy="230188"/>
          </a:xfrm>
          <a:prstGeom prst="rect">
            <a:avLst/>
          </a:prstGeom>
          <a:noFill/>
        </p:spPr>
        <p:txBody>
          <a:bodyPr anchor="ctr">
            <a:spAutoFit/>
          </a:bodyPr>
          <a:lstStyle/>
          <a:p>
            <a:pPr fontAlgn="auto">
              <a:spcBef>
                <a:spcPts val="0"/>
              </a:spcBef>
              <a:spcAft>
                <a:spcPts val="0"/>
              </a:spcAft>
              <a:defRPr/>
            </a:pPr>
            <a:r>
              <a:rPr lang="es-ES" sz="900" dirty="0">
                <a:solidFill>
                  <a:schemeClr val="tx1">
                    <a:lumMod val="65000"/>
                    <a:lumOff val="35000"/>
                  </a:schemeClr>
                </a:solidFill>
                <a:latin typeface="+mn-lt"/>
              </a:rPr>
              <a:t>Base: han realizado más de una especialidad (578 casos)</a:t>
            </a:r>
            <a:endParaRPr lang="es-ES" sz="900" dirty="0">
              <a:solidFill>
                <a:schemeClr val="tx1">
                  <a:lumMod val="65000"/>
                  <a:lumOff val="35000"/>
                </a:schemeClr>
              </a:solidFill>
              <a:latin typeface="+mn-lt"/>
            </a:endParaRPr>
          </a:p>
        </p:txBody>
      </p:sp>
      <p:graphicFrame>
        <p:nvGraphicFramePr>
          <p:cNvPr id="6" name="Group 3"/>
          <p:cNvGraphicFramePr>
            <a:graphicFrameLocks noGrp="1"/>
          </p:cNvGraphicFramePr>
          <p:nvPr/>
        </p:nvGraphicFramePr>
        <p:xfrm>
          <a:off x="190035" y="1124744"/>
          <a:ext cx="3096344" cy="4992374"/>
        </p:xfrm>
        <a:graphic>
          <a:graphicData uri="http://schemas.openxmlformats.org/drawingml/2006/table">
            <a:tbl>
              <a:tblPr>
                <a:tableStyleId>{5940675A-B579-460E-94D1-54222C63F5DA}</a:tableStyleId>
              </a:tblPr>
              <a:tblGrid>
                <a:gridCol w="1900030"/>
                <a:gridCol w="562971"/>
                <a:gridCol w="633343"/>
              </a:tblGrid>
              <a:tr h="210193">
                <a:tc rowSpan="2">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rPr>
                        <a:t>Especialidad</a:t>
                      </a:r>
                      <a:endParaRPr kumimoji="0" lang="es-ES" sz="1100" b="1" i="0" u="none" strike="noStrike" cap="none" normalizeH="0" baseline="0" dirty="0" smtClean="0">
                        <a:ln>
                          <a:solidFill>
                            <a:schemeClr val="bg1"/>
                          </a:solidFill>
                        </a:ln>
                        <a:solidFill>
                          <a:schemeClr val="bg1"/>
                        </a:solidFill>
                        <a:effectLst/>
                        <a:latin typeface="Calibri" pitchFamily="32" charset="0"/>
                        <a:cs typeface="Calibri" pitchFamily="32" charset="0"/>
                      </a:endParaRPr>
                    </a:p>
                  </a:txBody>
                  <a:tcPr marL="107981"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gridSpan="2">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b="0" i="0" u="none" strike="noStrike" cap="none" normalizeH="0" baseline="0" dirty="0" smtClean="0">
                          <a:ln>
                            <a:solidFill>
                              <a:schemeClr val="bg1"/>
                            </a:solidFill>
                          </a:ln>
                          <a:solidFill>
                            <a:schemeClr val="bg1"/>
                          </a:solidFill>
                          <a:effectLst/>
                          <a:latin typeface="+mn-lt"/>
                          <a:cs typeface="+mn-cs"/>
                        </a:rPr>
                        <a:t>Orden</a:t>
                      </a:r>
                      <a:endParaRPr kumimoji="0" lang="es-ES" sz="1100" b="1" i="0" u="none" strike="noStrike" cap="none" normalizeH="0" baseline="0" dirty="0" smtClean="0">
                        <a:ln>
                          <a:solidFill>
                            <a:schemeClr val="bg1"/>
                          </a:solidFill>
                        </a:ln>
                        <a:solidFill>
                          <a:schemeClr val="bg1"/>
                        </a:solidFill>
                        <a:effectLst/>
                        <a:latin typeface="Calibri" pitchFamily="32" charset="0"/>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endParaRPr lang="es-ES"/>
                    </a:p>
                  </a:txBody>
                  <a:tcPr/>
                </a:tc>
              </a:tr>
              <a:tr h="223541">
                <a:tc vMerge="1">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s-ES" sz="1200" b="1" i="0" u="none" strike="noStrike" cap="none" normalizeH="0" baseline="0" dirty="0" smtClean="0">
                        <a:ln>
                          <a:solidFill>
                            <a:schemeClr val="accent5"/>
                          </a:solidFill>
                        </a:ln>
                        <a:solidFill>
                          <a:schemeClr val="accent5"/>
                        </a:solidFill>
                        <a:effectLst/>
                        <a:latin typeface="Calibri" pitchFamily="32" charset="0"/>
                        <a:cs typeface="Calibri" pitchFamily="32" charset="0"/>
                      </a:endParaRPr>
                    </a:p>
                  </a:txBody>
                  <a:tcPr marL="107981"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ysDot"/>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rPr>
                        <a:t>1º</a:t>
                      </a:r>
                      <a:endParaRPr kumimoji="0" lang="es-ES" sz="1100" b="1" i="0" u="none" strike="noStrike" cap="none" normalizeH="0" baseline="0" dirty="0" smtClean="0">
                        <a:ln>
                          <a:solidFill>
                            <a:schemeClr val="bg1"/>
                          </a:solidFill>
                        </a:ln>
                        <a:solidFill>
                          <a:schemeClr val="bg1"/>
                        </a:solidFill>
                        <a:effectLst/>
                        <a:latin typeface="Calibri" pitchFamily="32" charset="0"/>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rPr>
                        <a:t>2º</a:t>
                      </a:r>
                      <a:endParaRPr kumimoji="0" lang="es-ES" sz="1100" b="1" i="0" u="none" strike="noStrike" cap="none" normalizeH="0" baseline="0" dirty="0" smtClean="0">
                        <a:ln>
                          <a:solidFill>
                            <a:schemeClr val="bg1"/>
                          </a:solidFill>
                        </a:ln>
                        <a:solidFill>
                          <a:schemeClr val="bg1"/>
                        </a:solidFill>
                        <a:effectLst/>
                        <a:latin typeface="Calibri" pitchFamily="32" charset="0"/>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r>
              <a:tr h="227932">
                <a:tc>
                  <a:txBody>
                    <a:bodyPr/>
                    <a:lstStyle/>
                    <a:p>
                      <a:pPr algn="l" fontAlgn="b"/>
                      <a:r>
                        <a:rPr lang="es-ES" sz="1050" b="0" i="0" u="none" strike="noStrike" dirty="0">
                          <a:solidFill>
                            <a:schemeClr val="bg1"/>
                          </a:solidFill>
                          <a:effectLst/>
                          <a:latin typeface="Calibri"/>
                        </a:rPr>
                        <a:t>Medicina Familiar y Comunitaria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endParaRPr lang="es-ES" sz="1050" dirty="0">
                        <a:solidFill>
                          <a:schemeClr val="bg1"/>
                        </a:solidFill>
                      </a:endParaRP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tr>
              <a:tr h="227932">
                <a:tc>
                  <a:txBody>
                    <a:bodyPr/>
                    <a:lstStyle/>
                    <a:p>
                      <a:pPr algn="l" fontAlgn="b"/>
                      <a:r>
                        <a:rPr lang="es-ES" sz="1050" b="0" i="0" u="none" strike="noStrike" dirty="0">
                          <a:solidFill>
                            <a:srgbClr val="000000"/>
                          </a:solidFill>
                          <a:effectLst/>
                          <a:latin typeface="Calibri"/>
                        </a:rPr>
                        <a:t>Medicina Interna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b"/>
                      <a:r>
                        <a:rPr lang="es-ES" sz="1050" b="0" i="0" u="none" strike="noStrike" dirty="0">
                          <a:solidFill>
                            <a:srgbClr val="000000"/>
                          </a:solidFill>
                          <a:effectLst/>
                          <a:latin typeface="Calibri"/>
                        </a:rPr>
                        <a:t>Medicina del Trabajo</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b"/>
                      <a:r>
                        <a:rPr lang="es-ES" sz="1050" b="0" i="0" u="none" strike="noStrike" dirty="0">
                          <a:solidFill>
                            <a:srgbClr val="000000"/>
                          </a:solidFill>
                          <a:effectLst/>
                          <a:latin typeface="Calibri"/>
                        </a:rPr>
                        <a:t>Pediatría y sus Áreas Específicas</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b"/>
                      <a:r>
                        <a:rPr lang="es-ES" sz="1050" b="0" i="0" u="none" strike="noStrike" dirty="0">
                          <a:solidFill>
                            <a:srgbClr val="000000"/>
                          </a:solidFill>
                          <a:effectLst/>
                          <a:latin typeface="Calibri"/>
                        </a:rPr>
                        <a:t>Anestesiología y Reanimación</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b"/>
                      <a:r>
                        <a:rPr lang="es-ES" sz="1050" b="0" i="0" u="none" strike="noStrike" dirty="0">
                          <a:solidFill>
                            <a:srgbClr val="000000"/>
                          </a:solidFill>
                          <a:effectLst/>
                          <a:latin typeface="Calibri"/>
                        </a:rPr>
                        <a:t>Medicina de </a:t>
                      </a:r>
                      <a:r>
                        <a:rPr lang="es-ES" sz="1050" b="0" i="0" u="none" strike="noStrike" dirty="0" smtClean="0">
                          <a:solidFill>
                            <a:srgbClr val="000000"/>
                          </a:solidFill>
                          <a:effectLst/>
                          <a:latin typeface="Calibri"/>
                        </a:rPr>
                        <a:t>Ed. </a:t>
                      </a:r>
                      <a:r>
                        <a:rPr lang="es-ES" sz="1050" b="0" i="0" u="none" strike="noStrike" dirty="0">
                          <a:solidFill>
                            <a:srgbClr val="000000"/>
                          </a:solidFill>
                          <a:effectLst/>
                          <a:latin typeface="Calibri"/>
                        </a:rPr>
                        <a:t>Física y Deporte</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b"/>
                      <a:r>
                        <a:rPr lang="es-ES" sz="1050" b="0" i="0" u="none" strike="noStrike" dirty="0">
                          <a:solidFill>
                            <a:srgbClr val="000000"/>
                          </a:solidFill>
                          <a:effectLst/>
                          <a:latin typeface="Calibri"/>
                        </a:rPr>
                        <a:t>Psiquiatría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b"/>
                      <a:r>
                        <a:rPr lang="es-ES" sz="1050" b="0" i="0" u="none" strike="noStrike" dirty="0">
                          <a:solidFill>
                            <a:srgbClr val="000000"/>
                          </a:solidFill>
                          <a:effectLst/>
                          <a:latin typeface="Calibri"/>
                        </a:rPr>
                        <a:t>Radiodiagnóstico</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b"/>
                      <a:r>
                        <a:rPr lang="es-ES" sz="1050" b="0" i="0" u="none" strike="noStrike" dirty="0">
                          <a:solidFill>
                            <a:srgbClr val="000000"/>
                          </a:solidFill>
                          <a:effectLst/>
                          <a:latin typeface="Calibri"/>
                        </a:rPr>
                        <a:t>Cirugía General y del </a:t>
                      </a:r>
                      <a:r>
                        <a:rPr lang="es-ES" sz="1050" b="0" i="0" u="none" strike="noStrike" dirty="0" smtClean="0">
                          <a:solidFill>
                            <a:srgbClr val="000000"/>
                          </a:solidFill>
                          <a:effectLst/>
                          <a:latin typeface="Calibri"/>
                        </a:rPr>
                        <a:t>Ap. </a:t>
                      </a:r>
                      <a:r>
                        <a:rPr lang="es-ES" sz="1050" b="0" i="0" u="none" strike="noStrike" dirty="0">
                          <a:solidFill>
                            <a:srgbClr val="000000"/>
                          </a:solidFill>
                          <a:effectLst/>
                          <a:latin typeface="Calibri"/>
                        </a:rPr>
                        <a:t>Digestivo</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b"/>
                      <a:r>
                        <a:rPr lang="es-ES" sz="1050" b="0" i="0" u="none" strike="noStrike" dirty="0">
                          <a:solidFill>
                            <a:srgbClr val="000000"/>
                          </a:solidFill>
                          <a:effectLst/>
                          <a:latin typeface="Calibri"/>
                        </a:rPr>
                        <a:t>Medicina Preventiva y Salud </a:t>
                      </a:r>
                      <a:r>
                        <a:rPr lang="es-ES" sz="1050" b="0" i="0" u="none" strike="noStrike" dirty="0" smtClean="0">
                          <a:solidFill>
                            <a:srgbClr val="000000"/>
                          </a:solidFill>
                          <a:effectLst/>
                          <a:latin typeface="Calibri"/>
                        </a:rPr>
                        <a:t>P.</a:t>
                      </a:r>
                      <a:endParaRPr lang="es-ES" sz="1050" b="0" i="0" u="none" strike="noStrike" dirty="0">
                        <a:solidFill>
                          <a:srgbClr val="000000"/>
                        </a:solidFill>
                        <a:effectLst/>
                        <a:latin typeface="Calibri"/>
                      </a:endParaRP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b"/>
                      <a:r>
                        <a:rPr lang="es-ES" sz="1050" b="0" i="0" u="none" strike="noStrike" dirty="0">
                          <a:solidFill>
                            <a:srgbClr val="000000"/>
                          </a:solidFill>
                          <a:effectLst/>
                          <a:latin typeface="Calibri"/>
                        </a:rPr>
                        <a:t>Análisis Clínicos</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b"/>
                      <a:r>
                        <a:rPr lang="es-ES" sz="1050" b="0" i="0" u="none" strike="noStrike" dirty="0">
                          <a:solidFill>
                            <a:srgbClr val="000000"/>
                          </a:solidFill>
                          <a:effectLst/>
                          <a:latin typeface="Calibri"/>
                        </a:rPr>
                        <a:t>Medicina Intensiva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b"/>
                      <a:r>
                        <a:rPr lang="es-ES" sz="1050" b="0" i="0" u="none" strike="noStrike" dirty="0">
                          <a:solidFill>
                            <a:srgbClr val="000000"/>
                          </a:solidFill>
                          <a:effectLst/>
                          <a:latin typeface="Calibri"/>
                        </a:rPr>
                        <a:t>Microbiología y Parasitología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b"/>
                      <a:r>
                        <a:rPr lang="es-ES" sz="1050" b="0" i="0" u="none" strike="noStrike" dirty="0">
                          <a:solidFill>
                            <a:srgbClr val="000000"/>
                          </a:solidFill>
                          <a:effectLst/>
                          <a:latin typeface="Calibri"/>
                        </a:rPr>
                        <a:t>Cirugía </a:t>
                      </a:r>
                      <a:r>
                        <a:rPr lang="es-ES" sz="1050" b="0" i="0" u="none" strike="noStrike" dirty="0" err="1" smtClean="0">
                          <a:solidFill>
                            <a:srgbClr val="000000"/>
                          </a:solidFill>
                          <a:effectLst/>
                          <a:latin typeface="Calibri"/>
                        </a:rPr>
                        <a:t>Ort</a:t>
                      </a:r>
                      <a:r>
                        <a:rPr lang="es-ES" sz="1050" b="0" i="0" u="none" strike="noStrike" dirty="0" smtClean="0">
                          <a:solidFill>
                            <a:srgbClr val="000000"/>
                          </a:solidFill>
                          <a:effectLst/>
                          <a:latin typeface="Calibri"/>
                        </a:rPr>
                        <a:t>. </a:t>
                      </a:r>
                      <a:r>
                        <a:rPr lang="es-ES" sz="1050" b="0" i="0" u="none" strike="noStrike" dirty="0">
                          <a:solidFill>
                            <a:srgbClr val="000000"/>
                          </a:solidFill>
                          <a:effectLst/>
                          <a:latin typeface="Calibri"/>
                        </a:rPr>
                        <a:t>y Traumatología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b"/>
                      <a:r>
                        <a:rPr lang="es-ES" sz="1050" b="0" i="0" u="none" strike="noStrike" dirty="0">
                          <a:solidFill>
                            <a:srgbClr val="000000"/>
                          </a:solidFill>
                          <a:effectLst/>
                          <a:latin typeface="Calibri"/>
                        </a:rPr>
                        <a:t>Alergología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b"/>
                      <a:r>
                        <a:rPr lang="es-ES" sz="1050" b="0" i="0" u="none" strike="noStrike" dirty="0">
                          <a:solidFill>
                            <a:srgbClr val="000000"/>
                          </a:solidFill>
                          <a:effectLst/>
                          <a:latin typeface="Calibri"/>
                        </a:rPr>
                        <a:t>Neumología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b"/>
                      <a:r>
                        <a:rPr lang="es-ES" sz="1050" b="0" i="0" u="none" strike="noStrike" dirty="0">
                          <a:solidFill>
                            <a:srgbClr val="000000"/>
                          </a:solidFill>
                          <a:effectLst/>
                          <a:latin typeface="Calibri"/>
                        </a:rPr>
                        <a:t>Obstetricia y Ginecología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b"/>
                      <a:r>
                        <a:rPr lang="es-ES" sz="1050" b="0" i="0" u="none" strike="noStrike" dirty="0">
                          <a:solidFill>
                            <a:srgbClr val="000000"/>
                          </a:solidFill>
                          <a:effectLst/>
                          <a:latin typeface="Calibri"/>
                        </a:rPr>
                        <a:t>Oftalmología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b"/>
                      <a:r>
                        <a:rPr lang="es-ES" sz="1050" b="0" i="0" u="none" strike="noStrike" dirty="0">
                          <a:solidFill>
                            <a:srgbClr val="000000"/>
                          </a:solidFill>
                          <a:effectLst/>
                          <a:latin typeface="Calibri"/>
                        </a:rPr>
                        <a:t>Aparato Digestivo</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b"/>
                      <a:r>
                        <a:rPr lang="es-ES" sz="1050" b="0" i="0" u="none" strike="noStrike" dirty="0">
                          <a:solidFill>
                            <a:srgbClr val="000000"/>
                          </a:solidFill>
                          <a:effectLst/>
                          <a:latin typeface="Calibri"/>
                        </a:rPr>
                        <a:t>Hidrología Médica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bl>
          </a:graphicData>
        </a:graphic>
      </p:graphicFrame>
      <p:sp>
        <p:nvSpPr>
          <p:cNvPr id="10" name="9 Rectángulo"/>
          <p:cNvSpPr/>
          <p:nvPr/>
        </p:nvSpPr>
        <p:spPr>
          <a:xfrm>
            <a:off x="128588" y="6453188"/>
            <a:ext cx="8137525" cy="246062"/>
          </a:xfrm>
          <a:prstGeom prst="rect">
            <a:avLst/>
          </a:prstGeom>
        </p:spPr>
        <p:txBody>
          <a:bodyPr>
            <a:spAutoFit/>
          </a:bodyPr>
          <a:lstStyle/>
          <a:p>
            <a:pPr fontAlgn="auto">
              <a:spcBef>
                <a:spcPts val="0"/>
              </a:spcBef>
              <a:spcAft>
                <a:spcPts val="0"/>
              </a:spcAft>
              <a:defRPr/>
            </a:pPr>
            <a:r>
              <a:rPr lang="es-ES" sz="1000" b="1" dirty="0">
                <a:solidFill>
                  <a:schemeClr val="tx1">
                    <a:lumMod val="50000"/>
                    <a:lumOff val="50000"/>
                  </a:schemeClr>
                </a:solidFill>
                <a:latin typeface="+mn-lt"/>
              </a:rPr>
              <a:t>P.2b </a:t>
            </a:r>
            <a:r>
              <a:rPr lang="es-ES" sz="1000" dirty="0">
                <a:solidFill>
                  <a:schemeClr val="tx1">
                    <a:lumMod val="50000"/>
                    <a:lumOff val="50000"/>
                  </a:schemeClr>
                </a:solidFill>
                <a:latin typeface="+mn-lt"/>
              </a:rPr>
              <a:t>Por favor, señale del siguiente listado las dos especialidades que ha realizado. Indicando la especialidad que realizó en primer y en segundo lugar</a:t>
            </a:r>
            <a:endParaRPr lang="es-ES" sz="1000" dirty="0">
              <a:solidFill>
                <a:schemeClr val="tx1">
                  <a:lumMod val="50000"/>
                  <a:lumOff val="50000"/>
                </a:schemeClr>
              </a:solidFill>
              <a:latin typeface="+mn-lt"/>
            </a:endParaRPr>
          </a:p>
        </p:txBody>
      </p:sp>
      <p:graphicFrame>
        <p:nvGraphicFramePr>
          <p:cNvPr id="12" name="Group 3"/>
          <p:cNvGraphicFramePr>
            <a:graphicFrameLocks noGrp="1"/>
          </p:cNvGraphicFramePr>
          <p:nvPr/>
        </p:nvGraphicFramePr>
        <p:xfrm>
          <a:off x="3468887" y="1124744"/>
          <a:ext cx="3096344" cy="4992374"/>
        </p:xfrm>
        <a:graphic>
          <a:graphicData uri="http://schemas.openxmlformats.org/drawingml/2006/table">
            <a:tbl>
              <a:tblPr>
                <a:tableStyleId>{5940675A-B579-460E-94D1-54222C63F5DA}</a:tableStyleId>
              </a:tblPr>
              <a:tblGrid>
                <a:gridCol w="1900030"/>
                <a:gridCol w="562971"/>
                <a:gridCol w="633343"/>
              </a:tblGrid>
              <a:tr h="210193">
                <a:tc rowSpan="2">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rPr>
                        <a:t>Especialidad</a:t>
                      </a:r>
                      <a:endParaRPr kumimoji="0" lang="es-ES" sz="1100" b="1" i="0" u="none" strike="noStrike" cap="none" normalizeH="0" baseline="0" dirty="0" smtClean="0">
                        <a:ln>
                          <a:solidFill>
                            <a:schemeClr val="bg1"/>
                          </a:solidFill>
                        </a:ln>
                        <a:solidFill>
                          <a:schemeClr val="bg1"/>
                        </a:solidFill>
                        <a:effectLst/>
                        <a:latin typeface="Calibri" pitchFamily="32" charset="0"/>
                        <a:cs typeface="Calibri" pitchFamily="32" charset="0"/>
                      </a:endParaRPr>
                    </a:p>
                  </a:txBody>
                  <a:tcPr marL="107981"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gridSpan="2">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b="0" i="0" u="none" strike="noStrike" cap="none" normalizeH="0" baseline="0" dirty="0" smtClean="0">
                          <a:ln>
                            <a:solidFill>
                              <a:schemeClr val="bg1"/>
                            </a:solidFill>
                          </a:ln>
                          <a:solidFill>
                            <a:schemeClr val="bg1"/>
                          </a:solidFill>
                          <a:effectLst/>
                          <a:latin typeface="+mn-lt"/>
                          <a:cs typeface="+mn-cs"/>
                        </a:rPr>
                        <a:t>Orden</a:t>
                      </a:r>
                      <a:endParaRPr kumimoji="0" lang="es-ES" sz="1100" b="1" i="0" u="none" strike="noStrike" cap="none" normalizeH="0" baseline="0" dirty="0" smtClean="0">
                        <a:ln>
                          <a:solidFill>
                            <a:schemeClr val="bg1"/>
                          </a:solidFill>
                        </a:ln>
                        <a:solidFill>
                          <a:schemeClr val="bg1"/>
                        </a:solidFill>
                        <a:effectLst/>
                        <a:latin typeface="Calibri" pitchFamily="32" charset="0"/>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hMerge="1">
                  <a:txBody>
                    <a:bodyPr/>
                    <a:lstStyle/>
                    <a:p>
                      <a:endParaRPr lang="es-ES"/>
                    </a:p>
                  </a:txBody>
                  <a:tcPr/>
                </a:tc>
              </a:tr>
              <a:tr h="223541">
                <a:tc vMerge="1">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s-ES" sz="1200" b="1" i="0" u="none" strike="noStrike" cap="none" normalizeH="0" baseline="0" dirty="0" smtClean="0">
                        <a:ln>
                          <a:solidFill>
                            <a:schemeClr val="accent5"/>
                          </a:solidFill>
                        </a:ln>
                        <a:solidFill>
                          <a:schemeClr val="accent5"/>
                        </a:solidFill>
                        <a:effectLst/>
                        <a:latin typeface="Calibri" pitchFamily="32" charset="0"/>
                        <a:cs typeface="Calibri" pitchFamily="32" charset="0"/>
                      </a:endParaRPr>
                    </a:p>
                  </a:txBody>
                  <a:tcPr marL="107981"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ysDot"/>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rPr>
                        <a:t>1º</a:t>
                      </a:r>
                      <a:endParaRPr kumimoji="0" lang="es-ES" sz="1100" b="1" i="0" u="none" strike="noStrike" cap="none" normalizeH="0" baseline="0" dirty="0" smtClean="0">
                        <a:ln>
                          <a:solidFill>
                            <a:schemeClr val="bg1"/>
                          </a:solidFill>
                        </a:ln>
                        <a:solidFill>
                          <a:schemeClr val="bg1"/>
                        </a:solidFill>
                        <a:effectLst/>
                        <a:latin typeface="Calibri" pitchFamily="32" charset="0"/>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rPr>
                        <a:t>2º</a:t>
                      </a:r>
                      <a:endParaRPr kumimoji="0" lang="es-ES" sz="1100" b="1" i="0" u="none" strike="noStrike" cap="none" normalizeH="0" baseline="0" dirty="0" smtClean="0">
                        <a:ln>
                          <a:solidFill>
                            <a:schemeClr val="bg1"/>
                          </a:solidFill>
                        </a:ln>
                        <a:solidFill>
                          <a:schemeClr val="bg1"/>
                        </a:solidFill>
                        <a:effectLst/>
                        <a:latin typeface="Calibri" pitchFamily="32" charset="0"/>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r>
              <a:tr h="227932">
                <a:tc>
                  <a:txBody>
                    <a:bodyPr/>
                    <a:lstStyle/>
                    <a:p>
                      <a:pPr algn="l" fontAlgn="b"/>
                      <a:r>
                        <a:rPr lang="es-ES" sz="1050" b="0" i="0" u="none" strike="noStrike" dirty="0">
                          <a:solidFill>
                            <a:srgbClr val="000000"/>
                          </a:solidFill>
                          <a:effectLst/>
                          <a:latin typeface="Calibri"/>
                        </a:rPr>
                        <a:t>Neurofisiología Clínica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932">
                <a:tc>
                  <a:txBody>
                    <a:bodyPr/>
                    <a:lstStyle/>
                    <a:p>
                      <a:pPr algn="l" fontAlgn="b"/>
                      <a:r>
                        <a:rPr lang="es-ES" sz="1050" b="0" i="0" u="none" strike="noStrike" dirty="0">
                          <a:solidFill>
                            <a:srgbClr val="000000"/>
                          </a:solidFill>
                          <a:effectLst/>
                          <a:latin typeface="Calibri"/>
                        </a:rPr>
                        <a:t>Anatomía Patológica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932">
                <a:tc>
                  <a:txBody>
                    <a:bodyPr/>
                    <a:lstStyle/>
                    <a:p>
                      <a:pPr algn="l" fontAlgn="b"/>
                      <a:r>
                        <a:rPr lang="es-ES" sz="1050" b="0" i="0" u="none" strike="noStrike" dirty="0">
                          <a:solidFill>
                            <a:srgbClr val="000000"/>
                          </a:solidFill>
                          <a:effectLst/>
                          <a:latin typeface="Calibri"/>
                        </a:rPr>
                        <a:t>Bioquímica Clínica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932">
                <a:tc>
                  <a:txBody>
                    <a:bodyPr/>
                    <a:lstStyle/>
                    <a:p>
                      <a:pPr algn="l" fontAlgn="b"/>
                      <a:r>
                        <a:rPr lang="es-ES" sz="1050" b="0" i="0" u="none" strike="noStrike" dirty="0">
                          <a:solidFill>
                            <a:srgbClr val="000000"/>
                          </a:solidFill>
                          <a:effectLst/>
                          <a:latin typeface="Calibri"/>
                        </a:rPr>
                        <a:t>Inmunología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932">
                <a:tc>
                  <a:txBody>
                    <a:bodyPr/>
                    <a:lstStyle/>
                    <a:p>
                      <a:pPr algn="l" fontAlgn="b"/>
                      <a:r>
                        <a:rPr lang="es-ES" sz="1050" b="0" i="0" u="none" strike="noStrike" dirty="0">
                          <a:solidFill>
                            <a:srgbClr val="000000"/>
                          </a:solidFill>
                          <a:effectLst/>
                          <a:latin typeface="Calibri"/>
                        </a:rPr>
                        <a:t>Geriatría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932">
                <a:tc>
                  <a:txBody>
                    <a:bodyPr/>
                    <a:lstStyle/>
                    <a:p>
                      <a:pPr algn="l" fontAlgn="b"/>
                      <a:r>
                        <a:rPr lang="es-ES" sz="1050" b="0" i="0" u="none" strike="noStrike" dirty="0">
                          <a:solidFill>
                            <a:srgbClr val="000000"/>
                          </a:solidFill>
                          <a:effectLst/>
                          <a:latin typeface="Calibri"/>
                        </a:rPr>
                        <a:t>Hematología y Hemoterapia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932">
                <a:tc>
                  <a:txBody>
                    <a:bodyPr/>
                    <a:lstStyle/>
                    <a:p>
                      <a:pPr algn="l" fontAlgn="b"/>
                      <a:r>
                        <a:rPr lang="es-ES" sz="1050" b="0" i="0" u="none" strike="noStrike" dirty="0">
                          <a:solidFill>
                            <a:srgbClr val="000000"/>
                          </a:solidFill>
                          <a:effectLst/>
                          <a:latin typeface="Calibri"/>
                        </a:rPr>
                        <a:t>Medicina Legal y Forense</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932">
                <a:tc>
                  <a:txBody>
                    <a:bodyPr/>
                    <a:lstStyle/>
                    <a:p>
                      <a:pPr algn="l" fontAlgn="b"/>
                      <a:r>
                        <a:rPr lang="es-ES" sz="1050" b="0" i="0" u="none" strike="noStrike" dirty="0">
                          <a:solidFill>
                            <a:srgbClr val="000000"/>
                          </a:solidFill>
                          <a:effectLst/>
                          <a:latin typeface="Calibri"/>
                        </a:rPr>
                        <a:t>Urología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932">
                <a:tc>
                  <a:txBody>
                    <a:bodyPr/>
                    <a:lstStyle/>
                    <a:p>
                      <a:pPr algn="l" fontAlgn="b"/>
                      <a:r>
                        <a:rPr lang="es-ES" sz="1050" b="0" i="0" u="none" strike="noStrike" dirty="0">
                          <a:solidFill>
                            <a:srgbClr val="000000"/>
                          </a:solidFill>
                          <a:effectLst/>
                          <a:latin typeface="Calibri"/>
                        </a:rPr>
                        <a:t>Medicina Física y Rehabilitación</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932">
                <a:tc>
                  <a:txBody>
                    <a:bodyPr/>
                    <a:lstStyle/>
                    <a:p>
                      <a:pPr algn="l" fontAlgn="b"/>
                      <a:r>
                        <a:rPr lang="es-ES" sz="1050" b="0" i="0" u="none" strike="noStrike" dirty="0">
                          <a:solidFill>
                            <a:srgbClr val="000000"/>
                          </a:solidFill>
                          <a:effectLst/>
                          <a:latin typeface="Calibri"/>
                        </a:rPr>
                        <a:t>Neurología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932">
                <a:tc>
                  <a:txBody>
                    <a:bodyPr/>
                    <a:lstStyle/>
                    <a:p>
                      <a:pPr algn="l" fontAlgn="b"/>
                      <a:r>
                        <a:rPr lang="es-ES" sz="1050" b="0" i="0" u="none" strike="noStrike" dirty="0">
                          <a:solidFill>
                            <a:srgbClr val="000000"/>
                          </a:solidFill>
                          <a:effectLst/>
                          <a:latin typeface="Calibri"/>
                        </a:rPr>
                        <a:t>Estomatología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932">
                <a:tc>
                  <a:txBody>
                    <a:bodyPr/>
                    <a:lstStyle/>
                    <a:p>
                      <a:pPr algn="l" fontAlgn="b"/>
                      <a:r>
                        <a:rPr lang="es-ES" sz="1050" b="0" i="0" u="none" strike="noStrike" dirty="0">
                          <a:solidFill>
                            <a:srgbClr val="000000"/>
                          </a:solidFill>
                          <a:effectLst/>
                          <a:latin typeface="Calibri"/>
                        </a:rPr>
                        <a:t>Otorrinolaringología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932">
                <a:tc>
                  <a:txBody>
                    <a:bodyPr/>
                    <a:lstStyle/>
                    <a:p>
                      <a:pPr algn="l" fontAlgn="b"/>
                      <a:r>
                        <a:rPr lang="es-ES" sz="1050" b="0" i="0" u="none" strike="noStrike" dirty="0">
                          <a:solidFill>
                            <a:srgbClr val="000000"/>
                          </a:solidFill>
                          <a:effectLst/>
                          <a:latin typeface="Calibri"/>
                        </a:rPr>
                        <a:t>Endocrinología y Nutrición</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932">
                <a:tc>
                  <a:txBody>
                    <a:bodyPr/>
                    <a:lstStyle/>
                    <a:p>
                      <a:pPr algn="l" fontAlgn="b"/>
                      <a:r>
                        <a:rPr lang="es-ES" sz="1050" b="0" i="0" u="none" strike="noStrike">
                          <a:solidFill>
                            <a:srgbClr val="000000"/>
                          </a:solidFill>
                          <a:effectLst/>
                          <a:latin typeface="Calibri"/>
                        </a:rPr>
                        <a:t>Medicina Nuclear</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932">
                <a:tc>
                  <a:txBody>
                    <a:bodyPr/>
                    <a:lstStyle/>
                    <a:p>
                      <a:pPr algn="l" fontAlgn="b"/>
                      <a:r>
                        <a:rPr lang="es-ES" sz="1050" b="0" i="0" u="none" strike="noStrike" dirty="0">
                          <a:solidFill>
                            <a:srgbClr val="000000"/>
                          </a:solidFill>
                          <a:effectLst/>
                          <a:latin typeface="Calibri"/>
                        </a:rPr>
                        <a:t>Cardiología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932">
                <a:tc>
                  <a:txBody>
                    <a:bodyPr/>
                    <a:lstStyle/>
                    <a:p>
                      <a:pPr algn="l" fontAlgn="b"/>
                      <a:r>
                        <a:rPr lang="es-ES" sz="1050" b="0" i="0" u="none" strike="noStrike" dirty="0">
                          <a:solidFill>
                            <a:srgbClr val="000000"/>
                          </a:solidFill>
                          <a:effectLst/>
                          <a:latin typeface="Calibri"/>
                        </a:rPr>
                        <a:t>Cirugía Plástica, Estética y </a:t>
                      </a:r>
                      <a:r>
                        <a:rPr lang="es-ES" sz="1050" b="0" i="0" u="none" strike="noStrike" dirty="0" smtClean="0">
                          <a:solidFill>
                            <a:srgbClr val="000000"/>
                          </a:solidFill>
                          <a:effectLst/>
                          <a:latin typeface="Calibri"/>
                        </a:rPr>
                        <a:t>Rep.</a:t>
                      </a:r>
                      <a:endParaRPr lang="es-ES" sz="1050" b="0" i="0" u="none" strike="noStrike" dirty="0">
                        <a:solidFill>
                          <a:srgbClr val="000000"/>
                        </a:solidFill>
                        <a:effectLst/>
                        <a:latin typeface="Calibri"/>
                      </a:endParaRP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932">
                <a:tc>
                  <a:txBody>
                    <a:bodyPr/>
                    <a:lstStyle/>
                    <a:p>
                      <a:pPr algn="l" fontAlgn="b"/>
                      <a:r>
                        <a:rPr lang="es-ES" sz="1050" b="0" i="0" u="none" strike="noStrike" dirty="0">
                          <a:solidFill>
                            <a:srgbClr val="000000"/>
                          </a:solidFill>
                          <a:effectLst/>
                          <a:latin typeface="Calibri"/>
                        </a:rPr>
                        <a:t>Dermatología </a:t>
                      </a:r>
                      <a:r>
                        <a:rPr lang="es-ES" sz="1050" b="0" i="0" u="none" strike="noStrike" dirty="0" smtClean="0">
                          <a:solidFill>
                            <a:srgbClr val="000000"/>
                          </a:solidFill>
                          <a:effectLst/>
                          <a:latin typeface="Calibri"/>
                        </a:rPr>
                        <a:t>M-Q  </a:t>
                      </a:r>
                      <a:r>
                        <a:rPr lang="es-ES" sz="1050" b="0" i="0" u="none" strike="noStrike" dirty="0">
                          <a:solidFill>
                            <a:srgbClr val="000000"/>
                          </a:solidFill>
                          <a:effectLst/>
                          <a:latin typeface="Calibri"/>
                        </a:rPr>
                        <a:t>Venereología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932">
                <a:tc>
                  <a:txBody>
                    <a:bodyPr/>
                    <a:lstStyle/>
                    <a:p>
                      <a:pPr algn="l" fontAlgn="b"/>
                      <a:r>
                        <a:rPr lang="es-ES" sz="1050" b="0" i="0" u="none" strike="noStrike" dirty="0">
                          <a:solidFill>
                            <a:srgbClr val="000000"/>
                          </a:solidFill>
                          <a:effectLst/>
                          <a:latin typeface="Calibri"/>
                        </a:rPr>
                        <a:t>Farmacología Clínica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932">
                <a:tc>
                  <a:txBody>
                    <a:bodyPr/>
                    <a:lstStyle/>
                    <a:p>
                      <a:pPr algn="l" fontAlgn="b"/>
                      <a:r>
                        <a:rPr lang="es-ES" sz="1050" b="0" i="0" u="none" strike="noStrike" dirty="0">
                          <a:solidFill>
                            <a:srgbClr val="000000"/>
                          </a:solidFill>
                          <a:effectLst/>
                          <a:latin typeface="Calibri"/>
                        </a:rPr>
                        <a:t>Nefrología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932">
                <a:tc>
                  <a:txBody>
                    <a:bodyPr/>
                    <a:lstStyle/>
                    <a:p>
                      <a:pPr algn="l" fontAlgn="b"/>
                      <a:r>
                        <a:rPr lang="es-ES" sz="1050" b="0" i="0" u="none" strike="noStrike" dirty="0">
                          <a:solidFill>
                            <a:srgbClr val="000000"/>
                          </a:solidFill>
                          <a:effectLst/>
                          <a:latin typeface="Calibri"/>
                        </a:rPr>
                        <a:t>Oncología Médica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bl>
          </a:graphicData>
        </a:graphic>
      </p:graphicFrame>
      <p:graphicFrame>
        <p:nvGraphicFramePr>
          <p:cNvPr id="13" name="Group 3"/>
          <p:cNvGraphicFramePr>
            <a:graphicFrameLocks noGrp="1"/>
          </p:cNvGraphicFramePr>
          <p:nvPr/>
        </p:nvGraphicFramePr>
        <p:xfrm>
          <a:off x="6710854" y="1124744"/>
          <a:ext cx="3066682" cy="2257190"/>
        </p:xfrm>
        <a:graphic>
          <a:graphicData uri="http://schemas.openxmlformats.org/drawingml/2006/table">
            <a:tbl>
              <a:tblPr>
                <a:tableStyleId>{5940675A-B579-460E-94D1-54222C63F5DA}</a:tableStyleId>
              </a:tblPr>
              <a:tblGrid>
                <a:gridCol w="1914554"/>
                <a:gridCol w="576064"/>
                <a:gridCol w="576064"/>
              </a:tblGrid>
              <a:tr h="210193">
                <a:tc rowSpan="2">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rPr>
                        <a:t>Especialidad</a:t>
                      </a:r>
                      <a:endParaRPr kumimoji="0" lang="es-ES" sz="1100" b="1" i="0" u="none" strike="noStrike" cap="none" normalizeH="0" baseline="0" dirty="0" smtClean="0">
                        <a:ln>
                          <a:solidFill>
                            <a:schemeClr val="bg1"/>
                          </a:solidFill>
                        </a:ln>
                        <a:solidFill>
                          <a:schemeClr val="bg1"/>
                        </a:solidFill>
                        <a:effectLst/>
                        <a:latin typeface="Calibri" pitchFamily="32" charset="0"/>
                        <a:cs typeface="Calibri" pitchFamily="32" charset="0"/>
                      </a:endParaRPr>
                    </a:p>
                  </a:txBody>
                  <a:tcPr marL="107981"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gridSpan="2">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b="0" i="0" u="none" strike="noStrike" cap="none" normalizeH="0" baseline="0" dirty="0" smtClean="0">
                          <a:ln>
                            <a:solidFill>
                              <a:schemeClr val="bg1"/>
                            </a:solidFill>
                          </a:ln>
                          <a:solidFill>
                            <a:schemeClr val="bg1"/>
                          </a:solidFill>
                          <a:effectLst/>
                          <a:latin typeface="+mn-lt"/>
                          <a:cs typeface="+mn-cs"/>
                        </a:rPr>
                        <a:t>Orden</a:t>
                      </a:r>
                      <a:endParaRPr kumimoji="0" lang="es-ES" sz="1100" b="1" i="0" u="none" strike="noStrike" cap="none" normalizeH="0" baseline="0" dirty="0" smtClean="0">
                        <a:ln>
                          <a:solidFill>
                            <a:schemeClr val="bg1"/>
                          </a:solidFill>
                        </a:ln>
                        <a:solidFill>
                          <a:schemeClr val="bg1"/>
                        </a:solidFill>
                        <a:effectLst/>
                        <a:latin typeface="Calibri" pitchFamily="32" charset="0"/>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hMerge="1">
                  <a:txBody>
                    <a:bodyPr/>
                    <a:lstStyle/>
                    <a:p>
                      <a:endParaRPr lang="es-ES"/>
                    </a:p>
                  </a:txBody>
                  <a:tcPr/>
                </a:tc>
              </a:tr>
              <a:tr h="223541">
                <a:tc vMerge="1">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s-ES" sz="1200" b="1" i="0" u="none" strike="noStrike" cap="none" normalizeH="0" baseline="0" dirty="0" smtClean="0">
                        <a:ln>
                          <a:solidFill>
                            <a:schemeClr val="accent5"/>
                          </a:solidFill>
                        </a:ln>
                        <a:solidFill>
                          <a:schemeClr val="accent5"/>
                        </a:solidFill>
                        <a:effectLst/>
                        <a:latin typeface="Calibri" pitchFamily="32" charset="0"/>
                        <a:cs typeface="Calibri" pitchFamily="32" charset="0"/>
                      </a:endParaRPr>
                    </a:p>
                  </a:txBody>
                  <a:tcPr marL="107981"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ysDot"/>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rPr>
                        <a:t>1º</a:t>
                      </a:r>
                      <a:endParaRPr kumimoji="0" lang="es-ES" sz="1100" b="1" i="0" u="none" strike="noStrike" cap="none" normalizeH="0" baseline="0" dirty="0" smtClean="0">
                        <a:ln>
                          <a:solidFill>
                            <a:schemeClr val="bg1"/>
                          </a:solidFill>
                        </a:ln>
                        <a:solidFill>
                          <a:schemeClr val="bg1"/>
                        </a:solidFill>
                        <a:effectLst/>
                        <a:latin typeface="Calibri" pitchFamily="32" charset="0"/>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rPr>
                        <a:t>2º</a:t>
                      </a:r>
                      <a:endParaRPr kumimoji="0" lang="es-ES" sz="1100" b="1" i="0" u="none" strike="noStrike" cap="none" normalizeH="0" baseline="0" dirty="0" smtClean="0">
                        <a:ln>
                          <a:solidFill>
                            <a:schemeClr val="bg1"/>
                          </a:solidFill>
                        </a:ln>
                        <a:solidFill>
                          <a:schemeClr val="bg1"/>
                        </a:solidFill>
                        <a:effectLst/>
                        <a:latin typeface="Calibri" pitchFamily="32" charset="0"/>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r>
              <a:tr h="227932">
                <a:tc>
                  <a:txBody>
                    <a:bodyPr/>
                    <a:lstStyle/>
                    <a:p>
                      <a:pPr algn="l" fontAlgn="b"/>
                      <a:r>
                        <a:rPr lang="es-ES" sz="1050" b="0" i="0" u="none" strike="noStrike" dirty="0">
                          <a:solidFill>
                            <a:srgbClr val="000000"/>
                          </a:solidFill>
                          <a:effectLst/>
                          <a:latin typeface="Calibri"/>
                        </a:rPr>
                        <a:t>Reumatología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227932">
                <a:tc>
                  <a:txBody>
                    <a:bodyPr/>
                    <a:lstStyle/>
                    <a:p>
                      <a:pPr algn="l" fontAlgn="b"/>
                      <a:r>
                        <a:rPr lang="es-ES" sz="1050" b="0" i="0" u="none" strike="noStrike" dirty="0">
                          <a:solidFill>
                            <a:srgbClr val="000000"/>
                          </a:solidFill>
                          <a:effectLst/>
                          <a:latin typeface="Calibri"/>
                        </a:rPr>
                        <a:t>Angiología y Cirugía Vascular</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227932">
                <a:tc>
                  <a:txBody>
                    <a:bodyPr/>
                    <a:lstStyle/>
                    <a:p>
                      <a:pPr algn="l" fontAlgn="b"/>
                      <a:r>
                        <a:rPr lang="es-ES" sz="1050" b="0" i="0" u="none" strike="noStrike" dirty="0">
                          <a:solidFill>
                            <a:srgbClr val="000000"/>
                          </a:solidFill>
                          <a:effectLst/>
                          <a:latin typeface="Calibri"/>
                        </a:rPr>
                        <a:t>Oncología Radioterápica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227932">
                <a:tc>
                  <a:txBody>
                    <a:bodyPr/>
                    <a:lstStyle/>
                    <a:p>
                      <a:pPr algn="l" fontAlgn="b"/>
                      <a:r>
                        <a:rPr lang="es-ES" sz="1050" b="0" i="0" u="none" strike="noStrike" dirty="0">
                          <a:solidFill>
                            <a:srgbClr val="000000"/>
                          </a:solidFill>
                          <a:effectLst/>
                          <a:latin typeface="Calibri"/>
                        </a:rPr>
                        <a:t>Cirugía Pediátrica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227932">
                <a:tc>
                  <a:txBody>
                    <a:bodyPr/>
                    <a:lstStyle/>
                    <a:p>
                      <a:pPr algn="l" fontAlgn="b"/>
                      <a:r>
                        <a:rPr lang="es-ES" sz="1050" b="0" i="0" u="none" strike="noStrike" dirty="0">
                          <a:solidFill>
                            <a:srgbClr val="000000"/>
                          </a:solidFill>
                          <a:effectLst/>
                          <a:latin typeface="Calibri"/>
                        </a:rPr>
                        <a:t>Neurocirugía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227932">
                <a:tc>
                  <a:txBody>
                    <a:bodyPr/>
                    <a:lstStyle/>
                    <a:p>
                      <a:pPr algn="l" fontAlgn="b"/>
                      <a:r>
                        <a:rPr lang="es-ES" sz="1050" b="0" i="0" u="none" strike="noStrike" dirty="0">
                          <a:solidFill>
                            <a:srgbClr val="000000"/>
                          </a:solidFill>
                          <a:effectLst/>
                          <a:latin typeface="Calibri"/>
                        </a:rPr>
                        <a:t>Cirugía Cardiovascular</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227932">
                <a:tc>
                  <a:txBody>
                    <a:bodyPr/>
                    <a:lstStyle/>
                    <a:p>
                      <a:pPr algn="l" fontAlgn="b"/>
                      <a:r>
                        <a:rPr lang="es-ES" sz="1050" b="0" i="0" u="none" strike="noStrike" dirty="0">
                          <a:solidFill>
                            <a:srgbClr val="000000"/>
                          </a:solidFill>
                          <a:effectLst/>
                          <a:latin typeface="Calibri"/>
                        </a:rPr>
                        <a:t>Cirugía Oral y Maxilofacial</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227932">
                <a:tc>
                  <a:txBody>
                    <a:bodyPr/>
                    <a:lstStyle/>
                    <a:p>
                      <a:pPr algn="l" fontAlgn="b"/>
                      <a:r>
                        <a:rPr lang="es-ES" sz="1050" b="0" i="0" u="none" strike="noStrike" dirty="0">
                          <a:solidFill>
                            <a:srgbClr val="000000"/>
                          </a:solidFill>
                          <a:effectLst/>
                          <a:latin typeface="Calibri"/>
                        </a:rPr>
                        <a:t>Cirugía Torácica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bl>
          </a:graphicData>
        </a:graphic>
      </p:graphicFrame>
      <p:graphicFrame>
        <p:nvGraphicFramePr>
          <p:cNvPr id="64519" name="Gráfico 10"/>
          <p:cNvGraphicFramePr>
            <a:graphicFrameLocks/>
          </p:cNvGraphicFramePr>
          <p:nvPr/>
        </p:nvGraphicFramePr>
        <p:xfrm>
          <a:off x="1806575" y="1362075"/>
          <a:ext cx="965200" cy="4997450"/>
        </p:xfrm>
        <a:graphic>
          <a:graphicData uri="http://schemas.openxmlformats.org/presentationml/2006/ole">
            <p:oleObj spid="_x0000_s64519" r:id="rId4" imgW="969348" imgH="4999153" progId="Excel.Chart.8">
              <p:embed/>
            </p:oleObj>
          </a:graphicData>
        </a:graphic>
      </p:graphicFrame>
      <p:graphicFrame>
        <p:nvGraphicFramePr>
          <p:cNvPr id="64520" name="Gráfico 13"/>
          <p:cNvGraphicFramePr>
            <a:graphicFrameLocks/>
          </p:cNvGraphicFramePr>
          <p:nvPr/>
        </p:nvGraphicFramePr>
        <p:xfrm>
          <a:off x="5087938" y="1362075"/>
          <a:ext cx="965200" cy="4997450"/>
        </p:xfrm>
        <a:graphic>
          <a:graphicData uri="http://schemas.openxmlformats.org/presentationml/2006/ole">
            <p:oleObj spid="_x0000_s64520" r:id="rId5" imgW="963251" imgH="4999153" progId="Excel.Chart.8">
              <p:embed/>
            </p:oleObj>
          </a:graphicData>
        </a:graphic>
      </p:graphicFrame>
      <p:graphicFrame>
        <p:nvGraphicFramePr>
          <p:cNvPr id="64521" name="Gráfico 14"/>
          <p:cNvGraphicFramePr>
            <a:graphicFrameLocks/>
          </p:cNvGraphicFramePr>
          <p:nvPr/>
        </p:nvGraphicFramePr>
        <p:xfrm>
          <a:off x="8358188" y="1433513"/>
          <a:ext cx="966787" cy="2117725"/>
        </p:xfrm>
        <a:graphic>
          <a:graphicData uri="http://schemas.openxmlformats.org/presentationml/2006/ole">
            <p:oleObj spid="_x0000_s64521" r:id="rId6" imgW="969348" imgH="2121592" progId="Excel.Chart.8">
              <p:embed/>
            </p:oleObj>
          </a:graphicData>
        </a:graphic>
      </p:graphicFrame>
      <p:graphicFrame>
        <p:nvGraphicFramePr>
          <p:cNvPr id="64522" name="Gráfico 15"/>
          <p:cNvGraphicFramePr>
            <a:graphicFrameLocks/>
          </p:cNvGraphicFramePr>
          <p:nvPr/>
        </p:nvGraphicFramePr>
        <p:xfrm>
          <a:off x="2381250" y="1362075"/>
          <a:ext cx="966788" cy="4997450"/>
        </p:xfrm>
        <a:graphic>
          <a:graphicData uri="http://schemas.openxmlformats.org/presentationml/2006/ole">
            <p:oleObj spid="_x0000_s64522" r:id="rId7" imgW="963251" imgH="4999153" progId="Excel.Chart.8">
              <p:embed/>
            </p:oleObj>
          </a:graphicData>
        </a:graphic>
      </p:graphicFrame>
      <p:graphicFrame>
        <p:nvGraphicFramePr>
          <p:cNvPr id="64523" name="Gráfico 16"/>
          <p:cNvGraphicFramePr>
            <a:graphicFrameLocks/>
          </p:cNvGraphicFramePr>
          <p:nvPr/>
        </p:nvGraphicFramePr>
        <p:xfrm>
          <a:off x="5664200" y="1362075"/>
          <a:ext cx="965200" cy="4997450"/>
        </p:xfrm>
        <a:graphic>
          <a:graphicData uri="http://schemas.openxmlformats.org/presentationml/2006/ole">
            <p:oleObj spid="_x0000_s64523" r:id="rId8" imgW="969348" imgH="4999153" progId="Excel.Chart.8">
              <p:embed/>
            </p:oleObj>
          </a:graphicData>
        </a:graphic>
      </p:graphicFrame>
      <p:graphicFrame>
        <p:nvGraphicFramePr>
          <p:cNvPr id="64524" name="Gráfico 18"/>
          <p:cNvGraphicFramePr>
            <a:graphicFrameLocks/>
          </p:cNvGraphicFramePr>
          <p:nvPr/>
        </p:nvGraphicFramePr>
        <p:xfrm>
          <a:off x="8863013" y="1433513"/>
          <a:ext cx="965200" cy="2117725"/>
        </p:xfrm>
        <a:graphic>
          <a:graphicData uri="http://schemas.openxmlformats.org/presentationml/2006/ole">
            <p:oleObj spid="_x0000_s64524" r:id="rId9" imgW="963251" imgH="2121592" progId="Excel.Chart.8">
              <p:embed/>
            </p:oleObj>
          </a:graphicData>
        </a:graphic>
      </p:graphicFrame>
      <p:sp>
        <p:nvSpPr>
          <p:cNvPr id="18" name="17 Elipse"/>
          <p:cNvSpPr/>
          <p:nvPr/>
        </p:nvSpPr>
        <p:spPr>
          <a:xfrm>
            <a:off x="7456488" y="3938588"/>
            <a:ext cx="1617662" cy="1616075"/>
          </a:xfrm>
          <a:prstGeom prst="ellipse">
            <a:avLst/>
          </a:prstGeom>
          <a:solidFill>
            <a:schemeClr val="bg1"/>
          </a:solidFill>
          <a:ln>
            <a:solidFill>
              <a:schemeClr val="accent1">
                <a:lumMod val="40000"/>
                <a:lumOff val="60000"/>
              </a:schemeClr>
            </a:solidFill>
          </a:ln>
          <a:effectLst>
            <a:outerShdw blurRad="635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20" name="Picture 2" descr="C:\Users\beatriz.gonzalez\Desktop\120.jpg"/>
          <p:cNvPicPr>
            <a:picLocks noChangeAspect="1" noChangeArrowheads="1"/>
          </p:cNvPicPr>
          <p:nvPr/>
        </p:nvPicPr>
        <p:blipFill rotWithShape="1">
          <a:blip r:embed="rId10" cstate="print">
            <a:extLst>
              <a:ext uri="{28A0092B-C50C-407E-A947-70E740481C1C}"/>
            </a:extLst>
          </a:blip>
          <a:srcRect l="4341" r="4996"/>
          <a:stretch/>
        </p:blipFill>
        <p:spPr bwMode="auto">
          <a:xfrm>
            <a:off x="7539486" y="4137978"/>
            <a:ext cx="1451763" cy="1218054"/>
          </a:xfrm>
          <a:prstGeom prst="ellipse">
            <a:avLst/>
          </a:prstGeom>
          <a:noFill/>
          <a:extLst>
            <a:ext uri="{909E8E84-426E-40DD-AFC4-6F175D3DCCD1}"/>
          </a:extLst>
        </p:spPr>
      </p:pic>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3"/>
          <p:cNvGraphicFramePr>
            <a:graphicFrameLocks noGrp="1"/>
          </p:cNvGraphicFramePr>
          <p:nvPr/>
        </p:nvGraphicFramePr>
        <p:xfrm>
          <a:off x="246781" y="1124744"/>
          <a:ext cx="3420381" cy="4855894"/>
        </p:xfrm>
        <a:graphic>
          <a:graphicData uri="http://schemas.openxmlformats.org/drawingml/2006/table">
            <a:tbl>
              <a:tblPr>
                <a:tableStyleId>{5940675A-B579-460E-94D1-54222C63F5DA}</a:tableStyleId>
              </a:tblPr>
              <a:tblGrid>
                <a:gridCol w="2208493"/>
                <a:gridCol w="456844"/>
                <a:gridCol w="384698"/>
                <a:gridCol w="370346"/>
              </a:tblGrid>
              <a:tr h="1162270">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latin typeface="+mj-lt"/>
                        </a:rPr>
                        <a:t>Especialidad</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107981"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latin typeface="+mj-lt"/>
                        </a:rPr>
                        <a:t>ESPECIALIDAD QUE HAN ESTUDIADO</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84225" marR="84225" marT="18001" marB="18001" vert="vert2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gridSpan="2">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latin typeface="+mj-lt"/>
                        </a:rPr>
                        <a:t>ESPECIALIDAD QUE EJERCEN</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84225" marR="84225" marT="18001" marB="18001" vert="vert2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84225" marR="84225" marT="18001" marB="18001" vert="vert2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r>
              <a:tr h="217272">
                <a:tc>
                  <a:txBody>
                    <a:bodyPr/>
                    <a:lstStyle/>
                    <a:p>
                      <a:pPr algn="l" fontAlgn="b"/>
                      <a:r>
                        <a:rPr lang="es-ES" sz="1050" b="0" i="0" u="none" strike="noStrike" dirty="0">
                          <a:solidFill>
                            <a:schemeClr val="bg1"/>
                          </a:solidFill>
                          <a:effectLst/>
                          <a:latin typeface="Calibri"/>
                        </a:rPr>
                        <a:t>Medicina Familiar y Comunitaria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algn="ctr" fontAlgn="b"/>
                      <a:r>
                        <a:rPr lang="es-ES" sz="1050" b="0" i="0" u="none" strike="noStrike" dirty="0" smtClean="0">
                          <a:solidFill>
                            <a:schemeClr val="bg1"/>
                          </a:solidFill>
                          <a:effectLst/>
                          <a:latin typeface="+mj-lt"/>
                        </a:rPr>
                        <a:t>1º</a:t>
                      </a:r>
                      <a:endParaRPr lang="es-ES" sz="1050" b="0" i="0" u="none" strike="noStrike" dirty="0">
                        <a:solidFill>
                          <a:schemeClr val="bg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algn="ctr" fontAlgn="b"/>
                      <a:r>
                        <a:rPr lang="es-ES" sz="1050" b="0" i="0" u="none" strike="noStrike" dirty="0" smtClean="0">
                          <a:solidFill>
                            <a:schemeClr val="bg1"/>
                          </a:solidFill>
                          <a:effectLst/>
                          <a:latin typeface="+mj-lt"/>
                        </a:rPr>
                        <a:t>1º</a:t>
                      </a:r>
                      <a:endParaRPr lang="es-ES" sz="1050" b="0" i="0" u="none" strike="noStrike" dirty="0">
                        <a:solidFill>
                          <a:schemeClr val="bg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algn="ctr" fontAlgn="b"/>
                      <a:endParaRPr lang="es-ES" sz="1100" b="1" i="0" u="none" strike="noStrike" dirty="0">
                        <a:solidFill>
                          <a:schemeClr val="bg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tr>
              <a:tr h="217272">
                <a:tc>
                  <a:txBody>
                    <a:bodyPr/>
                    <a:lstStyle/>
                    <a:p>
                      <a:pPr algn="l" fontAlgn="b"/>
                      <a:r>
                        <a:rPr lang="es-ES" sz="1050" b="0" i="0" u="none" strike="noStrike" dirty="0">
                          <a:solidFill>
                            <a:srgbClr val="000000"/>
                          </a:solidFill>
                          <a:effectLst/>
                          <a:latin typeface="Calibri"/>
                        </a:rPr>
                        <a:t>Medicina Interna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2º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9º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endParaRPr lang="es-ES" sz="105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17272">
                <a:tc>
                  <a:txBody>
                    <a:bodyPr/>
                    <a:lstStyle/>
                    <a:p>
                      <a:pPr algn="l" fontAlgn="b"/>
                      <a:r>
                        <a:rPr lang="es-ES" sz="1050" b="0" i="0" u="none" strike="noStrike" dirty="0">
                          <a:solidFill>
                            <a:srgbClr val="000000"/>
                          </a:solidFill>
                          <a:effectLst/>
                          <a:latin typeface="Calibri"/>
                        </a:rPr>
                        <a:t>Medicina del Trabajo</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3º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6º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endParaRPr lang="es-ES" sz="105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17272">
                <a:tc>
                  <a:txBody>
                    <a:bodyPr/>
                    <a:lstStyle/>
                    <a:p>
                      <a:pPr algn="l" fontAlgn="b"/>
                      <a:r>
                        <a:rPr lang="es-ES" sz="1050" b="0" i="0" u="none" strike="noStrike" dirty="0">
                          <a:solidFill>
                            <a:srgbClr val="000000"/>
                          </a:solidFill>
                          <a:effectLst/>
                          <a:latin typeface="Calibri"/>
                        </a:rPr>
                        <a:t>Pediatría y sus Áreas Específicas</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4º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3º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endParaRPr lang="es-ES" sz="105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17272">
                <a:tc>
                  <a:txBody>
                    <a:bodyPr/>
                    <a:lstStyle/>
                    <a:p>
                      <a:pPr algn="l" fontAlgn="b"/>
                      <a:r>
                        <a:rPr lang="es-ES" sz="1050" b="0" i="0" u="none" strike="noStrike" dirty="0">
                          <a:solidFill>
                            <a:srgbClr val="000000"/>
                          </a:solidFill>
                          <a:effectLst/>
                          <a:latin typeface="Calibri"/>
                        </a:rPr>
                        <a:t>Anestesiología y Reanimación</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5º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2º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endParaRPr lang="es-ES" sz="105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17272">
                <a:tc>
                  <a:txBody>
                    <a:bodyPr/>
                    <a:lstStyle/>
                    <a:p>
                      <a:pPr algn="l" fontAlgn="b"/>
                      <a:r>
                        <a:rPr lang="es-ES" sz="1050" b="0" i="0" u="none" strike="noStrike" dirty="0">
                          <a:solidFill>
                            <a:srgbClr val="000000"/>
                          </a:solidFill>
                          <a:effectLst/>
                          <a:latin typeface="Calibri"/>
                        </a:rPr>
                        <a:t>Medicina de </a:t>
                      </a:r>
                      <a:r>
                        <a:rPr lang="es-ES" sz="1050" b="0" i="0" u="none" strike="noStrike" dirty="0" smtClean="0">
                          <a:solidFill>
                            <a:srgbClr val="000000"/>
                          </a:solidFill>
                          <a:effectLst/>
                          <a:latin typeface="Calibri"/>
                        </a:rPr>
                        <a:t>Ed. </a:t>
                      </a:r>
                      <a:r>
                        <a:rPr lang="es-ES" sz="1050" b="0" i="0" u="none" strike="noStrike" dirty="0">
                          <a:solidFill>
                            <a:srgbClr val="000000"/>
                          </a:solidFill>
                          <a:effectLst/>
                          <a:latin typeface="Calibri"/>
                        </a:rPr>
                        <a:t>Física y Deporte</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6º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33º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endParaRPr lang="es-ES" sz="105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17272">
                <a:tc>
                  <a:txBody>
                    <a:bodyPr/>
                    <a:lstStyle/>
                    <a:p>
                      <a:pPr algn="l" fontAlgn="b"/>
                      <a:r>
                        <a:rPr lang="es-ES" sz="1050" b="0" i="0" u="none" strike="noStrike" dirty="0">
                          <a:solidFill>
                            <a:srgbClr val="000000"/>
                          </a:solidFill>
                          <a:effectLst/>
                          <a:latin typeface="Calibri"/>
                        </a:rPr>
                        <a:t>Psiquiatría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7º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5º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endParaRPr lang="es-ES" sz="105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17272">
                <a:tc>
                  <a:txBody>
                    <a:bodyPr/>
                    <a:lstStyle/>
                    <a:p>
                      <a:pPr algn="l" fontAlgn="b"/>
                      <a:r>
                        <a:rPr lang="es-ES" sz="1050" b="0" i="0" u="none" strike="noStrike" dirty="0">
                          <a:solidFill>
                            <a:srgbClr val="000000"/>
                          </a:solidFill>
                          <a:effectLst/>
                          <a:latin typeface="Calibri"/>
                        </a:rPr>
                        <a:t>Radiodiagnóstico</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8º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4º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endParaRPr lang="es-ES" sz="105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17272">
                <a:tc>
                  <a:txBody>
                    <a:bodyPr/>
                    <a:lstStyle/>
                    <a:p>
                      <a:pPr algn="l" fontAlgn="b"/>
                      <a:r>
                        <a:rPr lang="es-ES" sz="1050" b="0" i="0" u="none" strike="noStrike" dirty="0">
                          <a:solidFill>
                            <a:srgbClr val="000000"/>
                          </a:solidFill>
                          <a:effectLst/>
                          <a:latin typeface="Calibri"/>
                        </a:rPr>
                        <a:t>Cirugía General y del </a:t>
                      </a:r>
                      <a:r>
                        <a:rPr lang="es-ES" sz="1050" b="0" i="0" u="none" strike="noStrike" dirty="0" smtClean="0">
                          <a:solidFill>
                            <a:srgbClr val="000000"/>
                          </a:solidFill>
                          <a:effectLst/>
                          <a:latin typeface="Calibri"/>
                        </a:rPr>
                        <a:t>Ap. </a:t>
                      </a:r>
                      <a:r>
                        <a:rPr lang="es-ES" sz="1050" b="0" i="0" u="none" strike="noStrike" dirty="0">
                          <a:solidFill>
                            <a:srgbClr val="000000"/>
                          </a:solidFill>
                          <a:effectLst/>
                          <a:latin typeface="Calibri"/>
                        </a:rPr>
                        <a:t>Digestivo</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9º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7º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endParaRPr lang="es-ES" sz="105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17272">
                <a:tc>
                  <a:txBody>
                    <a:bodyPr/>
                    <a:lstStyle/>
                    <a:p>
                      <a:pPr algn="l" fontAlgn="b"/>
                      <a:r>
                        <a:rPr lang="es-ES" sz="1050" b="0" i="0" u="none" strike="noStrike" dirty="0">
                          <a:solidFill>
                            <a:srgbClr val="000000"/>
                          </a:solidFill>
                          <a:effectLst/>
                          <a:latin typeface="Calibri"/>
                        </a:rPr>
                        <a:t>Medicina Preventiva y Salud </a:t>
                      </a:r>
                      <a:r>
                        <a:rPr lang="es-ES" sz="1050" b="0" i="0" u="none" strike="noStrike" dirty="0" smtClean="0">
                          <a:solidFill>
                            <a:srgbClr val="000000"/>
                          </a:solidFill>
                          <a:effectLst/>
                          <a:latin typeface="Calibri"/>
                        </a:rPr>
                        <a:t>P.</a:t>
                      </a:r>
                      <a:endParaRPr lang="es-ES" sz="1050" b="0" i="0" u="none" strike="noStrike" dirty="0">
                        <a:solidFill>
                          <a:srgbClr val="000000"/>
                        </a:solidFill>
                        <a:effectLst/>
                        <a:latin typeface="Calibri"/>
                      </a:endParaRP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10º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10º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endParaRPr lang="es-ES" sz="105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17272">
                <a:tc>
                  <a:txBody>
                    <a:bodyPr/>
                    <a:lstStyle/>
                    <a:p>
                      <a:pPr algn="l" fontAlgn="b"/>
                      <a:r>
                        <a:rPr lang="es-ES" sz="1050" b="0" i="0" u="none" strike="noStrike" dirty="0">
                          <a:solidFill>
                            <a:srgbClr val="000000"/>
                          </a:solidFill>
                          <a:effectLst/>
                          <a:latin typeface="Calibri"/>
                        </a:rPr>
                        <a:t>Análisis Clínicos</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11º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18º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endParaRPr lang="es-ES" sz="105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17272">
                <a:tc>
                  <a:txBody>
                    <a:bodyPr/>
                    <a:lstStyle/>
                    <a:p>
                      <a:pPr algn="l" fontAlgn="b"/>
                      <a:r>
                        <a:rPr lang="es-ES" sz="1050" b="0" i="0" u="none" strike="noStrike" dirty="0">
                          <a:solidFill>
                            <a:srgbClr val="000000"/>
                          </a:solidFill>
                          <a:effectLst/>
                          <a:latin typeface="Calibri"/>
                        </a:rPr>
                        <a:t>Medicina Intensiva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12º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11º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endParaRPr lang="es-ES" sz="105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17272">
                <a:tc>
                  <a:txBody>
                    <a:bodyPr/>
                    <a:lstStyle/>
                    <a:p>
                      <a:pPr algn="l" fontAlgn="b"/>
                      <a:r>
                        <a:rPr lang="es-ES" sz="1050" b="0" i="0" u="none" strike="noStrike" dirty="0">
                          <a:solidFill>
                            <a:srgbClr val="000000"/>
                          </a:solidFill>
                          <a:effectLst/>
                          <a:latin typeface="Calibri"/>
                        </a:rPr>
                        <a:t>Microbiología y Parasitología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13º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35</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endParaRPr lang="es-ES" sz="105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17272">
                <a:tc>
                  <a:txBody>
                    <a:bodyPr/>
                    <a:lstStyle/>
                    <a:p>
                      <a:pPr algn="l" fontAlgn="b"/>
                      <a:r>
                        <a:rPr lang="es-ES" sz="1050" b="0" i="0" u="none" strike="noStrike" dirty="0">
                          <a:solidFill>
                            <a:srgbClr val="000000"/>
                          </a:solidFill>
                          <a:effectLst/>
                          <a:latin typeface="Calibri"/>
                        </a:rPr>
                        <a:t>Cirugía </a:t>
                      </a:r>
                      <a:r>
                        <a:rPr lang="es-ES" sz="1050" b="0" i="0" u="none" strike="noStrike" dirty="0" err="1" smtClean="0">
                          <a:solidFill>
                            <a:srgbClr val="000000"/>
                          </a:solidFill>
                          <a:effectLst/>
                          <a:latin typeface="Calibri"/>
                        </a:rPr>
                        <a:t>Ort</a:t>
                      </a:r>
                      <a:r>
                        <a:rPr lang="es-ES" sz="1050" b="0" i="0" u="none" strike="noStrike" dirty="0" smtClean="0">
                          <a:solidFill>
                            <a:srgbClr val="000000"/>
                          </a:solidFill>
                          <a:effectLst/>
                          <a:latin typeface="Calibri"/>
                        </a:rPr>
                        <a:t>. </a:t>
                      </a:r>
                      <a:r>
                        <a:rPr lang="es-ES" sz="1050" b="0" i="0" u="none" strike="noStrike" dirty="0">
                          <a:solidFill>
                            <a:srgbClr val="000000"/>
                          </a:solidFill>
                          <a:effectLst/>
                          <a:latin typeface="Calibri"/>
                        </a:rPr>
                        <a:t>y Traumatología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14º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8º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endParaRPr lang="es-ES" sz="105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17272">
                <a:tc>
                  <a:txBody>
                    <a:bodyPr/>
                    <a:lstStyle/>
                    <a:p>
                      <a:pPr algn="l" fontAlgn="b"/>
                      <a:r>
                        <a:rPr lang="es-ES" sz="1050" b="0" i="0" u="none" strike="noStrike" dirty="0">
                          <a:solidFill>
                            <a:srgbClr val="000000"/>
                          </a:solidFill>
                          <a:effectLst/>
                          <a:latin typeface="Calibri"/>
                        </a:rPr>
                        <a:t>Alergología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15º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24º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endParaRPr lang="es-ES" sz="105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17272">
                <a:tc>
                  <a:txBody>
                    <a:bodyPr/>
                    <a:lstStyle/>
                    <a:p>
                      <a:pPr algn="l" fontAlgn="b"/>
                      <a:r>
                        <a:rPr lang="es-ES" sz="1050" b="0" i="0" u="none" strike="noStrike" dirty="0">
                          <a:solidFill>
                            <a:srgbClr val="000000"/>
                          </a:solidFill>
                          <a:effectLst/>
                          <a:latin typeface="Calibri"/>
                        </a:rPr>
                        <a:t>Neumología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16º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12º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endParaRPr lang="es-ES" sz="105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17272">
                <a:tc>
                  <a:txBody>
                    <a:bodyPr/>
                    <a:lstStyle/>
                    <a:p>
                      <a:pPr algn="l" fontAlgn="b"/>
                      <a:r>
                        <a:rPr lang="es-ES" sz="1050" b="0" i="0" u="none" strike="noStrike" dirty="0">
                          <a:solidFill>
                            <a:srgbClr val="000000"/>
                          </a:solidFill>
                          <a:effectLst/>
                          <a:latin typeface="Calibri"/>
                        </a:rPr>
                        <a:t>Obstetricia y Ginecología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17º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15º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endParaRPr lang="es-ES" sz="105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bl>
          </a:graphicData>
        </a:graphic>
      </p:graphicFrame>
      <p:sp>
        <p:nvSpPr>
          <p:cNvPr id="7" name="6 Rectángulo"/>
          <p:cNvSpPr/>
          <p:nvPr/>
        </p:nvSpPr>
        <p:spPr>
          <a:xfrm>
            <a:off x="128588" y="6453188"/>
            <a:ext cx="8137525" cy="400050"/>
          </a:xfrm>
          <a:prstGeom prst="rect">
            <a:avLst/>
          </a:prstGeom>
        </p:spPr>
        <p:txBody>
          <a:bodyPr>
            <a:spAutoFit/>
          </a:bodyPr>
          <a:lstStyle/>
          <a:p>
            <a:pPr fontAlgn="auto">
              <a:spcBef>
                <a:spcPts val="0"/>
              </a:spcBef>
              <a:spcAft>
                <a:spcPts val="0"/>
              </a:spcAft>
              <a:defRPr/>
            </a:pPr>
            <a:r>
              <a:rPr lang="es-ES" sz="1000" b="1" dirty="0">
                <a:solidFill>
                  <a:schemeClr val="tx1">
                    <a:lumMod val="50000"/>
                    <a:lumOff val="50000"/>
                  </a:schemeClr>
                </a:solidFill>
                <a:latin typeface="+mn-lt"/>
              </a:rPr>
              <a:t>P2</a:t>
            </a:r>
            <a:r>
              <a:rPr lang="es-ES" sz="1000" b="1" dirty="0">
                <a:solidFill>
                  <a:schemeClr val="tx1">
                    <a:lumMod val="50000"/>
                    <a:lumOff val="50000"/>
                  </a:schemeClr>
                </a:solidFill>
                <a:latin typeface="+mn-lt"/>
              </a:rPr>
              <a:t>. </a:t>
            </a:r>
            <a:r>
              <a:rPr lang="es-ES" sz="1000" dirty="0">
                <a:solidFill>
                  <a:schemeClr val="tx1">
                    <a:lumMod val="50000"/>
                    <a:lumOff val="50000"/>
                  </a:schemeClr>
                </a:solidFill>
                <a:latin typeface="+mn-lt"/>
              </a:rPr>
              <a:t>Por favor, señale </a:t>
            </a:r>
            <a:r>
              <a:rPr lang="es-ES" sz="1000" dirty="0">
                <a:solidFill>
                  <a:schemeClr val="tx1">
                    <a:lumMod val="50000"/>
                    <a:lumOff val="50000"/>
                  </a:schemeClr>
                </a:solidFill>
                <a:latin typeface="+mn-lt"/>
              </a:rPr>
              <a:t>del siguiente </a:t>
            </a:r>
            <a:r>
              <a:rPr lang="es-ES" sz="1000" dirty="0">
                <a:solidFill>
                  <a:schemeClr val="tx1">
                    <a:lumMod val="50000"/>
                    <a:lumOff val="50000"/>
                  </a:schemeClr>
                </a:solidFill>
                <a:latin typeface="+mn-lt"/>
              </a:rPr>
              <a:t>listado </a:t>
            </a:r>
            <a:r>
              <a:rPr lang="es-ES" sz="1000" dirty="0">
                <a:solidFill>
                  <a:schemeClr val="tx1">
                    <a:lumMod val="50000"/>
                    <a:lumOff val="50000"/>
                  </a:schemeClr>
                </a:solidFill>
                <a:latin typeface="+mn-lt"/>
              </a:rPr>
              <a:t>la especialidad </a:t>
            </a:r>
            <a:r>
              <a:rPr lang="es-ES" sz="1000" dirty="0">
                <a:solidFill>
                  <a:schemeClr val="tx1">
                    <a:lumMod val="50000"/>
                    <a:lumOff val="50000"/>
                  </a:schemeClr>
                </a:solidFill>
                <a:latin typeface="+mn-lt"/>
              </a:rPr>
              <a:t>que </a:t>
            </a:r>
            <a:r>
              <a:rPr lang="es-ES" sz="1000" dirty="0">
                <a:solidFill>
                  <a:schemeClr val="tx1">
                    <a:lumMod val="50000"/>
                    <a:lumOff val="50000"/>
                  </a:schemeClr>
                </a:solidFill>
                <a:latin typeface="+mn-lt"/>
              </a:rPr>
              <a:t>ha realizado.</a:t>
            </a:r>
          </a:p>
          <a:p>
            <a:pPr fontAlgn="auto">
              <a:spcBef>
                <a:spcPts val="0"/>
              </a:spcBef>
              <a:spcAft>
                <a:spcPts val="0"/>
              </a:spcAft>
              <a:defRPr/>
            </a:pPr>
            <a:r>
              <a:rPr lang="es-ES" sz="1000" b="1" dirty="0">
                <a:solidFill>
                  <a:schemeClr val="tx1">
                    <a:lumMod val="50000"/>
                    <a:lumOff val="50000"/>
                  </a:schemeClr>
                </a:solidFill>
                <a:latin typeface="+mn-lt"/>
              </a:rPr>
              <a:t>P6. </a:t>
            </a:r>
            <a:r>
              <a:rPr lang="es-ES" sz="1000" dirty="0">
                <a:solidFill>
                  <a:schemeClr val="tx1">
                    <a:lumMod val="50000"/>
                    <a:lumOff val="50000"/>
                  </a:schemeClr>
                </a:solidFill>
                <a:latin typeface="+mn-lt"/>
              </a:rPr>
              <a:t>Por favor, </a:t>
            </a:r>
            <a:r>
              <a:rPr lang="es-ES" sz="1000" dirty="0">
                <a:solidFill>
                  <a:schemeClr val="tx1">
                    <a:lumMod val="50000"/>
                    <a:lumOff val="50000"/>
                  </a:schemeClr>
                </a:solidFill>
                <a:latin typeface="+mn-lt"/>
              </a:rPr>
              <a:t>indique cuál es la especialidad que ejerce Vd</a:t>
            </a:r>
            <a:r>
              <a:rPr lang="es-ES" sz="1000" dirty="0">
                <a:solidFill>
                  <a:schemeClr val="tx1">
                    <a:lumMod val="50000"/>
                    <a:lumOff val="50000"/>
                  </a:schemeClr>
                </a:solidFill>
                <a:latin typeface="+mn-lt"/>
              </a:rPr>
              <a:t>.</a:t>
            </a:r>
          </a:p>
        </p:txBody>
      </p:sp>
      <p:sp>
        <p:nvSpPr>
          <p:cNvPr id="9" name="8 CuadroTexto"/>
          <p:cNvSpPr txBox="1"/>
          <p:nvPr/>
        </p:nvSpPr>
        <p:spPr>
          <a:xfrm>
            <a:off x="7267575" y="5870575"/>
            <a:ext cx="2592388" cy="508000"/>
          </a:xfrm>
          <a:prstGeom prst="rect">
            <a:avLst/>
          </a:prstGeom>
          <a:noFill/>
        </p:spPr>
        <p:txBody>
          <a:bodyPr anchor="ctr">
            <a:spAutoFit/>
          </a:bodyPr>
          <a:lstStyle/>
          <a:p>
            <a:pPr fontAlgn="auto">
              <a:spcBef>
                <a:spcPts val="0"/>
              </a:spcBef>
              <a:spcAft>
                <a:spcPts val="0"/>
              </a:spcAft>
              <a:defRPr/>
            </a:pPr>
            <a:r>
              <a:rPr lang="es-ES" sz="900" dirty="0">
                <a:solidFill>
                  <a:schemeClr val="tx1">
                    <a:lumMod val="65000"/>
                    <a:lumOff val="35000"/>
                  </a:schemeClr>
                </a:solidFill>
                <a:latin typeface="+mn-lt"/>
              </a:rPr>
              <a:t>Médicos que han realizado más de una especialidad: aparecen las posiciones de las especialidades que tienen más de 6 respuestas</a:t>
            </a:r>
            <a:endParaRPr lang="es-ES" sz="900" dirty="0">
              <a:solidFill>
                <a:schemeClr val="tx1">
                  <a:lumMod val="65000"/>
                  <a:lumOff val="35000"/>
                </a:schemeClr>
              </a:solidFill>
              <a:latin typeface="+mn-lt"/>
            </a:endParaRPr>
          </a:p>
        </p:txBody>
      </p:sp>
      <p:sp>
        <p:nvSpPr>
          <p:cNvPr id="10" name="Text Box 4"/>
          <p:cNvSpPr txBox="1">
            <a:spLocks noChangeArrowheads="1"/>
          </p:cNvSpPr>
          <p:nvPr/>
        </p:nvSpPr>
        <p:spPr bwMode="auto">
          <a:xfrm>
            <a:off x="272480" y="39792"/>
            <a:ext cx="7992888" cy="799431"/>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eaLnBrk="1" fontAlgn="auto" hangingPunct="1">
              <a:lnSpc>
                <a:spcPts val="1700"/>
              </a:lnSpc>
              <a:spcBef>
                <a:spcPts val="0"/>
              </a:spcBef>
              <a:spcAft>
                <a:spcPts val="0"/>
              </a:spcAft>
              <a:defRPr/>
            </a:pPr>
            <a:r>
              <a:rPr lang="es-ES" dirty="0">
                <a:ln>
                  <a:solidFill>
                    <a:schemeClr val="bg1"/>
                  </a:solidFill>
                </a:ln>
                <a:solidFill>
                  <a:schemeClr val="bg1"/>
                </a:solidFill>
                <a:latin typeface="Calibri" pitchFamily="34" charset="0"/>
                <a:cs typeface="Calibri" pitchFamily="34" charset="0"/>
              </a:rPr>
              <a:t>LA ESPECIALIZACION MEDICA</a:t>
            </a:r>
          </a:p>
          <a:p>
            <a:pPr eaLnBrk="1" fontAlgn="auto" hangingPunct="1">
              <a:lnSpc>
                <a:spcPts val="1700"/>
              </a:lnSpc>
              <a:spcBef>
                <a:spcPts val="0"/>
              </a:spcBef>
              <a:spcAft>
                <a:spcPts val="0"/>
              </a:spcAft>
              <a:defRPr/>
            </a:pPr>
            <a:r>
              <a:rPr lang="es-ES" dirty="0" smtClean="0">
                <a:ln>
                  <a:solidFill>
                    <a:schemeClr val="bg1"/>
                  </a:solidFill>
                </a:ln>
                <a:solidFill>
                  <a:schemeClr val="bg1"/>
                </a:solidFill>
                <a:latin typeface="Calibri" pitchFamily="34" charset="0"/>
                <a:cs typeface="Calibri" pitchFamily="34" charset="0"/>
              </a:rPr>
              <a:t>Han realizado más de una especialidad: Ranking especialidades ejercidas vs. especialidades realizadas</a:t>
            </a:r>
          </a:p>
        </p:txBody>
      </p:sp>
      <p:graphicFrame>
        <p:nvGraphicFramePr>
          <p:cNvPr id="12" name="Group 3"/>
          <p:cNvGraphicFramePr>
            <a:graphicFrameLocks noGrp="1"/>
          </p:cNvGraphicFramePr>
          <p:nvPr/>
        </p:nvGraphicFramePr>
        <p:xfrm>
          <a:off x="3792579" y="1124744"/>
          <a:ext cx="3420381" cy="4855894"/>
        </p:xfrm>
        <a:graphic>
          <a:graphicData uri="http://schemas.openxmlformats.org/drawingml/2006/table">
            <a:tbl>
              <a:tblPr>
                <a:tableStyleId>{5940675A-B579-460E-94D1-54222C63F5DA}</a:tableStyleId>
              </a:tblPr>
              <a:tblGrid>
                <a:gridCol w="2208493"/>
                <a:gridCol w="456844"/>
                <a:gridCol w="367292"/>
                <a:gridCol w="387752"/>
              </a:tblGrid>
              <a:tr h="1162270">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latin typeface="+mj-lt"/>
                        </a:rPr>
                        <a:t>Especialidad</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107981"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latin typeface="+mj-lt"/>
                        </a:rPr>
                        <a:t>ESPECIALIDAD QUE HAN ESTUDIADO</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84225" marR="84225" marT="18001" marB="18001" vert="vert2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gridSpan="2">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latin typeface="+mj-lt"/>
                        </a:rPr>
                        <a:t>ESPECIALIDAD QUE EJERCEN</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84225" marR="84225" marT="18001" marB="18001" vert="vert2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84225" marR="84225" marT="18001" marB="18001" vert="vert2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r>
              <a:tr h="217272">
                <a:tc>
                  <a:txBody>
                    <a:bodyPr/>
                    <a:lstStyle/>
                    <a:p>
                      <a:pPr algn="l" fontAlgn="b"/>
                      <a:r>
                        <a:rPr lang="es-ES" sz="1050" b="0" i="0" u="none" strike="noStrike" dirty="0">
                          <a:solidFill>
                            <a:srgbClr val="000000"/>
                          </a:solidFill>
                          <a:effectLst/>
                          <a:latin typeface="Calibri"/>
                        </a:rPr>
                        <a:t>Oftalmología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chemeClr val="tx1"/>
                          </a:solidFill>
                          <a:effectLst/>
                          <a:latin typeface="+mj-lt"/>
                        </a:rPr>
                        <a:t>18º</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chemeClr val="tx1"/>
                          </a:solidFill>
                          <a:effectLst/>
                          <a:latin typeface="+mj-lt"/>
                        </a:rPr>
                        <a:t>12º</a:t>
                      </a:r>
                      <a:endParaRPr lang="es-ES" sz="105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endParaRPr lang="es-ES" sz="1100" b="1" i="0" u="none" strike="noStrike" dirty="0">
                        <a:solidFill>
                          <a:schemeClr val="bg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17272">
                <a:tc>
                  <a:txBody>
                    <a:bodyPr/>
                    <a:lstStyle/>
                    <a:p>
                      <a:pPr algn="l" fontAlgn="b"/>
                      <a:r>
                        <a:rPr lang="es-ES" sz="1050" b="0" i="0" u="none" strike="noStrike" dirty="0">
                          <a:solidFill>
                            <a:srgbClr val="000000"/>
                          </a:solidFill>
                          <a:effectLst/>
                          <a:latin typeface="Calibri"/>
                        </a:rPr>
                        <a:t>Aparato Digestivo</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19º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16º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endParaRPr lang="es-ES" sz="105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17272">
                <a:tc>
                  <a:txBody>
                    <a:bodyPr/>
                    <a:lstStyle/>
                    <a:p>
                      <a:pPr algn="l" fontAlgn="b"/>
                      <a:r>
                        <a:rPr lang="es-ES" sz="1050" b="0" i="0" u="none" strike="noStrike" dirty="0">
                          <a:solidFill>
                            <a:srgbClr val="000000"/>
                          </a:solidFill>
                          <a:effectLst/>
                          <a:latin typeface="Calibri"/>
                        </a:rPr>
                        <a:t>Hidrología Médica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20º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37º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endParaRPr lang="es-ES" sz="105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17272">
                <a:tc>
                  <a:txBody>
                    <a:bodyPr/>
                    <a:lstStyle/>
                    <a:p>
                      <a:pPr algn="l" fontAlgn="b"/>
                      <a:r>
                        <a:rPr lang="es-ES" sz="1050" b="0" i="0" u="none" strike="noStrike" dirty="0">
                          <a:solidFill>
                            <a:srgbClr val="000000"/>
                          </a:solidFill>
                          <a:effectLst/>
                          <a:latin typeface="Calibri"/>
                        </a:rPr>
                        <a:t>Neurofisiología Clínica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21º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13º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endParaRPr lang="es-ES" sz="105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17272">
                <a:tc>
                  <a:txBody>
                    <a:bodyPr/>
                    <a:lstStyle/>
                    <a:p>
                      <a:pPr algn="l" fontAlgn="b"/>
                      <a:r>
                        <a:rPr lang="es-ES" sz="1050" b="0" i="0" u="none" strike="noStrike" dirty="0">
                          <a:solidFill>
                            <a:srgbClr val="000000"/>
                          </a:solidFill>
                          <a:effectLst/>
                          <a:latin typeface="Calibri"/>
                        </a:rPr>
                        <a:t>Anatomía Patológica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22º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14º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endParaRPr lang="es-ES" sz="105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17272">
                <a:tc>
                  <a:txBody>
                    <a:bodyPr/>
                    <a:lstStyle/>
                    <a:p>
                      <a:pPr algn="l" fontAlgn="b"/>
                      <a:r>
                        <a:rPr lang="es-ES" sz="1050" b="0" i="0" u="none" strike="noStrike" dirty="0">
                          <a:solidFill>
                            <a:srgbClr val="000000"/>
                          </a:solidFill>
                          <a:effectLst/>
                          <a:latin typeface="Calibri"/>
                        </a:rPr>
                        <a:t>Bioquímica Clínica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23º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47º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endParaRPr lang="es-ES" sz="105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17272">
                <a:tc>
                  <a:txBody>
                    <a:bodyPr/>
                    <a:lstStyle/>
                    <a:p>
                      <a:pPr algn="l" fontAlgn="b"/>
                      <a:r>
                        <a:rPr lang="es-ES" sz="1050" b="0" i="0" u="none" strike="noStrike" dirty="0">
                          <a:solidFill>
                            <a:srgbClr val="000000"/>
                          </a:solidFill>
                          <a:effectLst/>
                          <a:latin typeface="Calibri"/>
                        </a:rPr>
                        <a:t>Inmunología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24º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42º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endParaRPr lang="es-ES" sz="105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17272">
                <a:tc>
                  <a:txBody>
                    <a:bodyPr/>
                    <a:lstStyle/>
                    <a:p>
                      <a:pPr algn="l" fontAlgn="b"/>
                      <a:r>
                        <a:rPr lang="es-ES" sz="1050" b="0" i="0" u="none" strike="noStrike" dirty="0">
                          <a:solidFill>
                            <a:srgbClr val="000000"/>
                          </a:solidFill>
                          <a:effectLst/>
                          <a:latin typeface="Calibri"/>
                        </a:rPr>
                        <a:t>Geriatría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25º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20º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endParaRPr lang="es-ES" sz="105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17272">
                <a:tc>
                  <a:txBody>
                    <a:bodyPr/>
                    <a:lstStyle/>
                    <a:p>
                      <a:pPr algn="l" fontAlgn="b"/>
                      <a:r>
                        <a:rPr lang="es-ES" sz="1050" b="0" i="0" u="none" strike="noStrike" dirty="0">
                          <a:solidFill>
                            <a:srgbClr val="000000"/>
                          </a:solidFill>
                          <a:effectLst/>
                          <a:latin typeface="Calibri"/>
                        </a:rPr>
                        <a:t>Hematología y Hemoterapia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26º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21º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endParaRPr lang="es-ES" sz="105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17272">
                <a:tc>
                  <a:txBody>
                    <a:bodyPr/>
                    <a:lstStyle/>
                    <a:p>
                      <a:pPr algn="l" fontAlgn="b"/>
                      <a:r>
                        <a:rPr lang="es-ES" sz="1050" b="0" i="0" u="none" strike="noStrike" dirty="0">
                          <a:solidFill>
                            <a:srgbClr val="000000"/>
                          </a:solidFill>
                          <a:effectLst/>
                          <a:latin typeface="Calibri"/>
                        </a:rPr>
                        <a:t>Medicina Legal y Forense</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27º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34º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endParaRPr lang="es-ES" sz="105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17272">
                <a:tc>
                  <a:txBody>
                    <a:bodyPr/>
                    <a:lstStyle/>
                    <a:p>
                      <a:pPr algn="l" fontAlgn="b"/>
                      <a:r>
                        <a:rPr lang="es-ES" sz="1050" b="0" i="0" u="none" strike="noStrike" dirty="0">
                          <a:solidFill>
                            <a:srgbClr val="000000"/>
                          </a:solidFill>
                          <a:effectLst/>
                          <a:latin typeface="Calibri"/>
                        </a:rPr>
                        <a:t>Urología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28º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17º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endParaRPr lang="es-ES" sz="105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17272">
                <a:tc>
                  <a:txBody>
                    <a:bodyPr/>
                    <a:lstStyle/>
                    <a:p>
                      <a:pPr algn="l" fontAlgn="b"/>
                      <a:r>
                        <a:rPr lang="es-ES" sz="1050" b="0" i="0" u="none" strike="noStrike" dirty="0">
                          <a:solidFill>
                            <a:srgbClr val="000000"/>
                          </a:solidFill>
                          <a:effectLst/>
                          <a:latin typeface="Calibri"/>
                        </a:rPr>
                        <a:t>Medicina Física y Rehabilitación</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29º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22º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endParaRPr lang="es-ES" sz="105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17272">
                <a:tc>
                  <a:txBody>
                    <a:bodyPr/>
                    <a:lstStyle/>
                    <a:p>
                      <a:pPr algn="l" fontAlgn="b"/>
                      <a:r>
                        <a:rPr lang="es-ES" sz="1050" b="0" i="0" u="none" strike="noStrike" dirty="0">
                          <a:solidFill>
                            <a:srgbClr val="000000"/>
                          </a:solidFill>
                          <a:effectLst/>
                          <a:latin typeface="Calibri"/>
                        </a:rPr>
                        <a:t>Neurología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30º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19º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endParaRPr lang="es-ES" sz="105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17272">
                <a:tc>
                  <a:txBody>
                    <a:bodyPr/>
                    <a:lstStyle/>
                    <a:p>
                      <a:pPr algn="l" fontAlgn="b"/>
                      <a:r>
                        <a:rPr lang="es-ES" sz="1050" b="0" i="0" u="none" strike="noStrike" dirty="0">
                          <a:solidFill>
                            <a:srgbClr val="000000"/>
                          </a:solidFill>
                          <a:effectLst/>
                          <a:latin typeface="Calibri"/>
                        </a:rPr>
                        <a:t>Estomatología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31º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36º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endParaRPr lang="es-ES" sz="105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17272">
                <a:tc>
                  <a:txBody>
                    <a:bodyPr/>
                    <a:lstStyle/>
                    <a:p>
                      <a:pPr algn="l" fontAlgn="b"/>
                      <a:r>
                        <a:rPr lang="es-ES" sz="1050" b="0" i="0" u="none" strike="noStrike" dirty="0">
                          <a:solidFill>
                            <a:srgbClr val="000000"/>
                          </a:solidFill>
                          <a:effectLst/>
                          <a:latin typeface="Calibri"/>
                        </a:rPr>
                        <a:t>Otorrinolaringología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32º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20º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endParaRPr lang="es-ES" sz="105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17272">
                <a:tc>
                  <a:txBody>
                    <a:bodyPr/>
                    <a:lstStyle/>
                    <a:p>
                      <a:pPr algn="l" fontAlgn="b"/>
                      <a:r>
                        <a:rPr lang="es-ES" sz="1050" b="0" i="0" u="none" strike="noStrike" dirty="0">
                          <a:solidFill>
                            <a:srgbClr val="000000"/>
                          </a:solidFill>
                          <a:effectLst/>
                          <a:latin typeface="Calibri"/>
                        </a:rPr>
                        <a:t>Endocrinología y Nutrición</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33º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32º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endParaRPr lang="es-ES" sz="105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17272">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s-ES" sz="1050" b="0" i="0" u="none" strike="noStrike" dirty="0" smtClean="0">
                          <a:solidFill>
                            <a:srgbClr val="000000"/>
                          </a:solidFill>
                          <a:effectLst/>
                          <a:latin typeface="+mn-lt"/>
                        </a:rPr>
                        <a:t>Medicina Nuclear</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34º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s-ES" sz="1050" b="0" i="0" u="none" strike="noStrike" dirty="0" smtClean="0">
                          <a:solidFill>
                            <a:srgbClr val="000000"/>
                          </a:solidFill>
                          <a:effectLst/>
                          <a:latin typeface="+mj-lt"/>
                        </a:rPr>
                        <a:t>43º</a:t>
                      </a:r>
                      <a:endParaRPr lang="es-ES" sz="105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endParaRPr lang="es-ES" sz="105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bl>
          </a:graphicData>
        </a:graphic>
      </p:graphicFrame>
      <p:sp>
        <p:nvSpPr>
          <p:cNvPr id="13" name="12 Menos"/>
          <p:cNvSpPr/>
          <p:nvPr/>
        </p:nvSpPr>
        <p:spPr bwMode="auto">
          <a:xfrm>
            <a:off x="3327400" y="2286000"/>
            <a:ext cx="288925" cy="215900"/>
          </a:xfrm>
          <a:prstGeom prst="mathMinus">
            <a:avLst/>
          </a:prstGeom>
          <a:solidFill>
            <a:srgbClr val="FFC000"/>
          </a:solidFill>
          <a:ln>
            <a:noFill/>
          </a:ln>
          <a:effectLst>
            <a:outerShdw dist="17961" dir="2700000" algn="ctr" rotWithShape="0">
              <a:schemeClr val="bg1">
                <a:alpha val="50000"/>
              </a:schemeClr>
            </a:outerShdw>
          </a:effectLst>
          <a:extLst/>
        </p:spPr>
        <p:txBody>
          <a:bodyPr lIns="72000" tIns="72000" rIns="72000" bIns="72000">
            <a:spAutoFit/>
          </a:bodyPr>
          <a:lstStyle/>
          <a:p>
            <a:pPr algn="ctr" eaLnBrk="0" fontAlgn="auto" hangingPunct="0">
              <a:spcAft>
                <a:spcPts val="600"/>
              </a:spcAft>
              <a:buClr>
                <a:srgbClr val="FF9900"/>
              </a:buClr>
              <a:buFont typeface="Monotype Sorts" pitchFamily="2" charset="2"/>
              <a:buNone/>
              <a:defRPr/>
            </a:pPr>
            <a:endParaRPr lang="es-ES" sz="1400" dirty="0" err="1">
              <a:solidFill>
                <a:srgbClr val="333333"/>
              </a:solidFill>
              <a:latin typeface="Calibri" pitchFamily="34" charset="0"/>
              <a:cs typeface="Calibri" pitchFamily="34" charset="0"/>
            </a:endParaRPr>
          </a:p>
        </p:txBody>
      </p:sp>
      <p:sp>
        <p:nvSpPr>
          <p:cNvPr id="14" name="13 Combinar"/>
          <p:cNvSpPr/>
          <p:nvPr/>
        </p:nvSpPr>
        <p:spPr bwMode="auto">
          <a:xfrm flipH="1" flipV="1">
            <a:off x="3400425" y="2968625"/>
            <a:ext cx="142875" cy="158750"/>
          </a:xfrm>
          <a:prstGeom prst="flowChartMerge">
            <a:avLst/>
          </a:prstGeom>
          <a:solidFill>
            <a:schemeClr val="accent3">
              <a:lumMod val="75000"/>
            </a:schemeClr>
          </a:solidFill>
          <a:ln>
            <a:noFill/>
          </a:ln>
          <a:effectLst>
            <a:outerShdw dist="17961" dir="2700000" algn="ctr" rotWithShape="0">
              <a:schemeClr val="bg1">
                <a:alpha val="50000"/>
              </a:schemeClr>
            </a:outerShdw>
          </a:effectLst>
          <a:extLst/>
        </p:spPr>
        <p:txBody>
          <a:bodyPr lIns="72000" tIns="72000" rIns="72000" bIns="72000">
            <a:spAutoFit/>
          </a:bodyPr>
          <a:lstStyle/>
          <a:p>
            <a:pPr algn="ctr" eaLnBrk="0" fontAlgn="auto" hangingPunct="0">
              <a:spcAft>
                <a:spcPts val="600"/>
              </a:spcAft>
              <a:buClr>
                <a:srgbClr val="FF9900"/>
              </a:buClr>
              <a:buFont typeface="Monotype Sorts" pitchFamily="2" charset="2"/>
              <a:buNone/>
              <a:defRPr/>
            </a:pPr>
            <a:endParaRPr lang="es-ES" sz="1400" dirty="0" err="1">
              <a:solidFill>
                <a:srgbClr val="333333"/>
              </a:solidFill>
              <a:latin typeface="Calibri" pitchFamily="34" charset="0"/>
              <a:cs typeface="Calibri" pitchFamily="34" charset="0"/>
            </a:endParaRPr>
          </a:p>
        </p:txBody>
      </p:sp>
      <p:sp>
        <p:nvSpPr>
          <p:cNvPr id="16" name="15 Combinar"/>
          <p:cNvSpPr/>
          <p:nvPr/>
        </p:nvSpPr>
        <p:spPr bwMode="auto">
          <a:xfrm flipH="1" flipV="1">
            <a:off x="3400425" y="3179763"/>
            <a:ext cx="142875" cy="157162"/>
          </a:xfrm>
          <a:prstGeom prst="flowChartMerge">
            <a:avLst/>
          </a:prstGeom>
          <a:solidFill>
            <a:schemeClr val="accent3">
              <a:lumMod val="75000"/>
            </a:schemeClr>
          </a:solidFill>
          <a:ln>
            <a:noFill/>
          </a:ln>
          <a:effectLst>
            <a:outerShdw dist="17961" dir="2700000" algn="ctr" rotWithShape="0">
              <a:schemeClr val="bg1">
                <a:alpha val="50000"/>
              </a:schemeClr>
            </a:outerShdw>
          </a:effectLst>
          <a:extLst/>
        </p:spPr>
        <p:txBody>
          <a:bodyPr lIns="72000" tIns="72000" rIns="72000" bIns="72000">
            <a:spAutoFit/>
          </a:bodyPr>
          <a:lstStyle/>
          <a:p>
            <a:pPr algn="ctr" eaLnBrk="0" fontAlgn="auto" hangingPunct="0">
              <a:spcAft>
                <a:spcPts val="600"/>
              </a:spcAft>
              <a:buClr>
                <a:srgbClr val="FF9900"/>
              </a:buClr>
              <a:buFont typeface="Monotype Sorts" pitchFamily="2" charset="2"/>
              <a:buNone/>
              <a:defRPr/>
            </a:pPr>
            <a:endParaRPr lang="es-ES" sz="1400" dirty="0" err="1">
              <a:solidFill>
                <a:srgbClr val="333333"/>
              </a:solidFill>
              <a:latin typeface="Calibri" pitchFamily="34" charset="0"/>
              <a:cs typeface="Calibri" pitchFamily="34" charset="0"/>
            </a:endParaRPr>
          </a:p>
        </p:txBody>
      </p:sp>
      <p:sp>
        <p:nvSpPr>
          <p:cNvPr id="17" name="16 Combinar"/>
          <p:cNvSpPr/>
          <p:nvPr/>
        </p:nvSpPr>
        <p:spPr bwMode="auto">
          <a:xfrm flipH="1" flipV="1">
            <a:off x="3400425" y="3617913"/>
            <a:ext cx="142875" cy="158750"/>
          </a:xfrm>
          <a:prstGeom prst="flowChartMerge">
            <a:avLst/>
          </a:prstGeom>
          <a:solidFill>
            <a:schemeClr val="accent3">
              <a:lumMod val="75000"/>
            </a:schemeClr>
          </a:solidFill>
          <a:ln>
            <a:noFill/>
          </a:ln>
          <a:effectLst>
            <a:outerShdw dist="17961" dir="2700000" algn="ctr" rotWithShape="0">
              <a:schemeClr val="bg1">
                <a:alpha val="50000"/>
              </a:schemeClr>
            </a:outerShdw>
          </a:effectLst>
          <a:extLst/>
        </p:spPr>
        <p:txBody>
          <a:bodyPr lIns="72000" tIns="72000" rIns="72000" bIns="72000">
            <a:spAutoFit/>
          </a:bodyPr>
          <a:lstStyle/>
          <a:p>
            <a:pPr algn="ctr" eaLnBrk="0" fontAlgn="auto" hangingPunct="0">
              <a:spcAft>
                <a:spcPts val="600"/>
              </a:spcAft>
              <a:buClr>
                <a:srgbClr val="FF9900"/>
              </a:buClr>
              <a:buFont typeface="Monotype Sorts" pitchFamily="2" charset="2"/>
              <a:buNone/>
              <a:defRPr/>
            </a:pPr>
            <a:endParaRPr lang="es-ES" sz="1400" dirty="0" err="1">
              <a:solidFill>
                <a:srgbClr val="333333"/>
              </a:solidFill>
              <a:latin typeface="Calibri" pitchFamily="34" charset="0"/>
              <a:cs typeface="Calibri" pitchFamily="34" charset="0"/>
            </a:endParaRPr>
          </a:p>
        </p:txBody>
      </p:sp>
      <p:sp>
        <p:nvSpPr>
          <p:cNvPr id="19" name="18 Combinar"/>
          <p:cNvSpPr/>
          <p:nvPr/>
        </p:nvSpPr>
        <p:spPr bwMode="auto">
          <a:xfrm flipH="1" flipV="1">
            <a:off x="3400425" y="3829050"/>
            <a:ext cx="142875" cy="157163"/>
          </a:xfrm>
          <a:prstGeom prst="flowChartMerge">
            <a:avLst/>
          </a:prstGeom>
          <a:solidFill>
            <a:schemeClr val="accent3">
              <a:lumMod val="75000"/>
            </a:schemeClr>
          </a:solidFill>
          <a:ln>
            <a:noFill/>
          </a:ln>
          <a:effectLst>
            <a:outerShdw dist="17961" dir="2700000" algn="ctr" rotWithShape="0">
              <a:schemeClr val="bg1">
                <a:alpha val="50000"/>
              </a:schemeClr>
            </a:outerShdw>
          </a:effectLst>
          <a:extLst/>
        </p:spPr>
        <p:txBody>
          <a:bodyPr lIns="72000" tIns="72000" rIns="72000" bIns="72000">
            <a:spAutoFit/>
          </a:bodyPr>
          <a:lstStyle/>
          <a:p>
            <a:pPr algn="ctr" eaLnBrk="0" fontAlgn="auto" hangingPunct="0">
              <a:spcAft>
                <a:spcPts val="600"/>
              </a:spcAft>
              <a:buClr>
                <a:srgbClr val="FF9900"/>
              </a:buClr>
              <a:buFont typeface="Monotype Sorts" pitchFamily="2" charset="2"/>
              <a:buNone/>
              <a:defRPr/>
            </a:pPr>
            <a:endParaRPr lang="es-ES" sz="1400" dirty="0" err="1">
              <a:solidFill>
                <a:srgbClr val="333333"/>
              </a:solidFill>
              <a:latin typeface="Calibri" pitchFamily="34" charset="0"/>
              <a:cs typeface="Calibri" pitchFamily="34" charset="0"/>
            </a:endParaRPr>
          </a:p>
        </p:txBody>
      </p:sp>
      <p:sp>
        <p:nvSpPr>
          <p:cNvPr id="20" name="19 Combinar"/>
          <p:cNvSpPr/>
          <p:nvPr/>
        </p:nvSpPr>
        <p:spPr bwMode="auto">
          <a:xfrm flipH="1" flipV="1">
            <a:off x="3400425" y="4038600"/>
            <a:ext cx="142875" cy="158750"/>
          </a:xfrm>
          <a:prstGeom prst="flowChartMerge">
            <a:avLst/>
          </a:prstGeom>
          <a:solidFill>
            <a:schemeClr val="accent3">
              <a:lumMod val="75000"/>
            </a:schemeClr>
          </a:solidFill>
          <a:ln>
            <a:noFill/>
          </a:ln>
          <a:effectLst>
            <a:outerShdw dist="17961" dir="2700000" algn="ctr" rotWithShape="0">
              <a:schemeClr val="bg1">
                <a:alpha val="50000"/>
              </a:schemeClr>
            </a:outerShdw>
          </a:effectLst>
          <a:extLst/>
        </p:spPr>
        <p:txBody>
          <a:bodyPr lIns="72000" tIns="72000" rIns="72000" bIns="72000">
            <a:spAutoFit/>
          </a:bodyPr>
          <a:lstStyle/>
          <a:p>
            <a:pPr algn="ctr" eaLnBrk="0" fontAlgn="auto" hangingPunct="0">
              <a:spcAft>
                <a:spcPts val="600"/>
              </a:spcAft>
              <a:buClr>
                <a:srgbClr val="FF9900"/>
              </a:buClr>
              <a:buFont typeface="Monotype Sorts" pitchFamily="2" charset="2"/>
              <a:buNone/>
              <a:defRPr/>
            </a:pPr>
            <a:endParaRPr lang="es-ES" sz="1400" dirty="0" err="1">
              <a:solidFill>
                <a:srgbClr val="333333"/>
              </a:solidFill>
              <a:latin typeface="Calibri" pitchFamily="34" charset="0"/>
              <a:cs typeface="Calibri" pitchFamily="34" charset="0"/>
            </a:endParaRPr>
          </a:p>
        </p:txBody>
      </p:sp>
      <p:sp>
        <p:nvSpPr>
          <p:cNvPr id="21" name="20 Menos"/>
          <p:cNvSpPr/>
          <p:nvPr/>
        </p:nvSpPr>
        <p:spPr bwMode="auto">
          <a:xfrm>
            <a:off x="3327400" y="4249738"/>
            <a:ext cx="288925" cy="214312"/>
          </a:xfrm>
          <a:prstGeom prst="mathMinus">
            <a:avLst/>
          </a:prstGeom>
          <a:solidFill>
            <a:srgbClr val="FFC000"/>
          </a:solidFill>
          <a:ln>
            <a:noFill/>
          </a:ln>
          <a:effectLst>
            <a:outerShdw dist="17961" dir="2700000" algn="ctr" rotWithShape="0">
              <a:schemeClr val="bg1">
                <a:alpha val="50000"/>
              </a:schemeClr>
            </a:outerShdw>
          </a:effectLst>
          <a:extLst/>
        </p:spPr>
        <p:txBody>
          <a:bodyPr lIns="72000" tIns="72000" rIns="72000" bIns="72000">
            <a:spAutoFit/>
          </a:bodyPr>
          <a:lstStyle/>
          <a:p>
            <a:pPr algn="ctr" eaLnBrk="0" fontAlgn="auto" hangingPunct="0">
              <a:spcAft>
                <a:spcPts val="600"/>
              </a:spcAft>
              <a:buClr>
                <a:srgbClr val="FF9900"/>
              </a:buClr>
              <a:buFont typeface="Monotype Sorts" pitchFamily="2" charset="2"/>
              <a:buNone/>
              <a:defRPr/>
            </a:pPr>
            <a:endParaRPr lang="es-ES" sz="1400" dirty="0" err="1">
              <a:solidFill>
                <a:srgbClr val="333333"/>
              </a:solidFill>
              <a:latin typeface="Calibri" pitchFamily="34" charset="0"/>
              <a:cs typeface="Calibri" pitchFamily="34" charset="0"/>
            </a:endParaRPr>
          </a:p>
        </p:txBody>
      </p:sp>
      <p:sp>
        <p:nvSpPr>
          <p:cNvPr id="22" name="21 Combinar"/>
          <p:cNvSpPr/>
          <p:nvPr/>
        </p:nvSpPr>
        <p:spPr bwMode="auto">
          <a:xfrm flipH="1" flipV="1">
            <a:off x="3400425" y="4730750"/>
            <a:ext cx="142875" cy="158750"/>
          </a:xfrm>
          <a:prstGeom prst="flowChartMerge">
            <a:avLst/>
          </a:prstGeom>
          <a:solidFill>
            <a:schemeClr val="accent3">
              <a:lumMod val="75000"/>
            </a:schemeClr>
          </a:solidFill>
          <a:ln>
            <a:noFill/>
          </a:ln>
          <a:effectLst>
            <a:outerShdw dist="17961" dir="2700000" algn="ctr" rotWithShape="0">
              <a:schemeClr val="bg1">
                <a:alpha val="50000"/>
              </a:schemeClr>
            </a:outerShdw>
          </a:effectLst>
          <a:extLst/>
        </p:spPr>
        <p:txBody>
          <a:bodyPr lIns="72000" tIns="72000" rIns="72000" bIns="72000">
            <a:spAutoFit/>
          </a:bodyPr>
          <a:lstStyle/>
          <a:p>
            <a:pPr algn="ctr" eaLnBrk="0" fontAlgn="auto" hangingPunct="0">
              <a:spcAft>
                <a:spcPts val="600"/>
              </a:spcAft>
              <a:buClr>
                <a:srgbClr val="FF9900"/>
              </a:buClr>
              <a:buFont typeface="Monotype Sorts" pitchFamily="2" charset="2"/>
              <a:buNone/>
              <a:defRPr/>
            </a:pPr>
            <a:endParaRPr lang="es-ES" sz="1400" dirty="0" err="1">
              <a:solidFill>
                <a:srgbClr val="333333"/>
              </a:solidFill>
              <a:latin typeface="Calibri" pitchFamily="34" charset="0"/>
              <a:cs typeface="Calibri" pitchFamily="34" charset="0"/>
            </a:endParaRPr>
          </a:p>
        </p:txBody>
      </p:sp>
      <p:sp>
        <p:nvSpPr>
          <p:cNvPr id="23" name="22 Combinar"/>
          <p:cNvSpPr/>
          <p:nvPr/>
        </p:nvSpPr>
        <p:spPr bwMode="auto">
          <a:xfrm flipH="1" flipV="1">
            <a:off x="3400425" y="5156200"/>
            <a:ext cx="142875" cy="158750"/>
          </a:xfrm>
          <a:prstGeom prst="flowChartMerge">
            <a:avLst/>
          </a:prstGeom>
          <a:solidFill>
            <a:schemeClr val="accent3">
              <a:lumMod val="75000"/>
            </a:schemeClr>
          </a:solidFill>
          <a:ln>
            <a:noFill/>
          </a:ln>
          <a:effectLst>
            <a:outerShdw dist="17961" dir="2700000" algn="ctr" rotWithShape="0">
              <a:schemeClr val="bg1">
                <a:alpha val="50000"/>
              </a:schemeClr>
            </a:outerShdw>
          </a:effectLst>
          <a:extLst/>
        </p:spPr>
        <p:txBody>
          <a:bodyPr lIns="72000" tIns="72000" rIns="72000" bIns="72000">
            <a:spAutoFit/>
          </a:bodyPr>
          <a:lstStyle/>
          <a:p>
            <a:pPr algn="ctr" eaLnBrk="0" fontAlgn="auto" hangingPunct="0">
              <a:spcAft>
                <a:spcPts val="600"/>
              </a:spcAft>
              <a:buClr>
                <a:srgbClr val="FF9900"/>
              </a:buClr>
              <a:buFont typeface="Monotype Sorts" pitchFamily="2" charset="2"/>
              <a:buNone/>
              <a:defRPr/>
            </a:pPr>
            <a:endParaRPr lang="es-ES" sz="1400" dirty="0" err="1">
              <a:solidFill>
                <a:srgbClr val="333333"/>
              </a:solidFill>
              <a:latin typeface="Calibri" pitchFamily="34" charset="0"/>
              <a:cs typeface="Calibri" pitchFamily="34" charset="0"/>
            </a:endParaRPr>
          </a:p>
        </p:txBody>
      </p:sp>
      <p:sp>
        <p:nvSpPr>
          <p:cNvPr id="24" name="23 Combinar"/>
          <p:cNvSpPr/>
          <p:nvPr/>
        </p:nvSpPr>
        <p:spPr bwMode="auto">
          <a:xfrm flipH="1" flipV="1">
            <a:off x="3400425" y="5580063"/>
            <a:ext cx="142875" cy="158750"/>
          </a:xfrm>
          <a:prstGeom prst="flowChartMerge">
            <a:avLst/>
          </a:prstGeom>
          <a:solidFill>
            <a:schemeClr val="accent3">
              <a:lumMod val="75000"/>
            </a:schemeClr>
          </a:solidFill>
          <a:ln>
            <a:noFill/>
          </a:ln>
          <a:effectLst>
            <a:outerShdw dist="17961" dir="2700000" algn="ctr" rotWithShape="0">
              <a:schemeClr val="bg1">
                <a:alpha val="50000"/>
              </a:schemeClr>
            </a:outerShdw>
          </a:effectLst>
          <a:extLst/>
        </p:spPr>
        <p:txBody>
          <a:bodyPr lIns="72000" tIns="72000" rIns="72000" bIns="72000">
            <a:spAutoFit/>
          </a:bodyPr>
          <a:lstStyle/>
          <a:p>
            <a:pPr algn="ctr" eaLnBrk="0" fontAlgn="auto" hangingPunct="0">
              <a:spcAft>
                <a:spcPts val="600"/>
              </a:spcAft>
              <a:buClr>
                <a:srgbClr val="FF9900"/>
              </a:buClr>
              <a:buFont typeface="Monotype Sorts" pitchFamily="2" charset="2"/>
              <a:buNone/>
              <a:defRPr/>
            </a:pPr>
            <a:endParaRPr lang="es-ES" sz="1400" dirty="0" err="1">
              <a:solidFill>
                <a:srgbClr val="333333"/>
              </a:solidFill>
              <a:latin typeface="Calibri" pitchFamily="34" charset="0"/>
              <a:cs typeface="Calibri" pitchFamily="34" charset="0"/>
            </a:endParaRPr>
          </a:p>
        </p:txBody>
      </p:sp>
      <p:sp>
        <p:nvSpPr>
          <p:cNvPr id="25" name="24 Combinar"/>
          <p:cNvSpPr/>
          <p:nvPr/>
        </p:nvSpPr>
        <p:spPr bwMode="auto">
          <a:xfrm flipH="1" flipV="1">
            <a:off x="3400425" y="5791200"/>
            <a:ext cx="142875" cy="158750"/>
          </a:xfrm>
          <a:prstGeom prst="flowChartMerge">
            <a:avLst/>
          </a:prstGeom>
          <a:solidFill>
            <a:schemeClr val="accent3">
              <a:lumMod val="75000"/>
            </a:schemeClr>
          </a:solidFill>
          <a:ln>
            <a:noFill/>
          </a:ln>
          <a:effectLst>
            <a:outerShdw dist="17961" dir="2700000" algn="ctr" rotWithShape="0">
              <a:schemeClr val="bg1">
                <a:alpha val="50000"/>
              </a:schemeClr>
            </a:outerShdw>
          </a:effectLst>
          <a:extLst/>
        </p:spPr>
        <p:txBody>
          <a:bodyPr lIns="72000" tIns="72000" rIns="72000" bIns="72000">
            <a:spAutoFit/>
          </a:bodyPr>
          <a:lstStyle/>
          <a:p>
            <a:pPr algn="ctr" eaLnBrk="0" fontAlgn="auto" hangingPunct="0">
              <a:spcAft>
                <a:spcPts val="600"/>
              </a:spcAft>
              <a:buClr>
                <a:srgbClr val="FF9900"/>
              </a:buClr>
              <a:buFont typeface="Monotype Sorts" pitchFamily="2" charset="2"/>
              <a:buNone/>
              <a:defRPr/>
            </a:pPr>
            <a:endParaRPr lang="es-ES" sz="1400" dirty="0" err="1">
              <a:solidFill>
                <a:srgbClr val="333333"/>
              </a:solidFill>
              <a:latin typeface="Calibri" pitchFamily="34" charset="0"/>
              <a:cs typeface="Calibri" pitchFamily="34" charset="0"/>
            </a:endParaRPr>
          </a:p>
        </p:txBody>
      </p:sp>
      <p:sp>
        <p:nvSpPr>
          <p:cNvPr id="26" name="25 Combinar"/>
          <p:cNvSpPr/>
          <p:nvPr/>
        </p:nvSpPr>
        <p:spPr bwMode="auto">
          <a:xfrm flipH="1" flipV="1">
            <a:off x="6970713" y="2314575"/>
            <a:ext cx="141287" cy="158750"/>
          </a:xfrm>
          <a:prstGeom prst="flowChartMerge">
            <a:avLst/>
          </a:prstGeom>
          <a:solidFill>
            <a:schemeClr val="accent3">
              <a:lumMod val="75000"/>
            </a:schemeClr>
          </a:solidFill>
          <a:ln>
            <a:noFill/>
          </a:ln>
          <a:effectLst>
            <a:outerShdw dist="17961" dir="2700000" algn="ctr" rotWithShape="0">
              <a:schemeClr val="bg1">
                <a:alpha val="50000"/>
              </a:schemeClr>
            </a:outerShdw>
          </a:effectLst>
          <a:extLst/>
        </p:spPr>
        <p:txBody>
          <a:bodyPr lIns="72000" tIns="72000" rIns="72000" bIns="72000">
            <a:spAutoFit/>
          </a:bodyPr>
          <a:lstStyle/>
          <a:p>
            <a:pPr algn="ctr" eaLnBrk="0" fontAlgn="auto" hangingPunct="0">
              <a:spcAft>
                <a:spcPts val="600"/>
              </a:spcAft>
              <a:buClr>
                <a:srgbClr val="FF9900"/>
              </a:buClr>
              <a:buFont typeface="Monotype Sorts" pitchFamily="2" charset="2"/>
              <a:buNone/>
              <a:defRPr/>
            </a:pPr>
            <a:endParaRPr lang="es-ES" sz="1400" dirty="0" err="1">
              <a:solidFill>
                <a:srgbClr val="333333"/>
              </a:solidFill>
              <a:latin typeface="Calibri" pitchFamily="34" charset="0"/>
              <a:cs typeface="Calibri" pitchFamily="34" charset="0"/>
            </a:endParaRPr>
          </a:p>
        </p:txBody>
      </p:sp>
      <p:sp>
        <p:nvSpPr>
          <p:cNvPr id="27" name="26 Combinar"/>
          <p:cNvSpPr/>
          <p:nvPr/>
        </p:nvSpPr>
        <p:spPr bwMode="auto">
          <a:xfrm flipH="1" flipV="1">
            <a:off x="6970713" y="2530475"/>
            <a:ext cx="141287" cy="158750"/>
          </a:xfrm>
          <a:prstGeom prst="flowChartMerge">
            <a:avLst/>
          </a:prstGeom>
          <a:solidFill>
            <a:schemeClr val="accent3">
              <a:lumMod val="75000"/>
            </a:schemeClr>
          </a:solidFill>
          <a:ln>
            <a:noFill/>
          </a:ln>
          <a:effectLst>
            <a:outerShdw dist="17961" dir="2700000" algn="ctr" rotWithShape="0">
              <a:schemeClr val="bg1">
                <a:alpha val="50000"/>
              </a:schemeClr>
            </a:outerShdw>
          </a:effectLst>
          <a:extLst/>
        </p:spPr>
        <p:txBody>
          <a:bodyPr lIns="72000" tIns="72000" rIns="72000" bIns="72000">
            <a:spAutoFit/>
          </a:bodyPr>
          <a:lstStyle/>
          <a:p>
            <a:pPr algn="ctr" eaLnBrk="0" fontAlgn="auto" hangingPunct="0">
              <a:spcAft>
                <a:spcPts val="600"/>
              </a:spcAft>
              <a:buClr>
                <a:srgbClr val="FF9900"/>
              </a:buClr>
              <a:buFont typeface="Monotype Sorts" pitchFamily="2" charset="2"/>
              <a:buNone/>
              <a:defRPr/>
            </a:pPr>
            <a:endParaRPr lang="es-ES" sz="1400" dirty="0" err="1">
              <a:solidFill>
                <a:srgbClr val="333333"/>
              </a:solidFill>
              <a:latin typeface="Calibri" pitchFamily="34" charset="0"/>
              <a:cs typeface="Calibri" pitchFamily="34" charset="0"/>
            </a:endParaRPr>
          </a:p>
        </p:txBody>
      </p:sp>
      <p:sp>
        <p:nvSpPr>
          <p:cNvPr id="28" name="27 Combinar"/>
          <p:cNvSpPr/>
          <p:nvPr/>
        </p:nvSpPr>
        <p:spPr bwMode="auto">
          <a:xfrm flipH="1" flipV="1">
            <a:off x="6970713" y="2965450"/>
            <a:ext cx="141287" cy="158750"/>
          </a:xfrm>
          <a:prstGeom prst="flowChartMerge">
            <a:avLst/>
          </a:prstGeom>
          <a:solidFill>
            <a:schemeClr val="accent3">
              <a:lumMod val="75000"/>
            </a:schemeClr>
          </a:solidFill>
          <a:ln>
            <a:noFill/>
          </a:ln>
          <a:effectLst>
            <a:outerShdw dist="17961" dir="2700000" algn="ctr" rotWithShape="0">
              <a:schemeClr val="bg1">
                <a:alpha val="50000"/>
              </a:schemeClr>
            </a:outerShdw>
          </a:effectLst>
          <a:extLst/>
        </p:spPr>
        <p:txBody>
          <a:bodyPr lIns="72000" tIns="72000" rIns="72000" bIns="72000">
            <a:spAutoFit/>
          </a:bodyPr>
          <a:lstStyle/>
          <a:p>
            <a:pPr algn="ctr" eaLnBrk="0" fontAlgn="auto" hangingPunct="0">
              <a:spcAft>
                <a:spcPts val="600"/>
              </a:spcAft>
              <a:buClr>
                <a:srgbClr val="FF9900"/>
              </a:buClr>
              <a:buFont typeface="Monotype Sorts" pitchFamily="2" charset="2"/>
              <a:buNone/>
              <a:defRPr/>
            </a:pPr>
            <a:endParaRPr lang="es-ES" sz="1400" dirty="0" err="1">
              <a:solidFill>
                <a:srgbClr val="333333"/>
              </a:solidFill>
              <a:latin typeface="Calibri" pitchFamily="34" charset="0"/>
              <a:cs typeface="Calibri" pitchFamily="34" charset="0"/>
            </a:endParaRPr>
          </a:p>
        </p:txBody>
      </p:sp>
      <p:sp>
        <p:nvSpPr>
          <p:cNvPr id="29" name="28 Combinar"/>
          <p:cNvSpPr/>
          <p:nvPr/>
        </p:nvSpPr>
        <p:spPr bwMode="auto">
          <a:xfrm flipH="1" flipV="1">
            <a:off x="6970713" y="3181350"/>
            <a:ext cx="141287" cy="157163"/>
          </a:xfrm>
          <a:prstGeom prst="flowChartMerge">
            <a:avLst/>
          </a:prstGeom>
          <a:solidFill>
            <a:schemeClr val="accent3">
              <a:lumMod val="75000"/>
            </a:schemeClr>
          </a:solidFill>
          <a:ln>
            <a:noFill/>
          </a:ln>
          <a:effectLst>
            <a:outerShdw dist="17961" dir="2700000" algn="ctr" rotWithShape="0">
              <a:schemeClr val="bg1">
                <a:alpha val="50000"/>
              </a:schemeClr>
            </a:outerShdw>
          </a:effectLst>
          <a:extLst/>
        </p:spPr>
        <p:txBody>
          <a:bodyPr lIns="72000" tIns="72000" rIns="72000" bIns="72000">
            <a:spAutoFit/>
          </a:bodyPr>
          <a:lstStyle/>
          <a:p>
            <a:pPr algn="ctr" eaLnBrk="0" fontAlgn="auto" hangingPunct="0">
              <a:spcAft>
                <a:spcPts val="600"/>
              </a:spcAft>
              <a:buClr>
                <a:srgbClr val="FF9900"/>
              </a:buClr>
              <a:buFont typeface="Monotype Sorts" pitchFamily="2" charset="2"/>
              <a:buNone/>
              <a:defRPr/>
            </a:pPr>
            <a:endParaRPr lang="es-ES" sz="1400" dirty="0" err="1">
              <a:solidFill>
                <a:srgbClr val="333333"/>
              </a:solidFill>
              <a:latin typeface="Calibri" pitchFamily="34" charset="0"/>
              <a:cs typeface="Calibri" pitchFamily="34" charset="0"/>
            </a:endParaRPr>
          </a:p>
        </p:txBody>
      </p:sp>
      <p:sp>
        <p:nvSpPr>
          <p:cNvPr id="30" name="29 Combinar"/>
          <p:cNvSpPr/>
          <p:nvPr/>
        </p:nvSpPr>
        <p:spPr bwMode="auto">
          <a:xfrm flipH="1" flipV="1">
            <a:off x="6970713" y="3833813"/>
            <a:ext cx="141287" cy="158750"/>
          </a:xfrm>
          <a:prstGeom prst="flowChartMerge">
            <a:avLst/>
          </a:prstGeom>
          <a:solidFill>
            <a:schemeClr val="accent3">
              <a:lumMod val="75000"/>
            </a:schemeClr>
          </a:solidFill>
          <a:ln>
            <a:noFill/>
          </a:ln>
          <a:effectLst>
            <a:outerShdw dist="17961" dir="2700000" algn="ctr" rotWithShape="0">
              <a:schemeClr val="bg1">
                <a:alpha val="50000"/>
              </a:schemeClr>
            </a:outerShdw>
          </a:effectLst>
          <a:extLst/>
        </p:spPr>
        <p:txBody>
          <a:bodyPr lIns="72000" tIns="72000" rIns="72000" bIns="72000">
            <a:spAutoFit/>
          </a:bodyPr>
          <a:lstStyle/>
          <a:p>
            <a:pPr algn="ctr" eaLnBrk="0" fontAlgn="auto" hangingPunct="0">
              <a:spcAft>
                <a:spcPts val="600"/>
              </a:spcAft>
              <a:buClr>
                <a:srgbClr val="FF9900"/>
              </a:buClr>
              <a:buFont typeface="Monotype Sorts" pitchFamily="2" charset="2"/>
              <a:buNone/>
              <a:defRPr/>
            </a:pPr>
            <a:endParaRPr lang="es-ES" sz="1400" dirty="0" err="1">
              <a:solidFill>
                <a:srgbClr val="333333"/>
              </a:solidFill>
              <a:latin typeface="Calibri" pitchFamily="34" charset="0"/>
              <a:cs typeface="Calibri" pitchFamily="34" charset="0"/>
            </a:endParaRPr>
          </a:p>
        </p:txBody>
      </p:sp>
      <p:sp>
        <p:nvSpPr>
          <p:cNvPr id="31" name="30 Combinar"/>
          <p:cNvSpPr/>
          <p:nvPr/>
        </p:nvSpPr>
        <p:spPr bwMode="auto">
          <a:xfrm flipH="1" flipV="1">
            <a:off x="6970713" y="4487863"/>
            <a:ext cx="141287" cy="158750"/>
          </a:xfrm>
          <a:prstGeom prst="flowChartMerge">
            <a:avLst/>
          </a:prstGeom>
          <a:solidFill>
            <a:schemeClr val="accent3">
              <a:lumMod val="75000"/>
            </a:schemeClr>
          </a:solidFill>
          <a:ln>
            <a:noFill/>
          </a:ln>
          <a:effectLst>
            <a:outerShdw dist="17961" dir="2700000" algn="ctr" rotWithShape="0">
              <a:schemeClr val="bg1">
                <a:alpha val="50000"/>
              </a:schemeClr>
            </a:outerShdw>
          </a:effectLst>
          <a:extLst/>
        </p:spPr>
        <p:txBody>
          <a:bodyPr lIns="72000" tIns="72000" rIns="72000" bIns="72000">
            <a:spAutoFit/>
          </a:bodyPr>
          <a:lstStyle/>
          <a:p>
            <a:pPr algn="ctr" eaLnBrk="0" fontAlgn="auto" hangingPunct="0">
              <a:spcAft>
                <a:spcPts val="600"/>
              </a:spcAft>
              <a:buClr>
                <a:srgbClr val="FF9900"/>
              </a:buClr>
              <a:buFont typeface="Monotype Sorts" pitchFamily="2" charset="2"/>
              <a:buNone/>
              <a:defRPr/>
            </a:pPr>
            <a:endParaRPr lang="es-ES" sz="1400" dirty="0" err="1">
              <a:solidFill>
                <a:srgbClr val="333333"/>
              </a:solidFill>
              <a:latin typeface="Calibri" pitchFamily="34" charset="0"/>
              <a:cs typeface="Calibri" pitchFamily="34" charset="0"/>
            </a:endParaRPr>
          </a:p>
        </p:txBody>
      </p:sp>
      <p:sp>
        <p:nvSpPr>
          <p:cNvPr id="32" name="31 Combinar"/>
          <p:cNvSpPr/>
          <p:nvPr/>
        </p:nvSpPr>
        <p:spPr bwMode="auto">
          <a:xfrm flipH="1" flipV="1">
            <a:off x="6970713" y="4922838"/>
            <a:ext cx="141287" cy="158750"/>
          </a:xfrm>
          <a:prstGeom prst="flowChartMerge">
            <a:avLst/>
          </a:prstGeom>
          <a:solidFill>
            <a:schemeClr val="accent3">
              <a:lumMod val="75000"/>
            </a:schemeClr>
          </a:solidFill>
          <a:ln>
            <a:noFill/>
          </a:ln>
          <a:effectLst>
            <a:outerShdw dist="17961" dir="2700000" algn="ctr" rotWithShape="0">
              <a:schemeClr val="bg1">
                <a:alpha val="50000"/>
              </a:schemeClr>
            </a:outerShdw>
          </a:effectLst>
          <a:extLst/>
        </p:spPr>
        <p:txBody>
          <a:bodyPr lIns="72000" tIns="72000" rIns="72000" bIns="72000">
            <a:spAutoFit/>
          </a:bodyPr>
          <a:lstStyle/>
          <a:p>
            <a:pPr algn="ctr" eaLnBrk="0" fontAlgn="auto" hangingPunct="0">
              <a:spcAft>
                <a:spcPts val="600"/>
              </a:spcAft>
              <a:buClr>
                <a:srgbClr val="FF9900"/>
              </a:buClr>
              <a:buFont typeface="Monotype Sorts" pitchFamily="2" charset="2"/>
              <a:buNone/>
              <a:defRPr/>
            </a:pPr>
            <a:endParaRPr lang="es-ES" sz="1400" dirty="0" err="1">
              <a:solidFill>
                <a:srgbClr val="333333"/>
              </a:solidFill>
              <a:latin typeface="Calibri" pitchFamily="34" charset="0"/>
              <a:cs typeface="Calibri" pitchFamily="34" charset="0"/>
            </a:endParaRPr>
          </a:p>
        </p:txBody>
      </p:sp>
      <p:sp>
        <p:nvSpPr>
          <p:cNvPr id="33" name="32 Combinar"/>
          <p:cNvSpPr/>
          <p:nvPr/>
        </p:nvSpPr>
        <p:spPr bwMode="auto">
          <a:xfrm flipH="1" flipV="1">
            <a:off x="6970713" y="5356225"/>
            <a:ext cx="141287" cy="158750"/>
          </a:xfrm>
          <a:prstGeom prst="flowChartMerge">
            <a:avLst/>
          </a:prstGeom>
          <a:solidFill>
            <a:schemeClr val="accent3">
              <a:lumMod val="75000"/>
            </a:schemeClr>
          </a:solidFill>
          <a:ln>
            <a:noFill/>
          </a:ln>
          <a:effectLst>
            <a:outerShdw dist="17961" dir="2700000" algn="ctr" rotWithShape="0">
              <a:schemeClr val="bg1">
                <a:alpha val="50000"/>
              </a:schemeClr>
            </a:outerShdw>
          </a:effectLst>
          <a:extLst/>
        </p:spPr>
        <p:txBody>
          <a:bodyPr lIns="72000" tIns="72000" rIns="72000" bIns="72000">
            <a:spAutoFit/>
          </a:bodyPr>
          <a:lstStyle/>
          <a:p>
            <a:pPr algn="ctr" eaLnBrk="0" fontAlgn="auto" hangingPunct="0">
              <a:spcAft>
                <a:spcPts val="600"/>
              </a:spcAft>
              <a:buClr>
                <a:srgbClr val="FF9900"/>
              </a:buClr>
              <a:buFont typeface="Monotype Sorts" pitchFamily="2" charset="2"/>
              <a:buNone/>
              <a:defRPr/>
            </a:pPr>
            <a:endParaRPr lang="es-ES" sz="1400" dirty="0" err="1">
              <a:solidFill>
                <a:srgbClr val="333333"/>
              </a:solidFill>
              <a:latin typeface="Calibri" pitchFamily="34" charset="0"/>
              <a:cs typeface="Calibri" pitchFamily="34" charset="0"/>
            </a:endParaRPr>
          </a:p>
        </p:txBody>
      </p:sp>
      <p:sp>
        <p:nvSpPr>
          <p:cNvPr id="34" name="33 Combinar"/>
          <p:cNvSpPr/>
          <p:nvPr/>
        </p:nvSpPr>
        <p:spPr bwMode="auto">
          <a:xfrm>
            <a:off x="3403600" y="2554288"/>
            <a:ext cx="136525" cy="161925"/>
          </a:xfrm>
          <a:prstGeom prst="flowChartMerge">
            <a:avLst/>
          </a:prstGeom>
          <a:solidFill>
            <a:srgbClr val="C00000"/>
          </a:solidFill>
          <a:ln>
            <a:noFill/>
          </a:ln>
          <a:effectLst>
            <a:outerShdw dist="17961" dir="2700000" algn="ctr" rotWithShape="0">
              <a:schemeClr val="bg1">
                <a:alpha val="50000"/>
              </a:schemeClr>
            </a:outerShdw>
          </a:effectLst>
          <a:extLst/>
        </p:spPr>
        <p:txBody>
          <a:bodyPr lIns="72000" tIns="72000" rIns="72000" bIns="72000">
            <a:spAutoFit/>
          </a:bodyPr>
          <a:lstStyle/>
          <a:p>
            <a:pPr algn="ctr" eaLnBrk="0" fontAlgn="auto" hangingPunct="0">
              <a:spcAft>
                <a:spcPts val="600"/>
              </a:spcAft>
              <a:buClr>
                <a:srgbClr val="FF9900"/>
              </a:buClr>
              <a:buFont typeface="Monotype Sorts" pitchFamily="2" charset="2"/>
              <a:buNone/>
              <a:defRPr/>
            </a:pPr>
            <a:endParaRPr lang="es-ES" sz="1400" dirty="0" err="1">
              <a:solidFill>
                <a:srgbClr val="333333"/>
              </a:solidFill>
              <a:latin typeface="Calibri" pitchFamily="34" charset="0"/>
              <a:cs typeface="Calibri" pitchFamily="34" charset="0"/>
            </a:endParaRPr>
          </a:p>
        </p:txBody>
      </p:sp>
      <p:sp>
        <p:nvSpPr>
          <p:cNvPr id="35" name="34 Combinar"/>
          <p:cNvSpPr/>
          <p:nvPr/>
        </p:nvSpPr>
        <p:spPr bwMode="auto">
          <a:xfrm>
            <a:off x="3403600" y="2768600"/>
            <a:ext cx="136525" cy="161925"/>
          </a:xfrm>
          <a:prstGeom prst="flowChartMerge">
            <a:avLst/>
          </a:prstGeom>
          <a:solidFill>
            <a:srgbClr val="C00000"/>
          </a:solidFill>
          <a:ln>
            <a:noFill/>
          </a:ln>
          <a:effectLst>
            <a:outerShdw dist="17961" dir="2700000" algn="ctr" rotWithShape="0">
              <a:schemeClr val="bg1">
                <a:alpha val="50000"/>
              </a:schemeClr>
            </a:outerShdw>
          </a:effectLst>
          <a:extLst/>
        </p:spPr>
        <p:txBody>
          <a:bodyPr lIns="72000" tIns="72000" rIns="72000" bIns="72000">
            <a:spAutoFit/>
          </a:bodyPr>
          <a:lstStyle/>
          <a:p>
            <a:pPr algn="ctr" eaLnBrk="0" fontAlgn="auto" hangingPunct="0">
              <a:spcAft>
                <a:spcPts val="600"/>
              </a:spcAft>
              <a:buClr>
                <a:srgbClr val="FF9900"/>
              </a:buClr>
              <a:buFont typeface="Monotype Sorts" pitchFamily="2" charset="2"/>
              <a:buNone/>
              <a:defRPr/>
            </a:pPr>
            <a:endParaRPr lang="es-ES" sz="1400" dirty="0" err="1">
              <a:solidFill>
                <a:srgbClr val="333333"/>
              </a:solidFill>
              <a:latin typeface="Calibri" pitchFamily="34" charset="0"/>
              <a:cs typeface="Calibri" pitchFamily="34" charset="0"/>
            </a:endParaRPr>
          </a:p>
        </p:txBody>
      </p:sp>
      <p:sp>
        <p:nvSpPr>
          <p:cNvPr id="36" name="35 Combinar"/>
          <p:cNvSpPr/>
          <p:nvPr/>
        </p:nvSpPr>
        <p:spPr bwMode="auto">
          <a:xfrm>
            <a:off x="3403600" y="3403600"/>
            <a:ext cx="136525" cy="161925"/>
          </a:xfrm>
          <a:prstGeom prst="flowChartMerge">
            <a:avLst/>
          </a:prstGeom>
          <a:solidFill>
            <a:srgbClr val="C00000"/>
          </a:solidFill>
          <a:ln>
            <a:noFill/>
          </a:ln>
          <a:effectLst>
            <a:outerShdw dist="17961" dir="2700000" algn="ctr" rotWithShape="0">
              <a:schemeClr val="bg1">
                <a:alpha val="50000"/>
              </a:schemeClr>
            </a:outerShdw>
          </a:effectLst>
          <a:extLst/>
        </p:spPr>
        <p:txBody>
          <a:bodyPr lIns="72000" tIns="72000" rIns="72000" bIns="72000">
            <a:spAutoFit/>
          </a:bodyPr>
          <a:lstStyle/>
          <a:p>
            <a:pPr algn="ctr" eaLnBrk="0" fontAlgn="auto" hangingPunct="0">
              <a:spcAft>
                <a:spcPts val="600"/>
              </a:spcAft>
              <a:buClr>
                <a:srgbClr val="FF9900"/>
              </a:buClr>
              <a:buFont typeface="Monotype Sorts" pitchFamily="2" charset="2"/>
              <a:buNone/>
              <a:defRPr/>
            </a:pPr>
            <a:endParaRPr lang="es-ES" sz="1400" dirty="0" err="1">
              <a:solidFill>
                <a:srgbClr val="333333"/>
              </a:solidFill>
              <a:latin typeface="Calibri" pitchFamily="34" charset="0"/>
              <a:cs typeface="Calibri" pitchFamily="34" charset="0"/>
            </a:endParaRPr>
          </a:p>
        </p:txBody>
      </p:sp>
      <p:sp>
        <p:nvSpPr>
          <p:cNvPr id="37" name="36 Combinar"/>
          <p:cNvSpPr/>
          <p:nvPr/>
        </p:nvSpPr>
        <p:spPr bwMode="auto">
          <a:xfrm>
            <a:off x="3403600" y="4516438"/>
            <a:ext cx="136525" cy="161925"/>
          </a:xfrm>
          <a:prstGeom prst="flowChartMerge">
            <a:avLst/>
          </a:prstGeom>
          <a:solidFill>
            <a:srgbClr val="C00000"/>
          </a:solidFill>
          <a:ln>
            <a:noFill/>
          </a:ln>
          <a:effectLst>
            <a:outerShdw dist="17961" dir="2700000" algn="ctr" rotWithShape="0">
              <a:schemeClr val="bg1">
                <a:alpha val="50000"/>
              </a:schemeClr>
            </a:outerShdw>
          </a:effectLst>
          <a:extLst/>
        </p:spPr>
        <p:txBody>
          <a:bodyPr lIns="72000" tIns="72000" rIns="72000" bIns="72000">
            <a:spAutoFit/>
          </a:bodyPr>
          <a:lstStyle/>
          <a:p>
            <a:pPr algn="ctr" eaLnBrk="0" fontAlgn="auto" hangingPunct="0">
              <a:spcAft>
                <a:spcPts val="600"/>
              </a:spcAft>
              <a:buClr>
                <a:srgbClr val="FF9900"/>
              </a:buClr>
              <a:buFont typeface="Monotype Sorts" pitchFamily="2" charset="2"/>
              <a:buNone/>
              <a:defRPr/>
            </a:pPr>
            <a:endParaRPr lang="es-ES" sz="1400" dirty="0" err="1">
              <a:solidFill>
                <a:srgbClr val="333333"/>
              </a:solidFill>
              <a:latin typeface="Calibri" pitchFamily="34" charset="0"/>
              <a:cs typeface="Calibri" pitchFamily="34" charset="0"/>
            </a:endParaRPr>
          </a:p>
        </p:txBody>
      </p:sp>
      <p:sp>
        <p:nvSpPr>
          <p:cNvPr id="38" name="37 Combinar"/>
          <p:cNvSpPr/>
          <p:nvPr/>
        </p:nvSpPr>
        <p:spPr bwMode="auto">
          <a:xfrm>
            <a:off x="3403600" y="4941888"/>
            <a:ext cx="136525" cy="161925"/>
          </a:xfrm>
          <a:prstGeom prst="flowChartMerge">
            <a:avLst/>
          </a:prstGeom>
          <a:solidFill>
            <a:srgbClr val="C00000"/>
          </a:solidFill>
          <a:ln>
            <a:noFill/>
          </a:ln>
          <a:effectLst>
            <a:outerShdw dist="17961" dir="2700000" algn="ctr" rotWithShape="0">
              <a:schemeClr val="bg1">
                <a:alpha val="50000"/>
              </a:schemeClr>
            </a:outerShdw>
          </a:effectLst>
          <a:extLst/>
        </p:spPr>
        <p:txBody>
          <a:bodyPr lIns="72000" tIns="72000" rIns="72000" bIns="72000">
            <a:spAutoFit/>
          </a:bodyPr>
          <a:lstStyle/>
          <a:p>
            <a:pPr algn="ctr" eaLnBrk="0" fontAlgn="auto" hangingPunct="0">
              <a:spcAft>
                <a:spcPts val="600"/>
              </a:spcAft>
              <a:buClr>
                <a:srgbClr val="FF9900"/>
              </a:buClr>
              <a:buFont typeface="Monotype Sorts" pitchFamily="2" charset="2"/>
              <a:buNone/>
              <a:defRPr/>
            </a:pPr>
            <a:endParaRPr lang="es-ES" sz="1400" dirty="0" err="1">
              <a:solidFill>
                <a:srgbClr val="333333"/>
              </a:solidFill>
              <a:latin typeface="Calibri" pitchFamily="34" charset="0"/>
              <a:cs typeface="Calibri" pitchFamily="34" charset="0"/>
            </a:endParaRPr>
          </a:p>
        </p:txBody>
      </p:sp>
      <p:sp>
        <p:nvSpPr>
          <p:cNvPr id="39" name="38 Combinar"/>
          <p:cNvSpPr/>
          <p:nvPr/>
        </p:nvSpPr>
        <p:spPr bwMode="auto">
          <a:xfrm>
            <a:off x="3403600" y="5367338"/>
            <a:ext cx="136525" cy="161925"/>
          </a:xfrm>
          <a:prstGeom prst="flowChartMerge">
            <a:avLst/>
          </a:prstGeom>
          <a:solidFill>
            <a:srgbClr val="C00000"/>
          </a:solidFill>
          <a:ln>
            <a:noFill/>
          </a:ln>
          <a:effectLst>
            <a:outerShdw dist="17961" dir="2700000" algn="ctr" rotWithShape="0">
              <a:schemeClr val="bg1">
                <a:alpha val="50000"/>
              </a:schemeClr>
            </a:outerShdw>
          </a:effectLst>
          <a:extLst/>
        </p:spPr>
        <p:txBody>
          <a:bodyPr lIns="72000" tIns="72000" rIns="72000" bIns="72000">
            <a:spAutoFit/>
          </a:bodyPr>
          <a:lstStyle/>
          <a:p>
            <a:pPr algn="ctr" eaLnBrk="0" fontAlgn="auto" hangingPunct="0">
              <a:spcAft>
                <a:spcPts val="600"/>
              </a:spcAft>
              <a:buClr>
                <a:srgbClr val="FF9900"/>
              </a:buClr>
              <a:buFont typeface="Monotype Sorts" pitchFamily="2" charset="2"/>
              <a:buNone/>
              <a:defRPr/>
            </a:pPr>
            <a:endParaRPr lang="es-ES" sz="1400" dirty="0" err="1">
              <a:solidFill>
                <a:srgbClr val="333333"/>
              </a:solidFill>
              <a:latin typeface="Calibri" pitchFamily="34" charset="0"/>
              <a:cs typeface="Calibri" pitchFamily="34" charset="0"/>
            </a:endParaRPr>
          </a:p>
        </p:txBody>
      </p:sp>
      <p:sp>
        <p:nvSpPr>
          <p:cNvPr id="40" name="39 Combinar"/>
          <p:cNvSpPr/>
          <p:nvPr/>
        </p:nvSpPr>
        <p:spPr bwMode="auto">
          <a:xfrm>
            <a:off x="6972300" y="2746375"/>
            <a:ext cx="136525" cy="161925"/>
          </a:xfrm>
          <a:prstGeom prst="flowChartMerge">
            <a:avLst/>
          </a:prstGeom>
          <a:solidFill>
            <a:srgbClr val="C00000"/>
          </a:solidFill>
          <a:ln>
            <a:noFill/>
          </a:ln>
          <a:effectLst>
            <a:outerShdw dist="17961" dir="2700000" algn="ctr" rotWithShape="0">
              <a:schemeClr val="bg1">
                <a:alpha val="50000"/>
              </a:schemeClr>
            </a:outerShdw>
          </a:effectLst>
          <a:extLst/>
        </p:spPr>
        <p:txBody>
          <a:bodyPr lIns="72000" tIns="72000" rIns="72000" bIns="72000">
            <a:spAutoFit/>
          </a:bodyPr>
          <a:lstStyle/>
          <a:p>
            <a:pPr algn="ctr" eaLnBrk="0" fontAlgn="auto" hangingPunct="0">
              <a:spcAft>
                <a:spcPts val="600"/>
              </a:spcAft>
              <a:buClr>
                <a:srgbClr val="FF9900"/>
              </a:buClr>
              <a:buFont typeface="Monotype Sorts" pitchFamily="2" charset="2"/>
              <a:buNone/>
              <a:defRPr/>
            </a:pPr>
            <a:endParaRPr lang="es-ES" sz="1400" dirty="0" err="1">
              <a:solidFill>
                <a:srgbClr val="333333"/>
              </a:solidFill>
              <a:latin typeface="Calibri" pitchFamily="34" charset="0"/>
              <a:cs typeface="Calibri" pitchFamily="34" charset="0"/>
            </a:endParaRPr>
          </a:p>
        </p:txBody>
      </p:sp>
      <p:sp>
        <p:nvSpPr>
          <p:cNvPr id="41" name="40 Combinar"/>
          <p:cNvSpPr/>
          <p:nvPr/>
        </p:nvSpPr>
        <p:spPr bwMode="auto">
          <a:xfrm>
            <a:off x="6972300" y="3395663"/>
            <a:ext cx="136525" cy="161925"/>
          </a:xfrm>
          <a:prstGeom prst="flowChartMerge">
            <a:avLst/>
          </a:prstGeom>
          <a:solidFill>
            <a:srgbClr val="C00000"/>
          </a:solidFill>
          <a:ln>
            <a:noFill/>
          </a:ln>
          <a:effectLst>
            <a:outerShdw dist="17961" dir="2700000" algn="ctr" rotWithShape="0">
              <a:schemeClr val="bg1">
                <a:alpha val="50000"/>
              </a:schemeClr>
            </a:outerShdw>
          </a:effectLst>
          <a:extLst/>
        </p:spPr>
        <p:txBody>
          <a:bodyPr lIns="72000" tIns="72000" rIns="72000" bIns="72000">
            <a:spAutoFit/>
          </a:bodyPr>
          <a:lstStyle/>
          <a:p>
            <a:pPr algn="ctr" eaLnBrk="0" fontAlgn="auto" hangingPunct="0">
              <a:spcAft>
                <a:spcPts val="600"/>
              </a:spcAft>
              <a:buClr>
                <a:srgbClr val="FF9900"/>
              </a:buClr>
              <a:buFont typeface="Monotype Sorts" pitchFamily="2" charset="2"/>
              <a:buNone/>
              <a:defRPr/>
            </a:pPr>
            <a:endParaRPr lang="es-ES" sz="1400" dirty="0" err="1">
              <a:solidFill>
                <a:srgbClr val="333333"/>
              </a:solidFill>
              <a:latin typeface="Calibri" pitchFamily="34" charset="0"/>
              <a:cs typeface="Calibri" pitchFamily="34" charset="0"/>
            </a:endParaRPr>
          </a:p>
        </p:txBody>
      </p:sp>
      <p:sp>
        <p:nvSpPr>
          <p:cNvPr id="42" name="41 Combinar"/>
          <p:cNvSpPr/>
          <p:nvPr/>
        </p:nvSpPr>
        <p:spPr bwMode="auto">
          <a:xfrm>
            <a:off x="6972300" y="3614738"/>
            <a:ext cx="136525" cy="161925"/>
          </a:xfrm>
          <a:prstGeom prst="flowChartMerge">
            <a:avLst/>
          </a:prstGeom>
          <a:solidFill>
            <a:srgbClr val="C00000"/>
          </a:solidFill>
          <a:ln>
            <a:noFill/>
          </a:ln>
          <a:effectLst>
            <a:outerShdw dist="17961" dir="2700000" algn="ctr" rotWithShape="0">
              <a:schemeClr val="bg1">
                <a:alpha val="50000"/>
              </a:schemeClr>
            </a:outerShdw>
          </a:effectLst>
          <a:extLst/>
        </p:spPr>
        <p:txBody>
          <a:bodyPr lIns="72000" tIns="72000" rIns="72000" bIns="72000">
            <a:spAutoFit/>
          </a:bodyPr>
          <a:lstStyle/>
          <a:p>
            <a:pPr algn="ctr" eaLnBrk="0" fontAlgn="auto" hangingPunct="0">
              <a:spcAft>
                <a:spcPts val="600"/>
              </a:spcAft>
              <a:buClr>
                <a:srgbClr val="FF9900"/>
              </a:buClr>
              <a:buFont typeface="Monotype Sorts" pitchFamily="2" charset="2"/>
              <a:buNone/>
              <a:defRPr/>
            </a:pPr>
            <a:endParaRPr lang="es-ES" sz="1400" dirty="0" err="1">
              <a:solidFill>
                <a:srgbClr val="333333"/>
              </a:solidFill>
              <a:latin typeface="Calibri" pitchFamily="34" charset="0"/>
              <a:cs typeface="Calibri" pitchFamily="34" charset="0"/>
            </a:endParaRPr>
          </a:p>
        </p:txBody>
      </p:sp>
      <p:sp>
        <p:nvSpPr>
          <p:cNvPr id="43" name="42 Combinar"/>
          <p:cNvSpPr/>
          <p:nvPr/>
        </p:nvSpPr>
        <p:spPr bwMode="auto">
          <a:xfrm>
            <a:off x="6972300" y="4049713"/>
            <a:ext cx="136525" cy="161925"/>
          </a:xfrm>
          <a:prstGeom prst="flowChartMerge">
            <a:avLst/>
          </a:prstGeom>
          <a:solidFill>
            <a:srgbClr val="C00000"/>
          </a:solidFill>
          <a:ln>
            <a:noFill/>
          </a:ln>
          <a:effectLst>
            <a:outerShdw dist="17961" dir="2700000" algn="ctr" rotWithShape="0">
              <a:schemeClr val="bg1">
                <a:alpha val="50000"/>
              </a:schemeClr>
            </a:outerShdw>
          </a:effectLst>
          <a:extLst/>
        </p:spPr>
        <p:txBody>
          <a:bodyPr lIns="72000" tIns="72000" rIns="72000" bIns="72000">
            <a:spAutoFit/>
          </a:bodyPr>
          <a:lstStyle/>
          <a:p>
            <a:pPr algn="ctr" eaLnBrk="0" fontAlgn="auto" hangingPunct="0">
              <a:spcAft>
                <a:spcPts val="600"/>
              </a:spcAft>
              <a:buClr>
                <a:srgbClr val="FF9900"/>
              </a:buClr>
              <a:buFont typeface="Monotype Sorts" pitchFamily="2" charset="2"/>
              <a:buNone/>
              <a:defRPr/>
            </a:pPr>
            <a:endParaRPr lang="es-ES" sz="1400" dirty="0" err="1">
              <a:solidFill>
                <a:srgbClr val="333333"/>
              </a:solidFill>
              <a:latin typeface="Calibri" pitchFamily="34" charset="0"/>
              <a:cs typeface="Calibri" pitchFamily="34" charset="0"/>
            </a:endParaRPr>
          </a:p>
        </p:txBody>
      </p:sp>
      <p:sp>
        <p:nvSpPr>
          <p:cNvPr id="44" name="43 Combinar"/>
          <p:cNvSpPr/>
          <p:nvPr/>
        </p:nvSpPr>
        <p:spPr bwMode="auto">
          <a:xfrm>
            <a:off x="6972300" y="4268788"/>
            <a:ext cx="136525" cy="161925"/>
          </a:xfrm>
          <a:prstGeom prst="flowChartMerge">
            <a:avLst/>
          </a:prstGeom>
          <a:solidFill>
            <a:srgbClr val="C00000"/>
          </a:solidFill>
          <a:ln>
            <a:noFill/>
          </a:ln>
          <a:effectLst>
            <a:outerShdw dist="17961" dir="2700000" algn="ctr" rotWithShape="0">
              <a:schemeClr val="bg1">
                <a:alpha val="50000"/>
              </a:schemeClr>
            </a:outerShdw>
          </a:effectLst>
          <a:extLst/>
        </p:spPr>
        <p:txBody>
          <a:bodyPr lIns="72000" tIns="72000" rIns="72000" bIns="72000">
            <a:spAutoFit/>
          </a:bodyPr>
          <a:lstStyle/>
          <a:p>
            <a:pPr algn="ctr" eaLnBrk="0" fontAlgn="auto" hangingPunct="0">
              <a:spcAft>
                <a:spcPts val="600"/>
              </a:spcAft>
              <a:buClr>
                <a:srgbClr val="FF9900"/>
              </a:buClr>
              <a:buFont typeface="Monotype Sorts" pitchFamily="2" charset="2"/>
              <a:buNone/>
              <a:defRPr/>
            </a:pPr>
            <a:endParaRPr lang="es-ES" sz="1400" dirty="0" err="1">
              <a:solidFill>
                <a:srgbClr val="333333"/>
              </a:solidFill>
              <a:latin typeface="Calibri" pitchFamily="34" charset="0"/>
              <a:cs typeface="Calibri" pitchFamily="34" charset="0"/>
            </a:endParaRPr>
          </a:p>
        </p:txBody>
      </p:sp>
      <p:sp>
        <p:nvSpPr>
          <p:cNvPr id="45" name="44 Combinar"/>
          <p:cNvSpPr/>
          <p:nvPr/>
        </p:nvSpPr>
        <p:spPr bwMode="auto">
          <a:xfrm>
            <a:off x="6972300" y="4703763"/>
            <a:ext cx="136525" cy="161925"/>
          </a:xfrm>
          <a:prstGeom prst="flowChartMerge">
            <a:avLst/>
          </a:prstGeom>
          <a:solidFill>
            <a:srgbClr val="C00000"/>
          </a:solidFill>
          <a:ln>
            <a:noFill/>
          </a:ln>
          <a:effectLst>
            <a:outerShdw dist="17961" dir="2700000" algn="ctr" rotWithShape="0">
              <a:schemeClr val="bg1">
                <a:alpha val="50000"/>
              </a:schemeClr>
            </a:outerShdw>
          </a:effectLst>
          <a:extLst/>
        </p:spPr>
        <p:txBody>
          <a:bodyPr lIns="72000" tIns="72000" rIns="72000" bIns="72000">
            <a:spAutoFit/>
          </a:bodyPr>
          <a:lstStyle/>
          <a:p>
            <a:pPr algn="ctr" eaLnBrk="0" fontAlgn="auto" hangingPunct="0">
              <a:spcAft>
                <a:spcPts val="600"/>
              </a:spcAft>
              <a:buClr>
                <a:srgbClr val="FF9900"/>
              </a:buClr>
              <a:buFont typeface="Monotype Sorts" pitchFamily="2" charset="2"/>
              <a:buNone/>
              <a:defRPr/>
            </a:pPr>
            <a:endParaRPr lang="es-ES" sz="1400" dirty="0" err="1">
              <a:solidFill>
                <a:srgbClr val="333333"/>
              </a:solidFill>
              <a:latin typeface="Calibri" pitchFamily="34" charset="0"/>
              <a:cs typeface="Calibri" pitchFamily="34" charset="0"/>
            </a:endParaRPr>
          </a:p>
        </p:txBody>
      </p:sp>
      <p:sp>
        <p:nvSpPr>
          <p:cNvPr id="46" name="45 Combinar"/>
          <p:cNvSpPr/>
          <p:nvPr/>
        </p:nvSpPr>
        <p:spPr bwMode="auto">
          <a:xfrm>
            <a:off x="6972300" y="5138738"/>
            <a:ext cx="136525" cy="160337"/>
          </a:xfrm>
          <a:prstGeom prst="flowChartMerge">
            <a:avLst/>
          </a:prstGeom>
          <a:solidFill>
            <a:srgbClr val="C00000"/>
          </a:solidFill>
          <a:ln>
            <a:noFill/>
          </a:ln>
          <a:effectLst>
            <a:outerShdw dist="17961" dir="2700000" algn="ctr" rotWithShape="0">
              <a:schemeClr val="bg1">
                <a:alpha val="50000"/>
              </a:schemeClr>
            </a:outerShdw>
          </a:effectLst>
          <a:extLst/>
        </p:spPr>
        <p:txBody>
          <a:bodyPr lIns="72000" tIns="72000" rIns="72000" bIns="72000">
            <a:spAutoFit/>
          </a:bodyPr>
          <a:lstStyle/>
          <a:p>
            <a:pPr algn="ctr" eaLnBrk="0" fontAlgn="auto" hangingPunct="0">
              <a:spcAft>
                <a:spcPts val="600"/>
              </a:spcAft>
              <a:buClr>
                <a:srgbClr val="FF9900"/>
              </a:buClr>
              <a:buFont typeface="Monotype Sorts" pitchFamily="2" charset="2"/>
              <a:buNone/>
              <a:defRPr/>
            </a:pPr>
            <a:endParaRPr lang="es-ES" sz="1400" dirty="0" err="1">
              <a:solidFill>
                <a:srgbClr val="333333"/>
              </a:solidFill>
              <a:latin typeface="Calibri" pitchFamily="34" charset="0"/>
              <a:cs typeface="Calibri" pitchFamily="34" charset="0"/>
            </a:endParaRPr>
          </a:p>
        </p:txBody>
      </p:sp>
      <p:sp>
        <p:nvSpPr>
          <p:cNvPr id="48" name="47 Combinar"/>
          <p:cNvSpPr/>
          <p:nvPr/>
        </p:nvSpPr>
        <p:spPr bwMode="auto">
          <a:xfrm flipH="1" flipV="1">
            <a:off x="6970713" y="5572125"/>
            <a:ext cx="141287" cy="158750"/>
          </a:xfrm>
          <a:prstGeom prst="flowChartMerge">
            <a:avLst/>
          </a:prstGeom>
          <a:solidFill>
            <a:schemeClr val="accent3">
              <a:lumMod val="75000"/>
            </a:schemeClr>
          </a:solidFill>
          <a:ln>
            <a:noFill/>
          </a:ln>
          <a:effectLst>
            <a:outerShdw dist="17961" dir="2700000" algn="ctr" rotWithShape="0">
              <a:schemeClr val="bg1">
                <a:alpha val="50000"/>
              </a:schemeClr>
            </a:outerShdw>
          </a:effectLst>
          <a:extLst/>
        </p:spPr>
        <p:txBody>
          <a:bodyPr lIns="72000" tIns="72000" rIns="72000" bIns="72000">
            <a:spAutoFit/>
          </a:bodyPr>
          <a:lstStyle/>
          <a:p>
            <a:pPr algn="ctr" eaLnBrk="0" fontAlgn="auto" hangingPunct="0">
              <a:spcAft>
                <a:spcPts val="600"/>
              </a:spcAft>
              <a:buClr>
                <a:srgbClr val="FF9900"/>
              </a:buClr>
              <a:buFont typeface="Monotype Sorts" pitchFamily="2" charset="2"/>
              <a:buNone/>
              <a:defRPr/>
            </a:pPr>
            <a:endParaRPr lang="es-ES" sz="1400" dirty="0" err="1">
              <a:solidFill>
                <a:srgbClr val="333333"/>
              </a:solidFill>
              <a:latin typeface="Calibri" pitchFamily="34" charset="0"/>
              <a:cs typeface="Calibri" pitchFamily="34" charset="0"/>
            </a:endParaRPr>
          </a:p>
        </p:txBody>
      </p:sp>
      <p:sp>
        <p:nvSpPr>
          <p:cNvPr id="49" name="48 Combinar"/>
          <p:cNvSpPr/>
          <p:nvPr/>
        </p:nvSpPr>
        <p:spPr bwMode="auto">
          <a:xfrm>
            <a:off x="6972300" y="5788025"/>
            <a:ext cx="136525" cy="161925"/>
          </a:xfrm>
          <a:prstGeom prst="flowChartMerge">
            <a:avLst/>
          </a:prstGeom>
          <a:solidFill>
            <a:srgbClr val="C00000"/>
          </a:solidFill>
          <a:ln>
            <a:noFill/>
          </a:ln>
          <a:effectLst>
            <a:outerShdw dist="17961" dir="2700000" algn="ctr" rotWithShape="0">
              <a:schemeClr val="bg1">
                <a:alpha val="50000"/>
              </a:schemeClr>
            </a:outerShdw>
          </a:effectLst>
          <a:extLst/>
        </p:spPr>
        <p:txBody>
          <a:bodyPr lIns="72000" tIns="72000" rIns="72000" bIns="72000">
            <a:spAutoFit/>
          </a:bodyPr>
          <a:lstStyle/>
          <a:p>
            <a:pPr algn="ctr" eaLnBrk="0" fontAlgn="auto" hangingPunct="0">
              <a:spcAft>
                <a:spcPts val="600"/>
              </a:spcAft>
              <a:buClr>
                <a:srgbClr val="FF9900"/>
              </a:buClr>
              <a:buFont typeface="Monotype Sorts" pitchFamily="2" charset="2"/>
              <a:buNone/>
              <a:defRPr/>
            </a:pPr>
            <a:endParaRPr lang="es-ES" sz="1400" dirty="0" err="1">
              <a:solidFill>
                <a:srgbClr val="333333"/>
              </a:solidFill>
              <a:latin typeface="Calibri" pitchFamily="34" charset="0"/>
              <a:cs typeface="Calibri" pitchFamily="34" charset="0"/>
            </a:endParaRPr>
          </a:p>
        </p:txBody>
      </p:sp>
      <p:sp>
        <p:nvSpPr>
          <p:cNvPr id="50" name="49 CuadroTexto"/>
          <p:cNvSpPr txBox="1"/>
          <p:nvPr/>
        </p:nvSpPr>
        <p:spPr>
          <a:xfrm>
            <a:off x="128588" y="6165850"/>
            <a:ext cx="3816350" cy="230188"/>
          </a:xfrm>
          <a:prstGeom prst="rect">
            <a:avLst/>
          </a:prstGeom>
          <a:noFill/>
        </p:spPr>
        <p:txBody>
          <a:bodyPr anchor="ctr">
            <a:spAutoFit/>
          </a:bodyPr>
          <a:lstStyle/>
          <a:p>
            <a:pPr fontAlgn="auto">
              <a:spcBef>
                <a:spcPts val="0"/>
              </a:spcBef>
              <a:spcAft>
                <a:spcPts val="0"/>
              </a:spcAft>
              <a:defRPr/>
            </a:pPr>
            <a:r>
              <a:rPr lang="es-ES" sz="900" dirty="0">
                <a:solidFill>
                  <a:schemeClr val="tx1">
                    <a:lumMod val="65000"/>
                    <a:lumOff val="35000"/>
                  </a:schemeClr>
                </a:solidFill>
                <a:latin typeface="+mn-lt"/>
              </a:rPr>
              <a:t>Base: han realizado más de una especialidad (578 casos)</a:t>
            </a:r>
            <a:endParaRPr lang="es-ES" sz="900" dirty="0">
              <a:solidFill>
                <a:schemeClr val="tx1">
                  <a:lumMod val="65000"/>
                  <a:lumOff val="35000"/>
                </a:schemeClr>
              </a:solidFill>
              <a:latin typeface="+mn-lt"/>
            </a:endParaRPr>
          </a:p>
        </p:txBody>
      </p:sp>
      <p:sp>
        <p:nvSpPr>
          <p:cNvPr id="47" name="46 Menos"/>
          <p:cNvSpPr/>
          <p:nvPr/>
        </p:nvSpPr>
        <p:spPr bwMode="auto">
          <a:xfrm>
            <a:off x="7616825" y="4935538"/>
            <a:ext cx="288925" cy="215900"/>
          </a:xfrm>
          <a:prstGeom prst="mathMinus">
            <a:avLst/>
          </a:prstGeom>
          <a:solidFill>
            <a:srgbClr val="FFC000"/>
          </a:solidFill>
          <a:ln>
            <a:noFill/>
          </a:ln>
          <a:effectLst>
            <a:outerShdw dist="17961" dir="2700000" algn="ctr" rotWithShape="0">
              <a:schemeClr val="bg1">
                <a:alpha val="50000"/>
              </a:schemeClr>
            </a:outerShdw>
          </a:effectLst>
          <a:extLst/>
        </p:spPr>
        <p:txBody>
          <a:bodyPr lIns="72000" tIns="72000" rIns="72000" bIns="72000">
            <a:spAutoFit/>
          </a:bodyPr>
          <a:lstStyle/>
          <a:p>
            <a:pPr algn="ctr" eaLnBrk="0" fontAlgn="auto" hangingPunct="0">
              <a:spcAft>
                <a:spcPts val="600"/>
              </a:spcAft>
              <a:buClr>
                <a:srgbClr val="FF9900"/>
              </a:buClr>
              <a:buFont typeface="Monotype Sorts" pitchFamily="2" charset="2"/>
              <a:buNone/>
              <a:defRPr/>
            </a:pPr>
            <a:endParaRPr lang="es-ES" sz="1400" dirty="0" err="1">
              <a:solidFill>
                <a:srgbClr val="333333"/>
              </a:solidFill>
              <a:latin typeface="Calibri" pitchFamily="34" charset="0"/>
              <a:cs typeface="Calibri" pitchFamily="34" charset="0"/>
            </a:endParaRPr>
          </a:p>
        </p:txBody>
      </p:sp>
      <p:sp>
        <p:nvSpPr>
          <p:cNvPr id="51" name="50 Combinar"/>
          <p:cNvSpPr/>
          <p:nvPr/>
        </p:nvSpPr>
        <p:spPr bwMode="auto">
          <a:xfrm flipH="1" flipV="1">
            <a:off x="7689850" y="5521325"/>
            <a:ext cx="142875" cy="158750"/>
          </a:xfrm>
          <a:prstGeom prst="flowChartMerge">
            <a:avLst/>
          </a:prstGeom>
          <a:solidFill>
            <a:schemeClr val="accent3">
              <a:lumMod val="75000"/>
            </a:schemeClr>
          </a:solidFill>
          <a:ln>
            <a:noFill/>
          </a:ln>
          <a:effectLst>
            <a:outerShdw dist="17961" dir="2700000" algn="ctr" rotWithShape="0">
              <a:schemeClr val="bg1">
                <a:alpha val="50000"/>
              </a:schemeClr>
            </a:outerShdw>
          </a:effectLst>
          <a:extLst/>
        </p:spPr>
        <p:txBody>
          <a:bodyPr lIns="72000" tIns="72000" rIns="72000" bIns="72000">
            <a:spAutoFit/>
          </a:bodyPr>
          <a:lstStyle/>
          <a:p>
            <a:pPr algn="ctr" eaLnBrk="0" fontAlgn="auto" hangingPunct="0">
              <a:spcAft>
                <a:spcPts val="600"/>
              </a:spcAft>
              <a:buClr>
                <a:srgbClr val="FF9900"/>
              </a:buClr>
              <a:buFont typeface="Monotype Sorts" pitchFamily="2" charset="2"/>
              <a:buNone/>
              <a:defRPr/>
            </a:pPr>
            <a:endParaRPr lang="es-ES" sz="1400" dirty="0" err="1">
              <a:solidFill>
                <a:srgbClr val="333333"/>
              </a:solidFill>
              <a:latin typeface="Calibri" pitchFamily="34" charset="0"/>
              <a:cs typeface="Calibri" pitchFamily="34" charset="0"/>
            </a:endParaRPr>
          </a:p>
        </p:txBody>
      </p:sp>
      <p:sp>
        <p:nvSpPr>
          <p:cNvPr id="52" name="51 Combinar"/>
          <p:cNvSpPr/>
          <p:nvPr/>
        </p:nvSpPr>
        <p:spPr bwMode="auto">
          <a:xfrm>
            <a:off x="7693025" y="5251450"/>
            <a:ext cx="136525" cy="161925"/>
          </a:xfrm>
          <a:prstGeom prst="flowChartMerge">
            <a:avLst/>
          </a:prstGeom>
          <a:solidFill>
            <a:srgbClr val="C00000"/>
          </a:solidFill>
          <a:ln>
            <a:noFill/>
          </a:ln>
          <a:effectLst>
            <a:outerShdw dist="17961" dir="2700000" algn="ctr" rotWithShape="0">
              <a:schemeClr val="bg1">
                <a:alpha val="50000"/>
              </a:schemeClr>
            </a:outerShdw>
          </a:effectLst>
          <a:extLst/>
        </p:spPr>
        <p:txBody>
          <a:bodyPr lIns="72000" tIns="72000" rIns="72000" bIns="72000">
            <a:spAutoFit/>
          </a:bodyPr>
          <a:lstStyle/>
          <a:p>
            <a:pPr algn="ctr" eaLnBrk="0" fontAlgn="auto" hangingPunct="0">
              <a:spcAft>
                <a:spcPts val="600"/>
              </a:spcAft>
              <a:buClr>
                <a:srgbClr val="FF9900"/>
              </a:buClr>
              <a:buFont typeface="Monotype Sorts" pitchFamily="2" charset="2"/>
              <a:buNone/>
              <a:defRPr/>
            </a:pPr>
            <a:endParaRPr lang="es-ES" sz="1400" dirty="0" err="1">
              <a:solidFill>
                <a:srgbClr val="333333"/>
              </a:solidFill>
              <a:latin typeface="Calibri" pitchFamily="34" charset="0"/>
              <a:cs typeface="Calibri" pitchFamily="34" charset="0"/>
            </a:endParaRPr>
          </a:p>
        </p:txBody>
      </p:sp>
      <p:sp>
        <p:nvSpPr>
          <p:cNvPr id="53" name="52 CuadroTexto"/>
          <p:cNvSpPr txBox="1"/>
          <p:nvPr/>
        </p:nvSpPr>
        <p:spPr>
          <a:xfrm>
            <a:off x="7473950" y="4527550"/>
            <a:ext cx="1295400" cy="368300"/>
          </a:xfrm>
          <a:prstGeom prst="rect">
            <a:avLst/>
          </a:prstGeom>
          <a:noFill/>
        </p:spPr>
        <p:txBody>
          <a:bodyPr anchor="ctr">
            <a:spAutoFit/>
          </a:bodyPr>
          <a:lstStyle/>
          <a:p>
            <a:pPr algn="ctr" fontAlgn="auto">
              <a:spcBef>
                <a:spcPts val="0"/>
              </a:spcBef>
              <a:spcAft>
                <a:spcPts val="0"/>
              </a:spcAft>
              <a:defRPr/>
            </a:pPr>
            <a:r>
              <a:rPr lang="es-ES" sz="900" dirty="0">
                <a:solidFill>
                  <a:schemeClr val="tx1">
                    <a:lumMod val="65000"/>
                    <a:lumOff val="35000"/>
                  </a:schemeClr>
                </a:solidFill>
                <a:latin typeface="+mn-lt"/>
              </a:rPr>
              <a:t>Especialidad</a:t>
            </a:r>
          </a:p>
          <a:p>
            <a:pPr algn="ctr" fontAlgn="auto">
              <a:spcBef>
                <a:spcPts val="0"/>
              </a:spcBef>
              <a:spcAft>
                <a:spcPts val="0"/>
              </a:spcAft>
              <a:defRPr/>
            </a:pPr>
            <a:r>
              <a:rPr lang="es-ES" sz="900" dirty="0">
                <a:solidFill>
                  <a:schemeClr val="tx1">
                    <a:lumMod val="65000"/>
                    <a:lumOff val="35000"/>
                  </a:schemeClr>
                </a:solidFill>
                <a:latin typeface="+mn-lt"/>
              </a:rPr>
              <a:t>Ejercida vs. Estudiada</a:t>
            </a:r>
            <a:endParaRPr lang="es-ES" sz="900" dirty="0">
              <a:solidFill>
                <a:schemeClr val="tx1">
                  <a:lumMod val="65000"/>
                  <a:lumOff val="35000"/>
                </a:schemeClr>
              </a:solidFill>
              <a:latin typeface="+mn-lt"/>
            </a:endParaRPr>
          </a:p>
        </p:txBody>
      </p:sp>
      <p:sp>
        <p:nvSpPr>
          <p:cNvPr id="54" name="53 CuadroTexto"/>
          <p:cNvSpPr txBox="1"/>
          <p:nvPr/>
        </p:nvSpPr>
        <p:spPr>
          <a:xfrm>
            <a:off x="7915275" y="4927600"/>
            <a:ext cx="1295400" cy="231775"/>
          </a:xfrm>
          <a:prstGeom prst="rect">
            <a:avLst/>
          </a:prstGeom>
          <a:noFill/>
        </p:spPr>
        <p:txBody>
          <a:bodyPr anchor="ctr">
            <a:spAutoFit/>
          </a:bodyPr>
          <a:lstStyle/>
          <a:p>
            <a:pPr fontAlgn="auto">
              <a:spcBef>
                <a:spcPts val="0"/>
              </a:spcBef>
              <a:spcAft>
                <a:spcPts val="0"/>
              </a:spcAft>
              <a:defRPr/>
            </a:pPr>
            <a:r>
              <a:rPr lang="es-ES" sz="900" dirty="0">
                <a:solidFill>
                  <a:schemeClr val="tx1">
                    <a:lumMod val="65000"/>
                    <a:lumOff val="35000"/>
                  </a:schemeClr>
                </a:solidFill>
                <a:latin typeface="+mn-lt"/>
              </a:rPr>
              <a:t>Misma posición</a:t>
            </a:r>
            <a:endParaRPr lang="es-ES" sz="900" dirty="0">
              <a:solidFill>
                <a:schemeClr val="tx1">
                  <a:lumMod val="65000"/>
                  <a:lumOff val="35000"/>
                </a:schemeClr>
              </a:solidFill>
              <a:latin typeface="+mn-lt"/>
            </a:endParaRPr>
          </a:p>
        </p:txBody>
      </p:sp>
      <p:sp>
        <p:nvSpPr>
          <p:cNvPr id="55" name="54 CuadroTexto"/>
          <p:cNvSpPr txBox="1"/>
          <p:nvPr/>
        </p:nvSpPr>
        <p:spPr>
          <a:xfrm>
            <a:off x="7915275" y="5216525"/>
            <a:ext cx="1295400" cy="230188"/>
          </a:xfrm>
          <a:prstGeom prst="rect">
            <a:avLst/>
          </a:prstGeom>
          <a:noFill/>
        </p:spPr>
        <p:txBody>
          <a:bodyPr anchor="ctr">
            <a:spAutoFit/>
          </a:bodyPr>
          <a:lstStyle/>
          <a:p>
            <a:pPr fontAlgn="auto">
              <a:spcBef>
                <a:spcPts val="0"/>
              </a:spcBef>
              <a:spcAft>
                <a:spcPts val="0"/>
              </a:spcAft>
              <a:defRPr/>
            </a:pPr>
            <a:r>
              <a:rPr lang="es-ES" sz="900" dirty="0">
                <a:solidFill>
                  <a:schemeClr val="tx1">
                    <a:lumMod val="65000"/>
                    <a:lumOff val="35000"/>
                  </a:schemeClr>
                </a:solidFill>
                <a:latin typeface="+mn-lt"/>
              </a:rPr>
              <a:t>Por debajo</a:t>
            </a:r>
            <a:endParaRPr lang="es-ES" sz="900" dirty="0">
              <a:solidFill>
                <a:schemeClr val="tx1">
                  <a:lumMod val="65000"/>
                  <a:lumOff val="35000"/>
                </a:schemeClr>
              </a:solidFill>
              <a:latin typeface="+mn-lt"/>
            </a:endParaRPr>
          </a:p>
        </p:txBody>
      </p:sp>
      <p:sp>
        <p:nvSpPr>
          <p:cNvPr id="56" name="55 CuadroTexto"/>
          <p:cNvSpPr txBox="1"/>
          <p:nvPr/>
        </p:nvSpPr>
        <p:spPr>
          <a:xfrm>
            <a:off x="7915275" y="5486400"/>
            <a:ext cx="1295400" cy="230188"/>
          </a:xfrm>
          <a:prstGeom prst="rect">
            <a:avLst/>
          </a:prstGeom>
          <a:noFill/>
        </p:spPr>
        <p:txBody>
          <a:bodyPr anchor="ctr">
            <a:spAutoFit/>
          </a:bodyPr>
          <a:lstStyle/>
          <a:p>
            <a:pPr fontAlgn="auto">
              <a:spcBef>
                <a:spcPts val="0"/>
              </a:spcBef>
              <a:spcAft>
                <a:spcPts val="0"/>
              </a:spcAft>
              <a:defRPr/>
            </a:pPr>
            <a:r>
              <a:rPr lang="es-ES" sz="900" dirty="0">
                <a:solidFill>
                  <a:schemeClr val="tx1">
                    <a:lumMod val="65000"/>
                    <a:lumOff val="35000"/>
                  </a:schemeClr>
                </a:solidFill>
                <a:latin typeface="+mn-lt"/>
              </a:rPr>
              <a:t>Por encima</a:t>
            </a:r>
            <a:endParaRPr lang="es-ES" sz="900" dirty="0">
              <a:solidFill>
                <a:schemeClr val="tx1">
                  <a:lumMod val="65000"/>
                  <a:lumOff val="35000"/>
                </a:schemeClr>
              </a:solidFill>
              <a:latin typeface="+mn-lt"/>
            </a:endParaRPr>
          </a:p>
        </p:txBody>
      </p:sp>
      <p:sp>
        <p:nvSpPr>
          <p:cNvPr id="2" name="1 Rectángulo redondeado"/>
          <p:cNvSpPr/>
          <p:nvPr/>
        </p:nvSpPr>
        <p:spPr>
          <a:xfrm>
            <a:off x="7473950" y="4471988"/>
            <a:ext cx="1439863" cy="1333500"/>
          </a:xfrm>
          <a:prstGeom prst="roundRect">
            <a:avLst>
              <a:gd name="adj" fmla="val 6899"/>
            </a:avLst>
          </a:prstGeom>
          <a:no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28588" y="6165850"/>
            <a:ext cx="3816350" cy="230188"/>
          </a:xfrm>
          <a:prstGeom prst="rect">
            <a:avLst/>
          </a:prstGeom>
          <a:noFill/>
        </p:spPr>
        <p:txBody>
          <a:bodyPr anchor="ctr">
            <a:spAutoFit/>
          </a:bodyPr>
          <a:lstStyle/>
          <a:p>
            <a:pPr fontAlgn="auto">
              <a:spcBef>
                <a:spcPts val="0"/>
              </a:spcBef>
              <a:spcAft>
                <a:spcPts val="0"/>
              </a:spcAft>
              <a:defRPr/>
            </a:pPr>
            <a:r>
              <a:rPr lang="es-ES" sz="900" dirty="0">
                <a:solidFill>
                  <a:schemeClr val="tx1">
                    <a:lumMod val="65000"/>
                    <a:lumOff val="35000"/>
                  </a:schemeClr>
                </a:solidFill>
                <a:latin typeface="+mn-lt"/>
              </a:rPr>
              <a:t>Base: han realizado más de una especialidad (578 casos)</a:t>
            </a:r>
            <a:endParaRPr lang="es-ES" sz="900" dirty="0">
              <a:solidFill>
                <a:schemeClr val="tx1">
                  <a:lumMod val="65000"/>
                  <a:lumOff val="35000"/>
                </a:schemeClr>
              </a:solidFill>
              <a:latin typeface="+mn-lt"/>
            </a:endParaRPr>
          </a:p>
        </p:txBody>
      </p:sp>
      <p:graphicFrame>
        <p:nvGraphicFramePr>
          <p:cNvPr id="6" name="Group 3"/>
          <p:cNvGraphicFramePr>
            <a:graphicFrameLocks noGrp="1"/>
          </p:cNvGraphicFramePr>
          <p:nvPr/>
        </p:nvGraphicFramePr>
        <p:xfrm>
          <a:off x="190035" y="1124744"/>
          <a:ext cx="3096344" cy="4992374"/>
        </p:xfrm>
        <a:graphic>
          <a:graphicData uri="http://schemas.openxmlformats.org/drawingml/2006/table">
            <a:tbl>
              <a:tblPr>
                <a:tableStyleId>{5940675A-B579-460E-94D1-54222C63F5DA}</a:tableStyleId>
              </a:tblPr>
              <a:tblGrid>
                <a:gridCol w="1900030"/>
                <a:gridCol w="562971"/>
                <a:gridCol w="633343"/>
              </a:tblGrid>
              <a:tr h="210193">
                <a:tc rowSpan="2">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rPr>
                        <a:t>Especialidad</a:t>
                      </a:r>
                      <a:endParaRPr kumimoji="0" lang="es-ES" sz="1100" b="1" i="0" u="none" strike="noStrike" cap="none" normalizeH="0" baseline="0" dirty="0" smtClean="0">
                        <a:ln>
                          <a:solidFill>
                            <a:schemeClr val="bg1"/>
                          </a:solidFill>
                        </a:ln>
                        <a:solidFill>
                          <a:schemeClr val="bg1"/>
                        </a:solidFill>
                        <a:effectLst/>
                        <a:latin typeface="Calibri" pitchFamily="32" charset="0"/>
                        <a:cs typeface="Calibri" pitchFamily="32" charset="0"/>
                      </a:endParaRPr>
                    </a:p>
                  </a:txBody>
                  <a:tcPr marL="107981"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gridSpan="2">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b="0" i="0" u="none" strike="noStrike" cap="none" normalizeH="0" baseline="0" dirty="0" smtClean="0">
                          <a:ln>
                            <a:solidFill>
                              <a:schemeClr val="bg1"/>
                            </a:solidFill>
                          </a:ln>
                          <a:solidFill>
                            <a:schemeClr val="bg1"/>
                          </a:solidFill>
                          <a:effectLst/>
                          <a:latin typeface="+mn-lt"/>
                          <a:cs typeface="+mn-cs"/>
                        </a:rPr>
                        <a:t>Orden de </a:t>
                      </a:r>
                      <a:r>
                        <a:rPr kumimoji="0" lang="es-ES" sz="1100" b="0" i="0" u="none" strike="noStrike" cap="none" normalizeH="0" baseline="0" dirty="0" err="1" smtClean="0">
                          <a:ln>
                            <a:solidFill>
                              <a:schemeClr val="bg1"/>
                            </a:solidFill>
                          </a:ln>
                          <a:solidFill>
                            <a:schemeClr val="bg1"/>
                          </a:solidFill>
                          <a:effectLst/>
                          <a:latin typeface="+mn-lt"/>
                          <a:cs typeface="+mn-cs"/>
                        </a:rPr>
                        <a:t>realiz</a:t>
                      </a:r>
                      <a:r>
                        <a:rPr kumimoji="0" lang="es-ES" sz="1100" b="0" i="0" u="none" strike="noStrike" cap="none" normalizeH="0" baseline="0" dirty="0" smtClean="0">
                          <a:ln>
                            <a:solidFill>
                              <a:schemeClr val="bg1"/>
                            </a:solidFill>
                          </a:ln>
                          <a:solidFill>
                            <a:schemeClr val="bg1"/>
                          </a:solidFill>
                          <a:effectLst/>
                          <a:latin typeface="+mn-lt"/>
                          <a:cs typeface="+mn-cs"/>
                        </a:rPr>
                        <a:t>.</a:t>
                      </a:r>
                      <a:endParaRPr kumimoji="0" lang="es-ES" sz="1100" b="1" i="0" u="none" strike="noStrike" cap="none" normalizeH="0" baseline="0" dirty="0" smtClean="0">
                        <a:ln>
                          <a:solidFill>
                            <a:schemeClr val="bg1"/>
                          </a:solidFill>
                        </a:ln>
                        <a:solidFill>
                          <a:schemeClr val="bg1"/>
                        </a:solidFill>
                        <a:effectLst/>
                        <a:latin typeface="Calibri" pitchFamily="32" charset="0"/>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endParaRPr lang="es-ES"/>
                    </a:p>
                  </a:txBody>
                  <a:tcPr/>
                </a:tc>
              </a:tr>
              <a:tr h="223541">
                <a:tc vMerge="1">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s-ES" sz="1200" b="1" i="0" u="none" strike="noStrike" cap="none" normalizeH="0" baseline="0" dirty="0" smtClean="0">
                        <a:ln>
                          <a:solidFill>
                            <a:schemeClr val="accent5"/>
                          </a:solidFill>
                        </a:ln>
                        <a:solidFill>
                          <a:schemeClr val="accent5"/>
                        </a:solidFill>
                        <a:effectLst/>
                        <a:latin typeface="Calibri" pitchFamily="32" charset="0"/>
                        <a:cs typeface="Calibri" pitchFamily="32" charset="0"/>
                      </a:endParaRPr>
                    </a:p>
                  </a:txBody>
                  <a:tcPr marL="107981"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ysDot"/>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rPr>
                        <a:t>1º</a:t>
                      </a:r>
                      <a:endParaRPr kumimoji="0" lang="es-ES" sz="1100" b="1" i="0" u="none" strike="noStrike" cap="none" normalizeH="0" baseline="0" dirty="0" smtClean="0">
                        <a:ln>
                          <a:solidFill>
                            <a:schemeClr val="bg1"/>
                          </a:solidFill>
                        </a:ln>
                        <a:solidFill>
                          <a:schemeClr val="bg1"/>
                        </a:solidFill>
                        <a:effectLst/>
                        <a:latin typeface="Calibri" pitchFamily="32" charset="0"/>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rPr>
                        <a:t>2º</a:t>
                      </a:r>
                      <a:endParaRPr kumimoji="0" lang="es-ES" sz="1100" b="1" i="0" u="none" strike="noStrike" cap="none" normalizeH="0" baseline="0" dirty="0" smtClean="0">
                        <a:ln>
                          <a:solidFill>
                            <a:schemeClr val="bg1"/>
                          </a:solidFill>
                        </a:ln>
                        <a:solidFill>
                          <a:schemeClr val="bg1"/>
                        </a:solidFill>
                        <a:effectLst/>
                        <a:latin typeface="Calibri" pitchFamily="32" charset="0"/>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r>
              <a:tr h="227932">
                <a:tc>
                  <a:txBody>
                    <a:bodyPr/>
                    <a:lstStyle/>
                    <a:p>
                      <a:pPr algn="l" fontAlgn="t"/>
                      <a:r>
                        <a:rPr lang="es-ES" sz="900" b="0" i="0" u="none" strike="noStrike" dirty="0">
                          <a:solidFill>
                            <a:schemeClr val="bg1"/>
                          </a:solidFill>
                          <a:effectLst/>
                          <a:latin typeface="Arial"/>
                        </a:rPr>
                        <a:t>Medicina Familiar y Comunitaria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endParaRPr lang="es-ES" sz="1050" dirty="0">
                        <a:solidFill>
                          <a:schemeClr val="bg1"/>
                        </a:solidFill>
                      </a:endParaRP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tr>
              <a:tr h="227932">
                <a:tc>
                  <a:txBody>
                    <a:bodyPr/>
                    <a:lstStyle/>
                    <a:p>
                      <a:pPr algn="l" fontAlgn="t"/>
                      <a:r>
                        <a:rPr lang="es-ES" sz="900" b="0" i="0" u="none" strike="noStrike" dirty="0">
                          <a:solidFill>
                            <a:srgbClr val="000000"/>
                          </a:solidFill>
                          <a:effectLst/>
                          <a:latin typeface="Arial"/>
                        </a:rPr>
                        <a:t>Anestesiología y Reanimación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900" b="0" i="0" u="none" strike="noStrike">
                          <a:solidFill>
                            <a:srgbClr val="000000"/>
                          </a:solidFill>
                          <a:effectLst/>
                          <a:latin typeface="Arial"/>
                        </a:rPr>
                        <a:t>Pediatría y sus Áreas Específicas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900" b="0" i="0" u="none" strike="noStrike" dirty="0">
                          <a:solidFill>
                            <a:srgbClr val="000000"/>
                          </a:solidFill>
                          <a:effectLst/>
                          <a:latin typeface="Arial"/>
                        </a:rPr>
                        <a:t>Radiodiagnóstico</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900" b="0" i="0" u="none" strike="noStrike" dirty="0">
                          <a:solidFill>
                            <a:srgbClr val="000000"/>
                          </a:solidFill>
                          <a:effectLst/>
                          <a:latin typeface="Arial"/>
                        </a:rPr>
                        <a:t>Psiquiatría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900" b="0" i="0" u="none" strike="noStrike">
                          <a:solidFill>
                            <a:srgbClr val="000000"/>
                          </a:solidFill>
                          <a:effectLst/>
                          <a:latin typeface="Arial"/>
                        </a:rPr>
                        <a:t>Medicina del Trabajo</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900" b="0" i="0" u="none" strike="noStrike" dirty="0">
                          <a:solidFill>
                            <a:srgbClr val="000000"/>
                          </a:solidFill>
                          <a:effectLst/>
                          <a:latin typeface="Arial"/>
                        </a:rPr>
                        <a:t>Cirugía General y del </a:t>
                      </a:r>
                      <a:r>
                        <a:rPr lang="es-ES" sz="900" b="0" i="0" u="none" strike="noStrike" dirty="0" smtClean="0">
                          <a:solidFill>
                            <a:srgbClr val="000000"/>
                          </a:solidFill>
                          <a:effectLst/>
                          <a:latin typeface="Arial"/>
                        </a:rPr>
                        <a:t>Ap. </a:t>
                      </a:r>
                      <a:r>
                        <a:rPr lang="es-ES" sz="900" b="0" i="0" u="none" strike="noStrike" dirty="0">
                          <a:solidFill>
                            <a:srgbClr val="000000"/>
                          </a:solidFill>
                          <a:effectLst/>
                          <a:latin typeface="Arial"/>
                        </a:rPr>
                        <a:t>Digestivo</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900" b="0" i="0" u="none" strike="noStrike">
                          <a:solidFill>
                            <a:srgbClr val="000000"/>
                          </a:solidFill>
                          <a:effectLst/>
                          <a:latin typeface="Arial"/>
                        </a:rPr>
                        <a:t>Cirugía Ortopédica y Traumatología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900" b="0" i="0" u="none" strike="noStrike" dirty="0">
                          <a:solidFill>
                            <a:srgbClr val="000000"/>
                          </a:solidFill>
                          <a:effectLst/>
                          <a:latin typeface="Arial"/>
                        </a:rPr>
                        <a:t>Medicina Interna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900" b="0" i="0" u="none" strike="noStrike">
                          <a:solidFill>
                            <a:srgbClr val="000000"/>
                          </a:solidFill>
                          <a:effectLst/>
                          <a:latin typeface="Arial"/>
                        </a:rPr>
                        <a:t>Medicina Preventiva y Salud Pública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900" b="0" i="0" u="none" strike="noStrike" dirty="0">
                          <a:solidFill>
                            <a:srgbClr val="000000"/>
                          </a:solidFill>
                          <a:effectLst/>
                          <a:latin typeface="Arial"/>
                        </a:rPr>
                        <a:t>Medicina Intensiva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900" b="0" i="0" u="none" strike="noStrike" dirty="0">
                          <a:solidFill>
                            <a:srgbClr val="000000"/>
                          </a:solidFill>
                          <a:effectLst/>
                          <a:latin typeface="Arial"/>
                        </a:rPr>
                        <a:t>Neumología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900" b="0" i="0" u="none" strike="noStrike">
                          <a:solidFill>
                            <a:srgbClr val="000000"/>
                          </a:solidFill>
                          <a:effectLst/>
                          <a:latin typeface="Arial"/>
                        </a:rPr>
                        <a:t>Oftalmología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900" b="0" i="0" u="none" strike="noStrike" dirty="0">
                          <a:solidFill>
                            <a:srgbClr val="000000"/>
                          </a:solidFill>
                          <a:effectLst/>
                          <a:latin typeface="Arial"/>
                        </a:rPr>
                        <a:t>Anatomía Patológica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900" b="0" i="0" u="none" strike="noStrike" dirty="0">
                          <a:solidFill>
                            <a:srgbClr val="000000"/>
                          </a:solidFill>
                          <a:effectLst/>
                          <a:latin typeface="Arial"/>
                        </a:rPr>
                        <a:t>Obstetricia y Ginecología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900" b="0" i="0" u="none" strike="noStrike">
                          <a:solidFill>
                            <a:srgbClr val="000000"/>
                          </a:solidFill>
                          <a:effectLst/>
                          <a:latin typeface="Arial"/>
                        </a:rPr>
                        <a:t>Neurofisiología Clínica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900" b="0" i="0" u="none" strike="noStrike" dirty="0">
                          <a:solidFill>
                            <a:srgbClr val="000000"/>
                          </a:solidFill>
                          <a:effectLst/>
                          <a:latin typeface="Arial"/>
                        </a:rPr>
                        <a:t>Urología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900" b="0" i="0" u="none" strike="noStrike" dirty="0">
                          <a:solidFill>
                            <a:srgbClr val="000000"/>
                          </a:solidFill>
                          <a:effectLst/>
                          <a:latin typeface="Arial"/>
                        </a:rPr>
                        <a:t>Análisis Clínicos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900" b="0" i="0" u="none" strike="noStrike" dirty="0">
                          <a:solidFill>
                            <a:srgbClr val="000000"/>
                          </a:solidFill>
                          <a:effectLst/>
                          <a:latin typeface="Arial"/>
                        </a:rPr>
                        <a:t>Aparato Digestivo</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900" b="0" i="0" u="none" strike="noStrike" dirty="0">
                          <a:solidFill>
                            <a:srgbClr val="000000"/>
                          </a:solidFill>
                          <a:effectLst/>
                          <a:latin typeface="Arial"/>
                        </a:rPr>
                        <a:t>Geriatría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bl>
          </a:graphicData>
        </a:graphic>
      </p:graphicFrame>
      <p:sp>
        <p:nvSpPr>
          <p:cNvPr id="10" name="9 Rectángulo"/>
          <p:cNvSpPr/>
          <p:nvPr/>
        </p:nvSpPr>
        <p:spPr>
          <a:xfrm>
            <a:off x="128588" y="6453188"/>
            <a:ext cx="8137525" cy="246062"/>
          </a:xfrm>
          <a:prstGeom prst="rect">
            <a:avLst/>
          </a:prstGeom>
        </p:spPr>
        <p:txBody>
          <a:bodyPr>
            <a:spAutoFit/>
          </a:bodyPr>
          <a:lstStyle/>
          <a:p>
            <a:pPr fontAlgn="auto">
              <a:spcBef>
                <a:spcPts val="0"/>
              </a:spcBef>
              <a:spcAft>
                <a:spcPts val="0"/>
              </a:spcAft>
              <a:defRPr/>
            </a:pPr>
            <a:r>
              <a:rPr lang="es-ES" sz="1000" b="1" dirty="0">
                <a:solidFill>
                  <a:schemeClr val="tx1">
                    <a:lumMod val="50000"/>
                    <a:lumOff val="50000"/>
                  </a:schemeClr>
                </a:solidFill>
                <a:latin typeface="+mn-lt"/>
              </a:rPr>
              <a:t>P.2b </a:t>
            </a:r>
            <a:r>
              <a:rPr lang="es-ES" sz="1000" dirty="0">
                <a:solidFill>
                  <a:schemeClr val="tx1">
                    <a:lumMod val="50000"/>
                    <a:lumOff val="50000"/>
                  </a:schemeClr>
                </a:solidFill>
                <a:latin typeface="+mn-lt"/>
              </a:rPr>
              <a:t>Por favor, señale del siguiente listado las dos especialidades que ha realizado. Indicando la especialidad que realizó en primer y en segundo lugar</a:t>
            </a:r>
            <a:endParaRPr lang="es-ES" sz="1000" dirty="0">
              <a:solidFill>
                <a:schemeClr val="tx1">
                  <a:lumMod val="50000"/>
                  <a:lumOff val="50000"/>
                </a:schemeClr>
              </a:solidFill>
              <a:latin typeface="+mn-lt"/>
            </a:endParaRPr>
          </a:p>
        </p:txBody>
      </p:sp>
      <p:graphicFrame>
        <p:nvGraphicFramePr>
          <p:cNvPr id="12" name="Group 3"/>
          <p:cNvGraphicFramePr>
            <a:graphicFrameLocks noGrp="1"/>
          </p:cNvGraphicFramePr>
          <p:nvPr/>
        </p:nvGraphicFramePr>
        <p:xfrm>
          <a:off x="3468887" y="1124744"/>
          <a:ext cx="3096344" cy="4992374"/>
        </p:xfrm>
        <a:graphic>
          <a:graphicData uri="http://schemas.openxmlformats.org/drawingml/2006/table">
            <a:tbl>
              <a:tblPr>
                <a:tableStyleId>{5940675A-B579-460E-94D1-54222C63F5DA}</a:tableStyleId>
              </a:tblPr>
              <a:tblGrid>
                <a:gridCol w="1900030"/>
                <a:gridCol w="562971"/>
                <a:gridCol w="633343"/>
              </a:tblGrid>
              <a:tr h="210193">
                <a:tc rowSpan="2">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rPr>
                        <a:t>Especialidad</a:t>
                      </a:r>
                      <a:endParaRPr kumimoji="0" lang="es-ES" sz="1100" b="1" i="0" u="none" strike="noStrike" cap="none" normalizeH="0" baseline="0" dirty="0" smtClean="0">
                        <a:ln>
                          <a:solidFill>
                            <a:schemeClr val="bg1"/>
                          </a:solidFill>
                        </a:ln>
                        <a:solidFill>
                          <a:schemeClr val="bg1"/>
                        </a:solidFill>
                        <a:effectLst/>
                        <a:latin typeface="Calibri" pitchFamily="32" charset="0"/>
                        <a:cs typeface="Calibri" pitchFamily="32" charset="0"/>
                      </a:endParaRPr>
                    </a:p>
                  </a:txBody>
                  <a:tcPr marL="107981"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gridSpan="2">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b="0" i="0" u="none" strike="noStrike" cap="none" normalizeH="0" baseline="0" dirty="0" smtClean="0">
                          <a:ln>
                            <a:solidFill>
                              <a:schemeClr val="bg1"/>
                            </a:solidFill>
                          </a:ln>
                          <a:solidFill>
                            <a:schemeClr val="bg1"/>
                          </a:solidFill>
                          <a:effectLst/>
                          <a:latin typeface="+mn-lt"/>
                          <a:cs typeface="+mn-cs"/>
                        </a:rPr>
                        <a:t>Orden de </a:t>
                      </a:r>
                      <a:r>
                        <a:rPr kumimoji="0" lang="es-ES" sz="1100" b="0" i="0" u="none" strike="noStrike" cap="none" normalizeH="0" baseline="0" dirty="0" err="1" smtClean="0">
                          <a:ln>
                            <a:solidFill>
                              <a:schemeClr val="bg1"/>
                            </a:solidFill>
                          </a:ln>
                          <a:solidFill>
                            <a:schemeClr val="bg1"/>
                          </a:solidFill>
                          <a:effectLst/>
                          <a:latin typeface="+mn-lt"/>
                          <a:cs typeface="+mn-cs"/>
                        </a:rPr>
                        <a:t>realiz</a:t>
                      </a:r>
                      <a:r>
                        <a:rPr kumimoji="0" lang="es-ES" sz="1100" b="0" i="0" u="none" strike="noStrike" cap="none" normalizeH="0" baseline="0" dirty="0" smtClean="0">
                          <a:ln>
                            <a:solidFill>
                              <a:schemeClr val="bg1"/>
                            </a:solidFill>
                          </a:ln>
                          <a:solidFill>
                            <a:schemeClr val="bg1"/>
                          </a:solidFill>
                          <a:effectLst/>
                          <a:latin typeface="+mn-lt"/>
                          <a:cs typeface="+mn-cs"/>
                        </a:rPr>
                        <a:t>.</a:t>
                      </a:r>
                      <a:endParaRPr kumimoji="0" lang="es-ES" sz="1100" b="1" i="0" u="none" strike="noStrike" cap="none" normalizeH="0" baseline="0" dirty="0" smtClean="0">
                        <a:ln>
                          <a:solidFill>
                            <a:schemeClr val="bg1"/>
                          </a:solidFill>
                        </a:ln>
                        <a:solidFill>
                          <a:schemeClr val="bg1"/>
                        </a:solidFill>
                        <a:effectLst/>
                        <a:latin typeface="Calibri" pitchFamily="32" charset="0"/>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hMerge="1">
                  <a:txBody>
                    <a:bodyPr/>
                    <a:lstStyle/>
                    <a:p>
                      <a:endParaRPr lang="es-ES"/>
                    </a:p>
                  </a:txBody>
                  <a:tcPr/>
                </a:tc>
              </a:tr>
              <a:tr h="223541">
                <a:tc vMerge="1">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s-ES" sz="1200" b="1" i="0" u="none" strike="noStrike" cap="none" normalizeH="0" baseline="0" dirty="0" smtClean="0">
                        <a:ln>
                          <a:solidFill>
                            <a:schemeClr val="accent5"/>
                          </a:solidFill>
                        </a:ln>
                        <a:solidFill>
                          <a:schemeClr val="accent5"/>
                        </a:solidFill>
                        <a:effectLst/>
                        <a:latin typeface="Calibri" pitchFamily="32" charset="0"/>
                        <a:cs typeface="Calibri" pitchFamily="32" charset="0"/>
                      </a:endParaRPr>
                    </a:p>
                  </a:txBody>
                  <a:tcPr marL="107981"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ysDot"/>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rPr>
                        <a:t>1º</a:t>
                      </a:r>
                      <a:endParaRPr kumimoji="0" lang="es-ES" sz="1100" b="1" i="0" u="none" strike="noStrike" cap="none" normalizeH="0" baseline="0" dirty="0" smtClean="0">
                        <a:ln>
                          <a:solidFill>
                            <a:schemeClr val="bg1"/>
                          </a:solidFill>
                        </a:ln>
                        <a:solidFill>
                          <a:schemeClr val="bg1"/>
                        </a:solidFill>
                        <a:effectLst/>
                        <a:latin typeface="Calibri" pitchFamily="32" charset="0"/>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rPr>
                        <a:t>2º</a:t>
                      </a:r>
                      <a:endParaRPr kumimoji="0" lang="es-ES" sz="1100" b="1" i="0" u="none" strike="noStrike" cap="none" normalizeH="0" baseline="0" dirty="0" smtClean="0">
                        <a:ln>
                          <a:solidFill>
                            <a:schemeClr val="bg1"/>
                          </a:solidFill>
                        </a:ln>
                        <a:solidFill>
                          <a:schemeClr val="bg1"/>
                        </a:solidFill>
                        <a:effectLst/>
                        <a:latin typeface="Calibri" pitchFamily="32" charset="0"/>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r>
              <a:tr h="227932">
                <a:tc>
                  <a:txBody>
                    <a:bodyPr/>
                    <a:lstStyle/>
                    <a:p>
                      <a:pPr algn="l" fontAlgn="t"/>
                      <a:r>
                        <a:rPr lang="es-ES" sz="900" b="0" i="0" u="none" strike="noStrike" dirty="0">
                          <a:solidFill>
                            <a:srgbClr val="000000"/>
                          </a:solidFill>
                          <a:effectLst/>
                          <a:latin typeface="Arial"/>
                        </a:rPr>
                        <a:t>Hematología y Hemoterapia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932">
                <a:tc>
                  <a:txBody>
                    <a:bodyPr/>
                    <a:lstStyle/>
                    <a:p>
                      <a:pPr algn="l" fontAlgn="t"/>
                      <a:r>
                        <a:rPr lang="es-ES" sz="900" b="0" i="0" u="none" strike="noStrike" dirty="0">
                          <a:solidFill>
                            <a:srgbClr val="000000"/>
                          </a:solidFill>
                          <a:effectLst/>
                          <a:latin typeface="Arial"/>
                        </a:rPr>
                        <a:t>Neurología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932">
                <a:tc>
                  <a:txBody>
                    <a:bodyPr/>
                    <a:lstStyle/>
                    <a:p>
                      <a:pPr algn="l" fontAlgn="t"/>
                      <a:r>
                        <a:rPr lang="es-ES" sz="900" b="0" i="0" u="none" strike="noStrike" dirty="0">
                          <a:solidFill>
                            <a:srgbClr val="000000"/>
                          </a:solidFill>
                          <a:effectLst/>
                          <a:latin typeface="Arial"/>
                        </a:rPr>
                        <a:t>Otorrinolaringología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932">
                <a:tc>
                  <a:txBody>
                    <a:bodyPr/>
                    <a:lstStyle/>
                    <a:p>
                      <a:pPr algn="l" fontAlgn="t"/>
                      <a:r>
                        <a:rPr lang="es-ES" sz="900" b="0" i="0" u="none" strike="noStrike" dirty="0">
                          <a:solidFill>
                            <a:srgbClr val="000000"/>
                          </a:solidFill>
                          <a:effectLst/>
                          <a:latin typeface="Arial"/>
                        </a:rPr>
                        <a:t>Alergología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932">
                <a:tc>
                  <a:txBody>
                    <a:bodyPr/>
                    <a:lstStyle/>
                    <a:p>
                      <a:pPr algn="l" fontAlgn="t"/>
                      <a:r>
                        <a:rPr lang="es-ES" sz="900" b="0" i="0" u="none" strike="noStrike">
                          <a:solidFill>
                            <a:srgbClr val="000000"/>
                          </a:solidFill>
                          <a:effectLst/>
                          <a:latin typeface="Arial"/>
                        </a:rPr>
                        <a:t>Medicina Física y Rehabilitación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932">
                <a:tc>
                  <a:txBody>
                    <a:bodyPr/>
                    <a:lstStyle/>
                    <a:p>
                      <a:pPr algn="l" fontAlgn="t"/>
                      <a:r>
                        <a:rPr lang="es-ES" sz="900" b="0" i="0" u="none" strike="noStrike" dirty="0">
                          <a:solidFill>
                            <a:srgbClr val="000000"/>
                          </a:solidFill>
                          <a:effectLst/>
                          <a:latin typeface="Arial"/>
                        </a:rPr>
                        <a:t>Oncología Médica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932">
                <a:tc>
                  <a:txBody>
                    <a:bodyPr/>
                    <a:lstStyle/>
                    <a:p>
                      <a:pPr algn="l" fontAlgn="t"/>
                      <a:r>
                        <a:rPr lang="es-ES" sz="900" b="0" i="0" u="none" strike="noStrike">
                          <a:solidFill>
                            <a:srgbClr val="000000"/>
                          </a:solidFill>
                          <a:effectLst/>
                          <a:latin typeface="Arial"/>
                        </a:rPr>
                        <a:t>Reumatología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932">
                <a:tc>
                  <a:txBody>
                    <a:bodyPr/>
                    <a:lstStyle/>
                    <a:p>
                      <a:pPr algn="l" fontAlgn="t"/>
                      <a:r>
                        <a:rPr lang="es-ES" sz="900" b="0" i="0" u="none" strike="noStrike" dirty="0">
                          <a:solidFill>
                            <a:srgbClr val="000000"/>
                          </a:solidFill>
                          <a:effectLst/>
                          <a:latin typeface="Arial"/>
                        </a:rPr>
                        <a:t>Angiología y Cirugía Vascular</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932">
                <a:tc>
                  <a:txBody>
                    <a:bodyPr/>
                    <a:lstStyle/>
                    <a:p>
                      <a:pPr algn="l" fontAlgn="t"/>
                      <a:r>
                        <a:rPr lang="es-ES" sz="900" b="0" i="0" u="none" strike="noStrike">
                          <a:solidFill>
                            <a:srgbClr val="000000"/>
                          </a:solidFill>
                          <a:effectLst/>
                          <a:latin typeface="Arial"/>
                        </a:rPr>
                        <a:t>Cardiología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932">
                <a:tc>
                  <a:txBody>
                    <a:bodyPr/>
                    <a:lstStyle/>
                    <a:p>
                      <a:pPr algn="l" fontAlgn="t"/>
                      <a:r>
                        <a:rPr lang="es-ES" sz="900" b="0" i="0" u="none" strike="noStrike" dirty="0">
                          <a:solidFill>
                            <a:srgbClr val="000000"/>
                          </a:solidFill>
                          <a:effectLst/>
                          <a:latin typeface="Arial"/>
                        </a:rPr>
                        <a:t>Cirugía Plástica, Estética y </a:t>
                      </a:r>
                      <a:r>
                        <a:rPr lang="es-ES" sz="900" b="0" i="0" u="none" strike="noStrike" dirty="0" smtClean="0">
                          <a:solidFill>
                            <a:srgbClr val="000000"/>
                          </a:solidFill>
                          <a:effectLst/>
                          <a:latin typeface="Arial"/>
                        </a:rPr>
                        <a:t>Rep.</a:t>
                      </a:r>
                      <a:endParaRPr lang="es-ES" sz="900" b="0" i="0" u="none" strike="noStrike" dirty="0">
                        <a:solidFill>
                          <a:srgbClr val="000000"/>
                        </a:solidFill>
                        <a:effectLst/>
                        <a:latin typeface="Arial"/>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932">
                <a:tc>
                  <a:txBody>
                    <a:bodyPr/>
                    <a:lstStyle/>
                    <a:p>
                      <a:pPr algn="l" fontAlgn="t"/>
                      <a:r>
                        <a:rPr lang="es-ES" sz="900" b="0" i="0" u="none" strike="noStrike" dirty="0">
                          <a:solidFill>
                            <a:srgbClr val="000000"/>
                          </a:solidFill>
                          <a:effectLst/>
                          <a:latin typeface="Arial"/>
                        </a:rPr>
                        <a:t>Dermatología </a:t>
                      </a:r>
                      <a:r>
                        <a:rPr lang="es-ES" sz="900" b="0" i="0" u="none" strike="noStrike" dirty="0" smtClean="0">
                          <a:solidFill>
                            <a:srgbClr val="000000"/>
                          </a:solidFill>
                          <a:effectLst/>
                          <a:latin typeface="Arial"/>
                        </a:rPr>
                        <a:t>M-Q </a:t>
                      </a:r>
                      <a:r>
                        <a:rPr lang="es-ES" sz="900" b="0" i="0" u="none" strike="noStrike" dirty="0">
                          <a:solidFill>
                            <a:srgbClr val="000000"/>
                          </a:solidFill>
                          <a:effectLst/>
                          <a:latin typeface="Arial"/>
                        </a:rPr>
                        <a:t>y Venereología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932">
                <a:tc>
                  <a:txBody>
                    <a:bodyPr/>
                    <a:lstStyle/>
                    <a:p>
                      <a:pPr algn="l" fontAlgn="t"/>
                      <a:r>
                        <a:rPr lang="es-ES" sz="900" b="0" i="0" u="none" strike="noStrike" dirty="0">
                          <a:solidFill>
                            <a:srgbClr val="000000"/>
                          </a:solidFill>
                          <a:effectLst/>
                          <a:latin typeface="Arial"/>
                        </a:rPr>
                        <a:t>Endocrinología y Nutrición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932">
                <a:tc>
                  <a:txBody>
                    <a:bodyPr/>
                    <a:lstStyle/>
                    <a:p>
                      <a:pPr algn="l" fontAlgn="t"/>
                      <a:r>
                        <a:rPr lang="es-ES" sz="900" b="0" i="0" u="none" strike="noStrike" dirty="0">
                          <a:solidFill>
                            <a:srgbClr val="000000"/>
                          </a:solidFill>
                          <a:effectLst/>
                          <a:latin typeface="Arial"/>
                        </a:rPr>
                        <a:t>Medicina de </a:t>
                      </a:r>
                      <a:r>
                        <a:rPr lang="es-ES" sz="900" b="0" i="0" u="none" strike="noStrike" dirty="0" err="1" smtClean="0">
                          <a:solidFill>
                            <a:srgbClr val="000000"/>
                          </a:solidFill>
                          <a:effectLst/>
                          <a:latin typeface="Arial"/>
                        </a:rPr>
                        <a:t>Ed.Física</a:t>
                      </a:r>
                      <a:r>
                        <a:rPr lang="es-ES" sz="900" b="0" i="0" u="none" strike="noStrike" dirty="0" smtClean="0">
                          <a:solidFill>
                            <a:srgbClr val="000000"/>
                          </a:solidFill>
                          <a:effectLst/>
                          <a:latin typeface="Arial"/>
                        </a:rPr>
                        <a:t> </a:t>
                      </a:r>
                      <a:r>
                        <a:rPr lang="es-ES" sz="900" b="0" i="0" u="none" strike="noStrike" dirty="0">
                          <a:solidFill>
                            <a:srgbClr val="000000"/>
                          </a:solidFill>
                          <a:effectLst/>
                          <a:latin typeface="Arial"/>
                        </a:rPr>
                        <a:t>y Deporte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932">
                <a:tc>
                  <a:txBody>
                    <a:bodyPr/>
                    <a:lstStyle/>
                    <a:p>
                      <a:pPr algn="l" fontAlgn="t"/>
                      <a:r>
                        <a:rPr lang="es-ES" sz="900" b="0" i="0" u="none" strike="noStrike" dirty="0">
                          <a:solidFill>
                            <a:srgbClr val="000000"/>
                          </a:solidFill>
                          <a:effectLst/>
                          <a:latin typeface="Arial"/>
                        </a:rPr>
                        <a:t>Medicina Legal y Forense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932">
                <a:tc>
                  <a:txBody>
                    <a:bodyPr/>
                    <a:lstStyle/>
                    <a:p>
                      <a:pPr algn="l" fontAlgn="t"/>
                      <a:r>
                        <a:rPr lang="es-ES" sz="900" b="0" i="0" u="none" strike="noStrike">
                          <a:solidFill>
                            <a:srgbClr val="000000"/>
                          </a:solidFill>
                          <a:effectLst/>
                          <a:latin typeface="Arial"/>
                        </a:rPr>
                        <a:t>Microbiología y Parasitología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932">
                <a:tc>
                  <a:txBody>
                    <a:bodyPr/>
                    <a:lstStyle/>
                    <a:p>
                      <a:pPr algn="l" fontAlgn="t"/>
                      <a:r>
                        <a:rPr lang="es-ES" sz="900" b="0" i="0" u="none" strike="noStrike" dirty="0">
                          <a:solidFill>
                            <a:srgbClr val="000000"/>
                          </a:solidFill>
                          <a:effectLst/>
                          <a:latin typeface="Arial"/>
                        </a:rPr>
                        <a:t>Estomatología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932">
                <a:tc>
                  <a:txBody>
                    <a:bodyPr/>
                    <a:lstStyle/>
                    <a:p>
                      <a:pPr algn="l" fontAlgn="t"/>
                      <a:r>
                        <a:rPr lang="es-ES" sz="900" b="0" i="0" u="none" strike="noStrike" dirty="0">
                          <a:solidFill>
                            <a:srgbClr val="000000"/>
                          </a:solidFill>
                          <a:effectLst/>
                          <a:latin typeface="Arial"/>
                        </a:rPr>
                        <a:t>Hidrología Médica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932">
                <a:tc>
                  <a:txBody>
                    <a:bodyPr/>
                    <a:lstStyle/>
                    <a:p>
                      <a:pPr algn="l" fontAlgn="t"/>
                      <a:r>
                        <a:rPr lang="es-ES" sz="900" b="0" i="0" u="none" strike="noStrike" dirty="0">
                          <a:solidFill>
                            <a:srgbClr val="000000"/>
                          </a:solidFill>
                          <a:effectLst/>
                          <a:latin typeface="Arial"/>
                        </a:rPr>
                        <a:t>Cirugía Cardiovascular</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932">
                <a:tc>
                  <a:txBody>
                    <a:bodyPr/>
                    <a:lstStyle/>
                    <a:p>
                      <a:pPr algn="l" fontAlgn="t"/>
                      <a:r>
                        <a:rPr lang="es-ES" sz="900" b="0" i="0" u="none" strike="noStrike" dirty="0">
                          <a:solidFill>
                            <a:srgbClr val="000000"/>
                          </a:solidFill>
                          <a:effectLst/>
                          <a:latin typeface="Arial"/>
                        </a:rPr>
                        <a:t>Cirugía Oral y Maxilofacial</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932">
                <a:tc>
                  <a:txBody>
                    <a:bodyPr/>
                    <a:lstStyle/>
                    <a:p>
                      <a:pPr algn="l" fontAlgn="t"/>
                      <a:r>
                        <a:rPr lang="es-ES" sz="900" b="0" i="0" u="none" strike="noStrike" dirty="0">
                          <a:solidFill>
                            <a:srgbClr val="000000"/>
                          </a:solidFill>
                          <a:effectLst/>
                          <a:latin typeface="Arial"/>
                        </a:rPr>
                        <a:t>Cirugía Pediátrica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bl>
          </a:graphicData>
        </a:graphic>
      </p:graphicFrame>
      <p:graphicFrame>
        <p:nvGraphicFramePr>
          <p:cNvPr id="13" name="Group 3"/>
          <p:cNvGraphicFramePr>
            <a:graphicFrameLocks noGrp="1"/>
          </p:cNvGraphicFramePr>
          <p:nvPr/>
        </p:nvGraphicFramePr>
        <p:xfrm>
          <a:off x="6710854" y="1124744"/>
          <a:ext cx="3066682" cy="1801326"/>
        </p:xfrm>
        <a:graphic>
          <a:graphicData uri="http://schemas.openxmlformats.org/drawingml/2006/table">
            <a:tbl>
              <a:tblPr>
                <a:tableStyleId>{5940675A-B579-460E-94D1-54222C63F5DA}</a:tableStyleId>
              </a:tblPr>
              <a:tblGrid>
                <a:gridCol w="1914554"/>
                <a:gridCol w="576064"/>
                <a:gridCol w="576064"/>
              </a:tblGrid>
              <a:tr h="210193">
                <a:tc rowSpan="2">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rPr>
                        <a:t>Especialidad</a:t>
                      </a:r>
                      <a:endParaRPr kumimoji="0" lang="es-ES" sz="1100" b="1" i="0" u="none" strike="noStrike" cap="none" normalizeH="0" baseline="0" dirty="0" smtClean="0">
                        <a:ln>
                          <a:solidFill>
                            <a:schemeClr val="bg1"/>
                          </a:solidFill>
                        </a:ln>
                        <a:solidFill>
                          <a:schemeClr val="bg1"/>
                        </a:solidFill>
                        <a:effectLst/>
                        <a:latin typeface="Calibri" pitchFamily="32" charset="0"/>
                        <a:cs typeface="Calibri" pitchFamily="32" charset="0"/>
                      </a:endParaRPr>
                    </a:p>
                  </a:txBody>
                  <a:tcPr marL="107981"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gridSpan="2">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b="0" i="0" u="none" strike="noStrike" cap="none" normalizeH="0" baseline="0" dirty="0" smtClean="0">
                          <a:ln>
                            <a:solidFill>
                              <a:schemeClr val="bg1"/>
                            </a:solidFill>
                          </a:ln>
                          <a:solidFill>
                            <a:schemeClr val="bg1"/>
                          </a:solidFill>
                          <a:effectLst/>
                          <a:latin typeface="+mn-lt"/>
                          <a:cs typeface="+mn-cs"/>
                        </a:rPr>
                        <a:t>Orden de </a:t>
                      </a:r>
                      <a:r>
                        <a:rPr kumimoji="0" lang="es-ES" sz="1100" b="0" i="0" u="none" strike="noStrike" cap="none" normalizeH="0" baseline="0" dirty="0" err="1" smtClean="0">
                          <a:ln>
                            <a:solidFill>
                              <a:schemeClr val="bg1"/>
                            </a:solidFill>
                          </a:ln>
                          <a:solidFill>
                            <a:schemeClr val="bg1"/>
                          </a:solidFill>
                          <a:effectLst/>
                          <a:latin typeface="+mn-lt"/>
                          <a:cs typeface="+mn-cs"/>
                        </a:rPr>
                        <a:t>realiz</a:t>
                      </a:r>
                      <a:r>
                        <a:rPr kumimoji="0" lang="es-ES" sz="1100" b="0" i="0" u="none" strike="noStrike" cap="none" normalizeH="0" baseline="0" dirty="0" smtClean="0">
                          <a:ln>
                            <a:solidFill>
                              <a:schemeClr val="bg1"/>
                            </a:solidFill>
                          </a:ln>
                          <a:solidFill>
                            <a:schemeClr val="bg1"/>
                          </a:solidFill>
                          <a:effectLst/>
                          <a:latin typeface="+mn-lt"/>
                          <a:cs typeface="+mn-cs"/>
                        </a:rPr>
                        <a:t>.</a:t>
                      </a:r>
                      <a:endParaRPr kumimoji="0" lang="es-ES" sz="1100" b="1" i="0" u="none" strike="noStrike" cap="none" normalizeH="0" baseline="0" dirty="0" smtClean="0">
                        <a:ln>
                          <a:solidFill>
                            <a:schemeClr val="bg1"/>
                          </a:solidFill>
                        </a:ln>
                        <a:solidFill>
                          <a:schemeClr val="bg1"/>
                        </a:solidFill>
                        <a:effectLst/>
                        <a:latin typeface="Calibri" pitchFamily="32" charset="0"/>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hMerge="1">
                  <a:txBody>
                    <a:bodyPr/>
                    <a:lstStyle/>
                    <a:p>
                      <a:endParaRPr lang="es-ES"/>
                    </a:p>
                  </a:txBody>
                  <a:tcPr/>
                </a:tc>
              </a:tr>
              <a:tr h="223541">
                <a:tc vMerge="1">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s-ES" sz="1200" b="1" i="0" u="none" strike="noStrike" cap="none" normalizeH="0" baseline="0" dirty="0" smtClean="0">
                        <a:ln>
                          <a:solidFill>
                            <a:schemeClr val="accent5"/>
                          </a:solidFill>
                        </a:ln>
                        <a:solidFill>
                          <a:schemeClr val="accent5"/>
                        </a:solidFill>
                        <a:effectLst/>
                        <a:latin typeface="Calibri" pitchFamily="32" charset="0"/>
                        <a:cs typeface="Calibri" pitchFamily="32" charset="0"/>
                      </a:endParaRPr>
                    </a:p>
                  </a:txBody>
                  <a:tcPr marL="107981"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ysDot"/>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rPr>
                        <a:t>1º</a:t>
                      </a:r>
                      <a:endParaRPr kumimoji="0" lang="es-ES" sz="1100" b="1" i="0" u="none" strike="noStrike" cap="none" normalizeH="0" baseline="0" dirty="0" smtClean="0">
                        <a:ln>
                          <a:solidFill>
                            <a:schemeClr val="bg1"/>
                          </a:solidFill>
                        </a:ln>
                        <a:solidFill>
                          <a:schemeClr val="bg1"/>
                        </a:solidFill>
                        <a:effectLst/>
                        <a:latin typeface="Calibri" pitchFamily="32" charset="0"/>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rPr>
                        <a:t>2º</a:t>
                      </a:r>
                      <a:endParaRPr kumimoji="0" lang="es-ES" sz="1100" b="1" i="0" u="none" strike="noStrike" cap="none" normalizeH="0" baseline="0" dirty="0" smtClean="0">
                        <a:ln>
                          <a:solidFill>
                            <a:schemeClr val="bg1"/>
                          </a:solidFill>
                        </a:ln>
                        <a:solidFill>
                          <a:schemeClr val="bg1"/>
                        </a:solidFill>
                        <a:effectLst/>
                        <a:latin typeface="Calibri" pitchFamily="32" charset="0"/>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r>
              <a:tr h="227932">
                <a:tc>
                  <a:txBody>
                    <a:bodyPr/>
                    <a:lstStyle/>
                    <a:p>
                      <a:pPr algn="l" fontAlgn="t"/>
                      <a:r>
                        <a:rPr lang="es-ES" sz="900" b="0" i="0" u="none" strike="noStrike" dirty="0">
                          <a:solidFill>
                            <a:srgbClr val="000000"/>
                          </a:solidFill>
                          <a:effectLst/>
                          <a:latin typeface="Arial"/>
                        </a:rPr>
                        <a:t>Farmacología Clínica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227932">
                <a:tc>
                  <a:txBody>
                    <a:bodyPr/>
                    <a:lstStyle/>
                    <a:p>
                      <a:pPr algn="l" fontAlgn="t"/>
                      <a:r>
                        <a:rPr lang="es-ES" sz="900" b="0" i="0" u="none" strike="noStrike" dirty="0">
                          <a:solidFill>
                            <a:srgbClr val="000000"/>
                          </a:solidFill>
                          <a:effectLst/>
                          <a:latin typeface="Arial"/>
                        </a:rPr>
                        <a:t>Inmunología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227932">
                <a:tc>
                  <a:txBody>
                    <a:bodyPr/>
                    <a:lstStyle/>
                    <a:p>
                      <a:pPr algn="l" fontAlgn="t"/>
                      <a:r>
                        <a:rPr lang="es-ES" sz="900" b="0" i="0" u="none" strike="noStrike" dirty="0">
                          <a:solidFill>
                            <a:srgbClr val="000000"/>
                          </a:solidFill>
                          <a:effectLst/>
                          <a:latin typeface="Arial"/>
                        </a:rPr>
                        <a:t>Medicina Nuclear</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227932">
                <a:tc>
                  <a:txBody>
                    <a:bodyPr/>
                    <a:lstStyle/>
                    <a:p>
                      <a:pPr algn="l" fontAlgn="t"/>
                      <a:r>
                        <a:rPr lang="es-ES" sz="900" b="0" i="0" u="none" strike="noStrike" dirty="0">
                          <a:solidFill>
                            <a:srgbClr val="000000"/>
                          </a:solidFill>
                          <a:effectLst/>
                          <a:latin typeface="Arial"/>
                        </a:rPr>
                        <a:t>Nefrología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endParaRPr lang="es-ES" sz="105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227932">
                <a:tc>
                  <a:txBody>
                    <a:bodyPr/>
                    <a:lstStyle/>
                    <a:p>
                      <a:pPr algn="l" fontAlgn="t"/>
                      <a:r>
                        <a:rPr lang="es-ES" sz="900" b="0" i="0" u="none" strike="noStrike" dirty="0">
                          <a:solidFill>
                            <a:srgbClr val="000000"/>
                          </a:solidFill>
                          <a:effectLst/>
                          <a:latin typeface="Arial"/>
                        </a:rPr>
                        <a:t>Neurocirugía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227932">
                <a:tc>
                  <a:txBody>
                    <a:bodyPr/>
                    <a:lstStyle/>
                    <a:p>
                      <a:pPr algn="l" fontAlgn="t"/>
                      <a:r>
                        <a:rPr lang="es-ES" sz="900" b="0" i="0" u="none" strike="noStrike" dirty="0">
                          <a:solidFill>
                            <a:srgbClr val="000000"/>
                          </a:solidFill>
                          <a:effectLst/>
                          <a:latin typeface="Arial"/>
                        </a:rPr>
                        <a:t>Oncología Radioterápica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endParaRPr lang="es-ES" sz="1050" dirty="0"/>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bl>
          </a:graphicData>
        </a:graphic>
      </p:graphicFrame>
      <p:graphicFrame>
        <p:nvGraphicFramePr>
          <p:cNvPr id="68614" name="Gráfico 10"/>
          <p:cNvGraphicFramePr>
            <a:graphicFrameLocks/>
          </p:cNvGraphicFramePr>
          <p:nvPr/>
        </p:nvGraphicFramePr>
        <p:xfrm>
          <a:off x="1806575" y="1362075"/>
          <a:ext cx="965200" cy="4997450"/>
        </p:xfrm>
        <a:graphic>
          <a:graphicData uri="http://schemas.openxmlformats.org/presentationml/2006/ole">
            <p:oleObj spid="_x0000_s68614" r:id="rId4" imgW="969348" imgH="4999153" progId="Excel.Chart.8">
              <p:embed/>
            </p:oleObj>
          </a:graphicData>
        </a:graphic>
      </p:graphicFrame>
      <p:graphicFrame>
        <p:nvGraphicFramePr>
          <p:cNvPr id="68615" name="Gráfico 13"/>
          <p:cNvGraphicFramePr>
            <a:graphicFrameLocks/>
          </p:cNvGraphicFramePr>
          <p:nvPr/>
        </p:nvGraphicFramePr>
        <p:xfrm>
          <a:off x="5100638" y="1362075"/>
          <a:ext cx="966787" cy="4997450"/>
        </p:xfrm>
        <a:graphic>
          <a:graphicData uri="http://schemas.openxmlformats.org/presentationml/2006/ole">
            <p:oleObj spid="_x0000_s68615" r:id="rId5" imgW="963251" imgH="4999153" progId="Excel.Chart.8">
              <p:embed/>
            </p:oleObj>
          </a:graphicData>
        </a:graphic>
      </p:graphicFrame>
      <p:graphicFrame>
        <p:nvGraphicFramePr>
          <p:cNvPr id="68616" name="Gráfico 14"/>
          <p:cNvGraphicFramePr>
            <a:graphicFrameLocks/>
          </p:cNvGraphicFramePr>
          <p:nvPr/>
        </p:nvGraphicFramePr>
        <p:xfrm>
          <a:off x="8385175" y="1479550"/>
          <a:ext cx="966788" cy="1541463"/>
        </p:xfrm>
        <a:graphic>
          <a:graphicData uri="http://schemas.openxmlformats.org/presentationml/2006/ole">
            <p:oleObj spid="_x0000_s68616" r:id="rId6" imgW="963251" imgH="1542422" progId="Excel.Chart.8">
              <p:embed/>
            </p:oleObj>
          </a:graphicData>
        </a:graphic>
      </p:graphicFrame>
      <p:graphicFrame>
        <p:nvGraphicFramePr>
          <p:cNvPr id="68617" name="Gráfico 15"/>
          <p:cNvGraphicFramePr>
            <a:graphicFrameLocks/>
          </p:cNvGraphicFramePr>
          <p:nvPr/>
        </p:nvGraphicFramePr>
        <p:xfrm>
          <a:off x="2381250" y="1362075"/>
          <a:ext cx="966788" cy="4997450"/>
        </p:xfrm>
        <a:graphic>
          <a:graphicData uri="http://schemas.openxmlformats.org/presentationml/2006/ole">
            <p:oleObj spid="_x0000_s68617" r:id="rId7" imgW="963251" imgH="4999153" progId="Excel.Chart.8">
              <p:embed/>
            </p:oleObj>
          </a:graphicData>
        </a:graphic>
      </p:graphicFrame>
      <p:graphicFrame>
        <p:nvGraphicFramePr>
          <p:cNvPr id="68618" name="Gráfico 16"/>
          <p:cNvGraphicFramePr>
            <a:graphicFrameLocks/>
          </p:cNvGraphicFramePr>
          <p:nvPr/>
        </p:nvGraphicFramePr>
        <p:xfrm>
          <a:off x="5676900" y="1362075"/>
          <a:ext cx="966788" cy="4997450"/>
        </p:xfrm>
        <a:graphic>
          <a:graphicData uri="http://schemas.openxmlformats.org/presentationml/2006/ole">
            <p:oleObj spid="_x0000_s68618" r:id="rId8" imgW="969348" imgH="4999153" progId="Excel.Chart.8">
              <p:embed/>
            </p:oleObj>
          </a:graphicData>
        </a:graphic>
      </p:graphicFrame>
      <p:sp>
        <p:nvSpPr>
          <p:cNvPr id="20" name="Text Box 4"/>
          <p:cNvSpPr txBox="1">
            <a:spLocks noChangeArrowheads="1"/>
          </p:cNvSpPr>
          <p:nvPr/>
        </p:nvSpPr>
        <p:spPr bwMode="auto">
          <a:xfrm>
            <a:off x="272480" y="145590"/>
            <a:ext cx="8568952" cy="587835"/>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eaLnBrk="1" fontAlgn="auto" hangingPunct="1">
              <a:lnSpc>
                <a:spcPts val="1700"/>
              </a:lnSpc>
              <a:spcBef>
                <a:spcPts val="0"/>
              </a:spcBef>
              <a:spcAft>
                <a:spcPts val="0"/>
              </a:spcAft>
              <a:defRPr/>
            </a:pPr>
            <a:r>
              <a:rPr lang="es-ES" dirty="0">
                <a:ln>
                  <a:solidFill>
                    <a:schemeClr val="bg1"/>
                  </a:solidFill>
                </a:ln>
                <a:solidFill>
                  <a:schemeClr val="bg1"/>
                </a:solidFill>
                <a:latin typeface="Calibri" pitchFamily="34" charset="0"/>
                <a:cs typeface="Calibri" pitchFamily="34" charset="0"/>
              </a:rPr>
              <a:t>LA ESPECIALIZACION MEDICA</a:t>
            </a:r>
          </a:p>
          <a:p>
            <a:pPr eaLnBrk="1" fontAlgn="auto" hangingPunct="1">
              <a:lnSpc>
                <a:spcPts val="1700"/>
              </a:lnSpc>
              <a:spcBef>
                <a:spcPts val="0"/>
              </a:spcBef>
              <a:spcAft>
                <a:spcPts val="0"/>
              </a:spcAft>
              <a:defRPr/>
            </a:pPr>
            <a:r>
              <a:rPr lang="es-ES" dirty="0" smtClean="0">
                <a:ln>
                  <a:solidFill>
                    <a:schemeClr val="bg1"/>
                  </a:solidFill>
                </a:ln>
                <a:solidFill>
                  <a:schemeClr val="bg1"/>
                </a:solidFill>
                <a:latin typeface="Calibri" pitchFamily="34" charset="0"/>
                <a:cs typeface="Calibri" pitchFamily="34" charset="0"/>
              </a:rPr>
              <a:t>Han realizado más de una especialidad: especialidad que ejercen – </a:t>
            </a:r>
            <a:r>
              <a:rPr lang="es-ES" sz="1400" dirty="0" smtClean="0">
                <a:ln>
                  <a:solidFill>
                    <a:schemeClr val="bg1"/>
                  </a:solidFill>
                </a:ln>
                <a:solidFill>
                  <a:schemeClr val="bg1"/>
                </a:solidFill>
                <a:latin typeface="Calibri" pitchFamily="34" charset="0"/>
                <a:cs typeface="Calibri" pitchFamily="34" charset="0"/>
              </a:rPr>
              <a:t>Datos en %</a:t>
            </a:r>
          </a:p>
        </p:txBody>
      </p:sp>
      <p:graphicFrame>
        <p:nvGraphicFramePr>
          <p:cNvPr id="68620" name="Gráfico 14"/>
          <p:cNvGraphicFramePr>
            <a:graphicFrameLocks/>
          </p:cNvGraphicFramePr>
          <p:nvPr/>
        </p:nvGraphicFramePr>
        <p:xfrm>
          <a:off x="8870950" y="1479550"/>
          <a:ext cx="957263" cy="1541463"/>
        </p:xfrm>
        <a:graphic>
          <a:graphicData uri="http://schemas.openxmlformats.org/presentationml/2006/ole">
            <p:oleObj spid="_x0000_s68620" r:id="rId9" imgW="957155" imgH="1542422" progId="Excel.Chart.8">
              <p:embed/>
            </p:oleObj>
          </a:graphicData>
        </a:graphic>
      </p:graphicFrame>
      <p:grpSp>
        <p:nvGrpSpPr>
          <p:cNvPr id="68621" name="17 Grupo"/>
          <p:cNvGrpSpPr>
            <a:grpSpLocks/>
          </p:cNvGrpSpPr>
          <p:nvPr/>
        </p:nvGrpSpPr>
        <p:grpSpPr bwMode="auto">
          <a:xfrm>
            <a:off x="7456488" y="3938588"/>
            <a:ext cx="1617662" cy="1616075"/>
            <a:chOff x="7224637" y="3731377"/>
            <a:chExt cx="2081460" cy="2081460"/>
          </a:xfrm>
        </p:grpSpPr>
        <p:sp>
          <p:nvSpPr>
            <p:cNvPr id="19" name="18 Elipse"/>
            <p:cNvSpPr/>
            <p:nvPr/>
          </p:nvSpPr>
          <p:spPr>
            <a:xfrm>
              <a:off x="7224637" y="3731377"/>
              <a:ext cx="2081460" cy="2081460"/>
            </a:xfrm>
            <a:prstGeom prst="ellipse">
              <a:avLst/>
            </a:prstGeom>
            <a:solidFill>
              <a:schemeClr val="bg1"/>
            </a:solidFill>
            <a:ln>
              <a:solidFill>
                <a:schemeClr val="accent1">
                  <a:lumMod val="40000"/>
                  <a:lumOff val="60000"/>
                </a:schemeClr>
              </a:solidFill>
            </a:ln>
            <a:effectLst>
              <a:outerShdw blurRad="635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22" name="Picture 3" descr="C:\Users\beatriz.gonzalez\Desktop\icono_doctor.jpg"/>
            <p:cNvPicPr>
              <a:picLocks noChangeAspect="1" noChangeArrowheads="1"/>
            </p:cNvPicPr>
            <p:nvPr/>
          </p:nvPicPr>
          <p:blipFill rotWithShape="1">
            <a:blip r:embed="rId10">
              <a:extLst>
                <a:ext uri="{28A0092B-C50C-407E-A947-70E740481C1C}"/>
              </a:extLst>
            </a:blip>
            <a:srcRect l="-1" r="-13029" b="-8015"/>
            <a:stretch/>
          </p:blipFill>
          <p:spPr bwMode="auto">
            <a:xfrm>
              <a:off x="7414379" y="3925304"/>
              <a:ext cx="1866318" cy="1783516"/>
            </a:xfrm>
            <a:prstGeom prst="ellipse">
              <a:avLst/>
            </a:prstGeom>
            <a:noFill/>
            <a:extLst>
              <a:ext uri="{909E8E84-426E-40DD-AFC4-6F175D3DCCD1}"/>
            </a:extLst>
          </p:spPr>
        </p:pic>
      </p:gr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6 Rectángulo"/>
          <p:cNvSpPr>
            <a:spLocks noChangeArrowheads="1"/>
          </p:cNvSpPr>
          <p:nvPr/>
        </p:nvSpPr>
        <p:spPr bwMode="auto">
          <a:xfrm>
            <a:off x="128588" y="6453188"/>
            <a:ext cx="8137525" cy="246062"/>
          </a:xfrm>
          <a:prstGeom prst="rect">
            <a:avLst/>
          </a:prstGeom>
          <a:noFill/>
          <a:ln w="9525">
            <a:noFill/>
            <a:miter lim="800000"/>
            <a:headEnd/>
            <a:tailEnd/>
          </a:ln>
        </p:spPr>
        <p:txBody>
          <a:bodyPr>
            <a:spAutoFit/>
          </a:bodyPr>
          <a:lstStyle/>
          <a:p>
            <a:r>
              <a:rPr lang="es-ES" sz="1000" b="1">
                <a:solidFill>
                  <a:srgbClr val="7F7F7F"/>
                </a:solidFill>
                <a:latin typeface="Calibri" pitchFamily="34" charset="0"/>
              </a:rPr>
              <a:t>P31.Refiriéndonos a la formación continuada ¿cuándo fue la última vez que realizó un curso de formación continuada?</a:t>
            </a:r>
            <a:endParaRPr lang="es-ES" sz="1000">
              <a:solidFill>
                <a:srgbClr val="7F7F7F"/>
              </a:solidFill>
              <a:latin typeface="Calibri" pitchFamily="34" charset="0"/>
            </a:endParaRPr>
          </a:p>
        </p:txBody>
      </p:sp>
      <p:sp>
        <p:nvSpPr>
          <p:cNvPr id="27" name="Text Box 4"/>
          <p:cNvSpPr txBox="1">
            <a:spLocks noChangeArrowheads="1"/>
          </p:cNvSpPr>
          <p:nvPr/>
        </p:nvSpPr>
        <p:spPr bwMode="auto">
          <a:xfrm>
            <a:off x="272480" y="145590"/>
            <a:ext cx="7704856" cy="587835"/>
          </a:xfrm>
          <a:prstGeom prst="rect">
            <a:avLst/>
          </a:prstGeom>
          <a:noFill/>
          <a:ln>
            <a:noFill/>
          </a:ln>
          <a:extLst>
            <a:ext uri="{909E8E84-426E-40DD-AFC4-6F175D3DCCD1}"/>
            <a:ext uri="{91240B29-F687-4F45-9708-019B960494DF}"/>
          </a:extLst>
        </p:spPr>
        <p:txBody>
          <a:bodyPr lIns="0" tIns="72000" rIns="0" bIns="72000" anchor="ctr">
            <a:spAutoFit/>
          </a:bodyPr>
          <a:lstStyle>
            <a:defPPr>
              <a:defRPr lang="es-ES"/>
            </a:defPPr>
            <a:lvl1pPr>
              <a:lnSpc>
                <a:spcPts val="1700"/>
              </a:lnSpc>
              <a:spcBef>
                <a:spcPts val="0"/>
              </a:spcBef>
              <a:defRPr>
                <a:ln>
                  <a:solidFill>
                    <a:schemeClr val="bg1"/>
                  </a:solidFill>
                </a:ln>
                <a:solidFill>
                  <a:schemeClr val="bg1"/>
                </a:solidFill>
                <a:latin typeface="Calibri" pitchFamily="34" charset="0"/>
                <a:cs typeface="Calibri" pitchFamily="34"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algn="ctr" eaLnBrk="0" fontAlgn="base" hangingPunct="0">
              <a:spcBef>
                <a:spcPct val="50000"/>
              </a:spcBef>
              <a:spcAft>
                <a:spcPct val="0"/>
              </a:spcAft>
              <a:defRPr>
                <a:latin typeface="Arial" charset="0"/>
                <a:cs typeface="Arial" charset="0"/>
              </a:defRPr>
            </a:lvl6pPr>
            <a:lvl7pPr marL="2971800" indent="-228600" algn="ctr" eaLnBrk="0" fontAlgn="base" hangingPunct="0">
              <a:spcBef>
                <a:spcPct val="50000"/>
              </a:spcBef>
              <a:spcAft>
                <a:spcPct val="0"/>
              </a:spcAft>
              <a:defRPr>
                <a:latin typeface="Arial" charset="0"/>
                <a:cs typeface="Arial" charset="0"/>
              </a:defRPr>
            </a:lvl7pPr>
            <a:lvl8pPr marL="3429000" indent="-228600" algn="ctr" eaLnBrk="0" fontAlgn="base" hangingPunct="0">
              <a:spcBef>
                <a:spcPct val="50000"/>
              </a:spcBef>
              <a:spcAft>
                <a:spcPct val="0"/>
              </a:spcAft>
              <a:defRPr>
                <a:latin typeface="Arial" charset="0"/>
                <a:cs typeface="Arial" charset="0"/>
              </a:defRPr>
            </a:lvl8pPr>
            <a:lvl9pPr marL="3886200" indent="-228600" algn="ctr" eaLnBrk="0" fontAlgn="base" hangingPunct="0">
              <a:spcBef>
                <a:spcPct val="50000"/>
              </a:spcBef>
              <a:spcAft>
                <a:spcPct val="0"/>
              </a:spcAft>
              <a:defRPr>
                <a:latin typeface="Arial" charset="0"/>
                <a:cs typeface="Arial" charset="0"/>
              </a:defRPr>
            </a:lvl9pPr>
          </a:lstStyle>
          <a:p>
            <a:pPr fontAlgn="auto">
              <a:spcAft>
                <a:spcPts val="0"/>
              </a:spcAft>
              <a:defRPr/>
            </a:pPr>
            <a:r>
              <a:rPr lang="es-ES" dirty="0" smtClean="0"/>
              <a:t>FORMACIÓN</a:t>
            </a:r>
            <a:endParaRPr lang="es-ES" dirty="0"/>
          </a:p>
          <a:p>
            <a:pPr fontAlgn="auto">
              <a:spcAft>
                <a:spcPts val="0"/>
              </a:spcAft>
              <a:defRPr/>
            </a:pPr>
            <a:r>
              <a:rPr lang="es-ES_tradnl" dirty="0" smtClean="0">
                <a:ln>
                  <a:solidFill>
                    <a:prstClr val="white"/>
                  </a:solidFill>
                </a:ln>
                <a:solidFill>
                  <a:prstClr val="white"/>
                </a:solidFill>
              </a:rPr>
              <a:t>Tiempo </a:t>
            </a:r>
            <a:r>
              <a:rPr lang="es-ES_tradnl" dirty="0">
                <a:ln>
                  <a:solidFill>
                    <a:prstClr val="white"/>
                  </a:solidFill>
                </a:ln>
                <a:solidFill>
                  <a:prstClr val="white"/>
                </a:solidFill>
              </a:rPr>
              <a:t>que hace que realizó un curso de formación </a:t>
            </a:r>
            <a:r>
              <a:rPr lang="es-ES_tradnl" dirty="0" smtClean="0">
                <a:ln>
                  <a:solidFill>
                    <a:prstClr val="white"/>
                  </a:solidFill>
                </a:ln>
                <a:solidFill>
                  <a:prstClr val="white"/>
                </a:solidFill>
              </a:rPr>
              <a:t>continuada – </a:t>
            </a:r>
            <a:r>
              <a:rPr lang="es-ES_tradnl" sz="1400" dirty="0" smtClean="0">
                <a:ln>
                  <a:solidFill>
                    <a:prstClr val="white"/>
                  </a:solidFill>
                </a:ln>
                <a:solidFill>
                  <a:prstClr val="white"/>
                </a:solidFill>
              </a:rPr>
              <a:t>Datos en %</a:t>
            </a:r>
            <a:endParaRPr lang="es-ES" sz="1400" dirty="0">
              <a:ln>
                <a:solidFill>
                  <a:prstClr val="white"/>
                </a:solidFill>
              </a:ln>
              <a:solidFill>
                <a:prstClr val="white"/>
              </a:solidFill>
            </a:endParaRPr>
          </a:p>
        </p:txBody>
      </p:sp>
      <p:graphicFrame>
        <p:nvGraphicFramePr>
          <p:cNvPr id="16" name="15 Tabla"/>
          <p:cNvGraphicFramePr>
            <a:graphicFrameLocks noGrp="1"/>
          </p:cNvGraphicFramePr>
          <p:nvPr/>
        </p:nvGraphicFramePr>
        <p:xfrm>
          <a:off x="1784350" y="1773238"/>
          <a:ext cx="6383338" cy="3756025"/>
        </p:xfrm>
        <a:graphic>
          <a:graphicData uri="http://schemas.openxmlformats.org/drawingml/2006/table">
            <a:tbl>
              <a:tblPr/>
              <a:tblGrid>
                <a:gridCol w="1440000"/>
                <a:gridCol w="4942364"/>
              </a:tblGrid>
              <a:tr h="536713">
                <a:tc>
                  <a:txBody>
                    <a:bodyPr/>
                    <a:lstStyle/>
                    <a:p>
                      <a:pPr algn="r" fontAlgn="b">
                        <a:lnSpc>
                          <a:spcPct val="100000"/>
                        </a:lnSpc>
                      </a:pPr>
                      <a:r>
                        <a:rPr lang="es-ES" sz="1400" b="0" i="0" u="none" strike="noStrike" dirty="0">
                          <a:solidFill>
                            <a:srgbClr val="000000"/>
                          </a:solidFill>
                          <a:effectLst/>
                          <a:latin typeface="Calibri"/>
                        </a:rPr>
                        <a:t>Lo estoy </a:t>
                      </a:r>
                      <a:r>
                        <a:rPr lang="es-ES" sz="1400" b="0" i="0" u="none" strike="noStrike" dirty="0" smtClean="0">
                          <a:solidFill>
                            <a:srgbClr val="000000"/>
                          </a:solidFill>
                          <a:effectLst/>
                          <a:latin typeface="Calibri"/>
                        </a:rPr>
                        <a:t>haciendo</a:t>
                      </a:r>
                      <a:r>
                        <a:rPr lang="es-ES" sz="1400" b="0" i="0" u="none" strike="noStrike" baseline="0" dirty="0" smtClean="0">
                          <a:solidFill>
                            <a:srgbClr val="000000"/>
                          </a:solidFill>
                          <a:effectLst/>
                          <a:latin typeface="Calibri"/>
                        </a:rPr>
                        <a:t> </a:t>
                      </a:r>
                      <a:r>
                        <a:rPr lang="es-ES" sz="1400" b="0" i="0" u="none" strike="noStrike" dirty="0" smtClean="0">
                          <a:solidFill>
                            <a:srgbClr val="000000"/>
                          </a:solidFill>
                          <a:effectLst/>
                          <a:latin typeface="Calibri"/>
                        </a:rPr>
                        <a:t>en la</a:t>
                      </a:r>
                      <a:r>
                        <a:rPr lang="es-ES" sz="1400" b="0" i="0" u="none" strike="noStrike" baseline="0" dirty="0" smtClean="0">
                          <a:solidFill>
                            <a:srgbClr val="000000"/>
                          </a:solidFill>
                          <a:effectLst/>
                          <a:latin typeface="Calibri"/>
                        </a:rPr>
                        <a:t> </a:t>
                      </a:r>
                      <a:r>
                        <a:rPr lang="es-ES" sz="1400" b="0" i="0" u="none" strike="noStrike" dirty="0" smtClean="0">
                          <a:solidFill>
                            <a:srgbClr val="000000"/>
                          </a:solidFill>
                          <a:effectLst/>
                          <a:latin typeface="Calibri"/>
                        </a:rPr>
                        <a:t>actualidad</a:t>
                      </a:r>
                      <a:endParaRPr lang="es-ES" sz="14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536713">
                <a:tc>
                  <a:txBody>
                    <a:bodyPr/>
                    <a:lstStyle/>
                    <a:p>
                      <a:pPr algn="r" fontAlgn="b">
                        <a:lnSpc>
                          <a:spcPct val="100000"/>
                        </a:lnSpc>
                      </a:pPr>
                      <a:r>
                        <a:rPr lang="es-ES" sz="1400" b="0" i="0" u="none" strike="noStrike" dirty="0">
                          <a:solidFill>
                            <a:srgbClr val="000000"/>
                          </a:solidFill>
                          <a:effectLst/>
                          <a:latin typeface="Calibri"/>
                        </a:rPr>
                        <a:t>Hace menos de </a:t>
                      </a:r>
                      <a:r>
                        <a:rPr lang="es-ES" sz="1400" b="0" i="0" u="none" strike="noStrike" dirty="0" smtClean="0">
                          <a:solidFill>
                            <a:srgbClr val="000000"/>
                          </a:solidFill>
                          <a:effectLst/>
                          <a:latin typeface="Calibri"/>
                        </a:rPr>
                        <a:t/>
                      </a:r>
                      <a:br>
                        <a:rPr lang="es-ES" sz="1400" b="0" i="0" u="none" strike="noStrike" dirty="0" smtClean="0">
                          <a:solidFill>
                            <a:srgbClr val="000000"/>
                          </a:solidFill>
                          <a:effectLst/>
                          <a:latin typeface="Calibri"/>
                        </a:rPr>
                      </a:br>
                      <a:r>
                        <a:rPr lang="es-ES" sz="1400" b="0" i="0" u="none" strike="noStrike" dirty="0" smtClean="0">
                          <a:solidFill>
                            <a:srgbClr val="000000"/>
                          </a:solidFill>
                          <a:effectLst/>
                          <a:latin typeface="Calibri"/>
                        </a:rPr>
                        <a:t>1</a:t>
                      </a:r>
                      <a:r>
                        <a:rPr lang="es-ES" sz="1400" b="0" i="0" u="none" strike="noStrike" baseline="0" dirty="0" smtClean="0">
                          <a:solidFill>
                            <a:srgbClr val="000000"/>
                          </a:solidFill>
                          <a:effectLst/>
                          <a:latin typeface="Calibri"/>
                        </a:rPr>
                        <a:t> </a:t>
                      </a:r>
                      <a:r>
                        <a:rPr lang="es-ES" sz="1400" b="0" i="0" u="none" strike="noStrike" dirty="0" smtClean="0">
                          <a:solidFill>
                            <a:srgbClr val="000000"/>
                          </a:solidFill>
                          <a:effectLst/>
                          <a:latin typeface="Calibri"/>
                        </a:rPr>
                        <a:t>año</a:t>
                      </a:r>
                      <a:endParaRPr lang="es-ES" sz="14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536713">
                <a:tc>
                  <a:txBody>
                    <a:bodyPr/>
                    <a:lstStyle/>
                    <a:p>
                      <a:pPr algn="r" fontAlgn="b">
                        <a:lnSpc>
                          <a:spcPct val="100000"/>
                        </a:lnSpc>
                      </a:pPr>
                      <a:r>
                        <a:rPr lang="es-ES" sz="1400" b="0" i="0" u="none" strike="noStrike" dirty="0">
                          <a:solidFill>
                            <a:srgbClr val="000000"/>
                          </a:solidFill>
                          <a:effectLst/>
                          <a:latin typeface="Calibri"/>
                        </a:rPr>
                        <a:t>De 1 a 2 años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536713">
                <a:tc>
                  <a:txBody>
                    <a:bodyPr/>
                    <a:lstStyle/>
                    <a:p>
                      <a:pPr algn="r" fontAlgn="b">
                        <a:lnSpc>
                          <a:spcPct val="100000"/>
                        </a:lnSpc>
                      </a:pPr>
                      <a:r>
                        <a:rPr lang="es-ES" sz="1400" b="0" i="0" u="none" strike="noStrike" dirty="0">
                          <a:solidFill>
                            <a:srgbClr val="000000"/>
                          </a:solidFill>
                          <a:effectLst/>
                          <a:latin typeface="Calibri"/>
                        </a:rPr>
                        <a:t>Entre 2 y 3 años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536713">
                <a:tc>
                  <a:txBody>
                    <a:bodyPr/>
                    <a:lstStyle/>
                    <a:p>
                      <a:pPr algn="r" fontAlgn="b">
                        <a:lnSpc>
                          <a:spcPct val="100000"/>
                        </a:lnSpc>
                      </a:pPr>
                      <a:r>
                        <a:rPr lang="es-ES" sz="1400" b="0" i="0" u="none" strike="noStrike" dirty="0">
                          <a:solidFill>
                            <a:srgbClr val="000000"/>
                          </a:solidFill>
                          <a:effectLst/>
                          <a:latin typeface="Calibri"/>
                        </a:rPr>
                        <a:t>Hace más de </a:t>
                      </a:r>
                      <a:r>
                        <a:rPr lang="es-ES" sz="1400" b="0" i="0" u="none" strike="noStrike" dirty="0" smtClean="0">
                          <a:solidFill>
                            <a:srgbClr val="000000"/>
                          </a:solidFill>
                          <a:effectLst/>
                          <a:latin typeface="Calibri"/>
                        </a:rPr>
                        <a:t/>
                      </a:r>
                      <a:br>
                        <a:rPr lang="es-ES" sz="1400" b="0" i="0" u="none" strike="noStrike" dirty="0" smtClean="0">
                          <a:solidFill>
                            <a:srgbClr val="000000"/>
                          </a:solidFill>
                          <a:effectLst/>
                          <a:latin typeface="Calibri"/>
                        </a:rPr>
                      </a:br>
                      <a:r>
                        <a:rPr lang="es-ES" sz="1400" b="0" i="0" u="none" strike="noStrike" dirty="0" smtClean="0">
                          <a:solidFill>
                            <a:srgbClr val="000000"/>
                          </a:solidFill>
                          <a:effectLst/>
                          <a:latin typeface="Calibri"/>
                        </a:rPr>
                        <a:t>3 </a:t>
                      </a:r>
                      <a:r>
                        <a:rPr lang="es-ES" sz="1400" b="0" i="0" u="none" strike="noStrike" dirty="0">
                          <a:solidFill>
                            <a:srgbClr val="000000"/>
                          </a:solidFill>
                          <a:effectLst/>
                          <a:latin typeface="Calibri"/>
                        </a:rPr>
                        <a:t>años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536713">
                <a:tc>
                  <a:txBody>
                    <a:bodyPr/>
                    <a:lstStyle/>
                    <a:p>
                      <a:pPr marL="0" lvl="0" indent="0" algn="r">
                        <a:lnSpc>
                          <a:spcPct val="100000"/>
                        </a:lnSpc>
                        <a:spcBef>
                          <a:spcPts val="300"/>
                        </a:spcBef>
                        <a:spcAft>
                          <a:spcPts val="0"/>
                        </a:spcAft>
                        <a:buClr>
                          <a:srgbClr val="000000"/>
                        </a:buClr>
                        <a:buFont typeface="+mj-lt"/>
                        <a:buNone/>
                        <a:tabLst>
                          <a:tab pos="678815" algn="l"/>
                        </a:tabLst>
                      </a:pPr>
                      <a:r>
                        <a:rPr lang="es-ES" sz="1400" u="none" strike="noStrike" dirty="0" smtClean="0">
                          <a:effectLst/>
                          <a:latin typeface="+mj-lt"/>
                          <a:ea typeface="Calibri"/>
                          <a:cs typeface="Times New Roman"/>
                        </a:rPr>
                        <a:t>No sabe</a:t>
                      </a:r>
                      <a:endParaRPr lang="es-ES" sz="1400" u="none" strike="noStrike" dirty="0">
                        <a:effectLst/>
                        <a:latin typeface="+mj-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536713">
                <a:tc>
                  <a:txBody>
                    <a:bodyPr/>
                    <a:lstStyle/>
                    <a:p>
                      <a:pPr marL="0" lvl="0" indent="0" algn="r">
                        <a:lnSpc>
                          <a:spcPct val="100000"/>
                        </a:lnSpc>
                        <a:spcBef>
                          <a:spcPts val="300"/>
                        </a:spcBef>
                        <a:spcAft>
                          <a:spcPts val="0"/>
                        </a:spcAft>
                        <a:buClr>
                          <a:srgbClr val="000000"/>
                        </a:buClr>
                        <a:buFont typeface="+mj-lt"/>
                        <a:buNone/>
                        <a:tabLst>
                          <a:tab pos="678815" algn="l"/>
                        </a:tabLst>
                      </a:pPr>
                      <a:r>
                        <a:rPr lang="es-ES" sz="1400" u="none" strike="noStrike" dirty="0" smtClean="0">
                          <a:effectLst/>
                          <a:latin typeface="+mj-lt"/>
                          <a:ea typeface="Calibri"/>
                          <a:cs typeface="Times New Roman"/>
                        </a:rPr>
                        <a:t>       No contesta</a:t>
                      </a:r>
                      <a:endParaRPr lang="es-ES" sz="1400" u="none" strike="noStrike" dirty="0">
                        <a:effectLst/>
                        <a:latin typeface="+mj-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bl>
          </a:graphicData>
        </a:graphic>
      </p:graphicFrame>
      <p:graphicFrame>
        <p:nvGraphicFramePr>
          <p:cNvPr id="70674" name="16 Gráfico"/>
          <p:cNvGraphicFramePr>
            <a:graphicFrameLocks/>
          </p:cNvGraphicFramePr>
          <p:nvPr/>
        </p:nvGraphicFramePr>
        <p:xfrm>
          <a:off x="2325688" y="1577975"/>
          <a:ext cx="5861050" cy="4343400"/>
        </p:xfrm>
        <a:graphic>
          <a:graphicData uri="http://schemas.openxmlformats.org/presentationml/2006/ole">
            <p:oleObj spid="_x0000_s70674" r:id="rId4" imgW="5864860" imgH="4340728" progId="Excel.Chart.8">
              <p:embed/>
            </p:oleObj>
          </a:graphicData>
        </a:graphic>
      </p:graphicFrame>
      <p:sp>
        <p:nvSpPr>
          <p:cNvPr id="70675" name="8 CuadroTexto"/>
          <p:cNvSpPr txBox="1">
            <a:spLocks noChangeArrowheads="1"/>
          </p:cNvSpPr>
          <p:nvPr/>
        </p:nvSpPr>
        <p:spPr bwMode="auto">
          <a:xfrm>
            <a:off x="71438" y="6062663"/>
            <a:ext cx="5961062" cy="230187"/>
          </a:xfrm>
          <a:prstGeom prst="rect">
            <a:avLst/>
          </a:prstGeom>
          <a:noFill/>
          <a:ln w="9525">
            <a:noFill/>
            <a:miter lim="800000"/>
            <a:headEnd/>
            <a:tailEnd/>
          </a:ln>
        </p:spPr>
        <p:txBody>
          <a:bodyPr>
            <a:spAutoFit/>
          </a:bodyPr>
          <a:lstStyle/>
          <a:p>
            <a:r>
              <a:rPr lang="es-ES" sz="900">
                <a:solidFill>
                  <a:srgbClr val="595959"/>
                </a:solidFill>
                <a:latin typeface="Calibri" pitchFamily="34" charset="0"/>
              </a:rPr>
              <a:t>Base: total, excepto aquellos que ejercen  una especialidad No Médica (8696 casos)</a:t>
            </a:r>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29 Tabla"/>
          <p:cNvGraphicFramePr>
            <a:graphicFrameLocks noGrp="1"/>
          </p:cNvGraphicFramePr>
          <p:nvPr/>
        </p:nvGraphicFramePr>
        <p:xfrm>
          <a:off x="560512" y="1134421"/>
          <a:ext cx="8928992" cy="5108145"/>
        </p:xfrm>
        <a:graphic>
          <a:graphicData uri="http://schemas.openxmlformats.org/drawingml/2006/table">
            <a:tbl>
              <a:tblPr/>
              <a:tblGrid>
                <a:gridCol w="2376264"/>
                <a:gridCol w="3225062"/>
                <a:gridCol w="3327666"/>
              </a:tblGrid>
              <a:tr h="638395">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s-ES" sz="1200" b="0" i="0" u="none" strike="noStrike" kern="1200" cap="none" spc="0" normalizeH="0" baseline="0" noProof="0" dirty="0" smtClean="0">
                        <a:ln>
                          <a:solidFill>
                            <a:srgbClr val="4BACC6"/>
                          </a:solidFill>
                        </a:ln>
                        <a:solidFill>
                          <a:srgbClr val="4BACC6"/>
                        </a:solidFill>
                        <a:effectLst/>
                        <a:uLnTx/>
                        <a:uFillTx/>
                        <a:latin typeface="Calibri" pitchFamily="34" charset="0"/>
                        <a:ea typeface="+mn-ea"/>
                        <a:cs typeface="Calibri"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200" b="0" dirty="0" smtClean="0">
                          <a:ln>
                            <a:solidFill>
                              <a:schemeClr val="accent5"/>
                            </a:solidFill>
                          </a:ln>
                          <a:solidFill>
                            <a:schemeClr val="accent5"/>
                          </a:solidFill>
                          <a:latin typeface="Calibri" pitchFamily="34" charset="0"/>
                          <a:cs typeface="Calibri" pitchFamily="34" charset="0"/>
                        </a:rPr>
                        <a:t>Entidades con las que suele realizar </a:t>
                      </a:r>
                      <a:br>
                        <a:rPr lang="es-ES_tradnl" sz="1200" b="0" dirty="0" smtClean="0">
                          <a:ln>
                            <a:solidFill>
                              <a:schemeClr val="accent5"/>
                            </a:solidFill>
                          </a:ln>
                          <a:solidFill>
                            <a:schemeClr val="accent5"/>
                          </a:solidFill>
                          <a:latin typeface="Calibri" pitchFamily="34" charset="0"/>
                          <a:cs typeface="Calibri" pitchFamily="34" charset="0"/>
                        </a:rPr>
                      </a:br>
                      <a:r>
                        <a:rPr lang="es-ES_tradnl" sz="1200" b="0" dirty="0" smtClean="0">
                          <a:ln>
                            <a:solidFill>
                              <a:schemeClr val="accent5"/>
                            </a:solidFill>
                          </a:ln>
                          <a:solidFill>
                            <a:schemeClr val="accent5"/>
                          </a:solidFill>
                          <a:latin typeface="Calibri" pitchFamily="34" charset="0"/>
                          <a:cs typeface="Calibri" pitchFamily="34" charset="0"/>
                        </a:rPr>
                        <a:t>formación continuada.</a:t>
                      </a:r>
                    </a:p>
                    <a:p>
                      <a:pPr algn="ctr"/>
                      <a:r>
                        <a:rPr lang="es-ES_tradnl" sz="1100" b="0" i="1" dirty="0" smtClean="0">
                          <a:ln>
                            <a:solidFill>
                              <a:schemeClr val="accent5"/>
                            </a:solidFill>
                          </a:ln>
                          <a:solidFill>
                            <a:schemeClr val="accent5"/>
                          </a:solidFill>
                          <a:latin typeface="Calibri" pitchFamily="34" charset="0"/>
                          <a:cs typeface="Calibri" pitchFamily="34" charset="0"/>
                        </a:rPr>
                        <a:t>(Respuesta múltiple y abierta)</a:t>
                      </a:r>
                      <a:endParaRPr lang="es-ES_tradnl" sz="1100" b="0" i="1" dirty="0">
                        <a:ln>
                          <a:solidFill>
                            <a:schemeClr val="accent5"/>
                          </a:solidFill>
                        </a:ln>
                        <a:solidFill>
                          <a:schemeClr val="accent5"/>
                        </a:solidFill>
                        <a:latin typeface="Calibri" pitchFamily="34" charset="0"/>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CE6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200" b="0" dirty="0" smtClean="0">
                          <a:ln>
                            <a:solidFill>
                              <a:schemeClr val="accent5"/>
                            </a:solidFill>
                          </a:ln>
                          <a:solidFill>
                            <a:schemeClr val="accent5"/>
                          </a:solidFill>
                          <a:latin typeface="Calibri" pitchFamily="34" charset="0"/>
                          <a:cs typeface="Calibri" pitchFamily="34" charset="0"/>
                        </a:rPr>
                        <a:t>Entidades que mejor imparten </a:t>
                      </a:r>
                      <a:br>
                        <a:rPr lang="es-ES_tradnl" sz="1200" b="0" dirty="0" smtClean="0">
                          <a:ln>
                            <a:solidFill>
                              <a:schemeClr val="accent5"/>
                            </a:solidFill>
                          </a:ln>
                          <a:solidFill>
                            <a:schemeClr val="accent5"/>
                          </a:solidFill>
                          <a:latin typeface="Calibri" pitchFamily="34" charset="0"/>
                          <a:cs typeface="Calibri" pitchFamily="34" charset="0"/>
                        </a:rPr>
                      </a:br>
                      <a:r>
                        <a:rPr lang="es-ES_tradnl" sz="1200" b="0" dirty="0" smtClean="0">
                          <a:ln>
                            <a:solidFill>
                              <a:schemeClr val="accent5"/>
                            </a:solidFill>
                          </a:ln>
                          <a:solidFill>
                            <a:schemeClr val="accent5"/>
                          </a:solidFill>
                          <a:latin typeface="Calibri" pitchFamily="34" charset="0"/>
                          <a:cs typeface="Calibri" pitchFamily="34" charset="0"/>
                        </a:rPr>
                        <a:t>formación continuada.</a:t>
                      </a:r>
                    </a:p>
                    <a:p>
                      <a:pPr marL="0" marR="0" indent="0" algn="ctr" defTabSz="914400" rtl="0" eaLnBrk="1" fontAlgn="auto" latinLnBrk="0" hangingPunct="1">
                        <a:lnSpc>
                          <a:spcPct val="100000"/>
                        </a:lnSpc>
                        <a:spcBef>
                          <a:spcPts val="0"/>
                        </a:spcBef>
                        <a:spcAft>
                          <a:spcPts val="0"/>
                        </a:spcAft>
                        <a:buClrTx/>
                        <a:buSzTx/>
                        <a:buFontTx/>
                        <a:buNone/>
                        <a:tabLst/>
                        <a:defRPr/>
                      </a:pPr>
                      <a:r>
                        <a:rPr lang="es-ES_tradnl" sz="1100" b="0" i="1" dirty="0" smtClean="0">
                          <a:ln>
                            <a:solidFill>
                              <a:schemeClr val="accent5"/>
                            </a:solidFill>
                          </a:ln>
                          <a:solidFill>
                            <a:schemeClr val="accent5"/>
                          </a:solidFill>
                          <a:latin typeface="Calibri" pitchFamily="34" charset="0"/>
                          <a:cs typeface="Calibri" pitchFamily="34" charset="0"/>
                        </a:rPr>
                        <a:t>(Respuesta</a:t>
                      </a:r>
                      <a:r>
                        <a:rPr lang="es-ES_tradnl" sz="1100" b="0" i="1" baseline="0" dirty="0" smtClean="0">
                          <a:ln>
                            <a:solidFill>
                              <a:schemeClr val="accent5"/>
                            </a:solidFill>
                          </a:ln>
                          <a:solidFill>
                            <a:schemeClr val="accent5"/>
                          </a:solidFill>
                          <a:latin typeface="Calibri" pitchFamily="34" charset="0"/>
                          <a:cs typeface="Calibri" pitchFamily="34" charset="0"/>
                        </a:rPr>
                        <a:t> cerrada)</a:t>
                      </a:r>
                      <a:endParaRPr lang="es-ES_tradnl" sz="1100" b="0" i="1" dirty="0" smtClean="0">
                        <a:ln>
                          <a:solidFill>
                            <a:schemeClr val="accent5"/>
                          </a:solidFill>
                        </a:ln>
                        <a:solidFill>
                          <a:schemeClr val="accent5"/>
                        </a:solidFill>
                        <a:latin typeface="Calibri" pitchFamily="34" charset="0"/>
                        <a:cs typeface="Calibri" pitchFamily="34" charset="0"/>
                      </a:endParaRPr>
                    </a:p>
                  </a:txBody>
                  <a:tcPr marL="857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CE6F2"/>
                    </a:solidFill>
                  </a:tcPr>
                </a:tc>
              </a:tr>
              <a:tr h="356060">
                <a:tc>
                  <a:txBody>
                    <a:bodyPr/>
                    <a:lstStyle/>
                    <a:p>
                      <a:pPr algn="r" fontAlgn="b"/>
                      <a:r>
                        <a:rPr lang="es-ES" sz="1200" b="0" i="0" u="none" strike="noStrike" dirty="0">
                          <a:solidFill>
                            <a:srgbClr val="000000"/>
                          </a:solidFill>
                          <a:effectLst/>
                          <a:latin typeface="Calibri"/>
                        </a:rPr>
                        <a:t>Sociedades Científicas</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r>
              <a:tr h="508036">
                <a:tc>
                  <a:txBody>
                    <a:bodyPr/>
                    <a:lstStyle/>
                    <a:p>
                      <a:pPr algn="r" fontAlgn="b"/>
                      <a:r>
                        <a:rPr lang="es-ES" sz="1200" b="0" i="0" u="none" strike="noStrike" dirty="0">
                          <a:solidFill>
                            <a:srgbClr val="000000"/>
                          </a:solidFill>
                          <a:effectLst/>
                          <a:latin typeface="Calibri"/>
                        </a:rPr>
                        <a:t>Centro de trabajo</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r>
              <a:tr h="432048">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s-ES" sz="1200" b="0" i="0" u="none" strike="noStrike" dirty="0" smtClean="0">
                          <a:solidFill>
                            <a:srgbClr val="000000"/>
                          </a:solidFill>
                          <a:effectLst/>
                          <a:latin typeface="+mn-lt"/>
                        </a:rPr>
                        <a:t>Consejería de Sanidad</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r>
              <a:tr h="432048">
                <a:tc>
                  <a:txBody>
                    <a:bodyPr/>
                    <a:lstStyle/>
                    <a:p>
                      <a:pPr algn="r" fontAlgn="b"/>
                      <a:r>
                        <a:rPr lang="es-ES" sz="1200" b="0" i="0" u="none" strike="noStrike" dirty="0" smtClean="0">
                          <a:solidFill>
                            <a:srgbClr val="000000"/>
                          </a:solidFill>
                          <a:effectLst/>
                          <a:latin typeface="+mn-lt"/>
                        </a:rPr>
                        <a:t>Organización Médica Colegial</a:t>
                      </a:r>
                      <a:endParaRPr lang="es-ES" sz="1200" b="0" i="0" u="none" strike="noStrike" dirty="0">
                        <a:solidFill>
                          <a:srgbClr val="000000"/>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r>
              <a:tr h="504056">
                <a:tc>
                  <a:txBody>
                    <a:bodyPr/>
                    <a:lstStyle/>
                    <a:p>
                      <a:pPr algn="r" fontAlgn="b"/>
                      <a:r>
                        <a:rPr lang="es-ES" sz="1200" b="0" i="0" u="none" strike="noStrike" dirty="0">
                          <a:solidFill>
                            <a:srgbClr val="000000"/>
                          </a:solidFill>
                          <a:effectLst/>
                          <a:latin typeface="Calibri"/>
                        </a:rPr>
                        <a:t>Empresas farmacéuticas </a:t>
                      </a:r>
                      <a:r>
                        <a:rPr lang="es-ES" sz="1200" b="0" i="0" u="none" strike="noStrike" dirty="0" smtClean="0">
                          <a:solidFill>
                            <a:srgbClr val="000000"/>
                          </a:solidFill>
                          <a:effectLst/>
                          <a:latin typeface="Calibri"/>
                        </a:rPr>
                        <a:t/>
                      </a:r>
                      <a:br>
                        <a:rPr lang="es-ES" sz="1200" b="0" i="0" u="none" strike="noStrike" dirty="0" smtClean="0">
                          <a:solidFill>
                            <a:srgbClr val="000000"/>
                          </a:solidFill>
                          <a:effectLst/>
                          <a:latin typeface="Calibri"/>
                        </a:rPr>
                      </a:br>
                      <a:r>
                        <a:rPr lang="es-ES" sz="1200" b="0" i="0" u="none" strike="noStrike" dirty="0" smtClean="0">
                          <a:solidFill>
                            <a:srgbClr val="000000"/>
                          </a:solidFill>
                          <a:effectLst/>
                          <a:latin typeface="Calibri"/>
                        </a:rPr>
                        <a:t>y</a:t>
                      </a:r>
                      <a:r>
                        <a:rPr lang="es-ES" sz="1200" b="0" i="0" u="none" strike="noStrike" baseline="0" dirty="0" smtClean="0">
                          <a:solidFill>
                            <a:srgbClr val="000000"/>
                          </a:solidFill>
                          <a:effectLst/>
                          <a:latin typeface="Calibri"/>
                        </a:rPr>
                        <a:t> </a:t>
                      </a:r>
                      <a:r>
                        <a:rPr lang="es-ES" sz="1200" b="0" i="0" u="none" strike="noStrike" dirty="0" smtClean="0">
                          <a:solidFill>
                            <a:srgbClr val="000000"/>
                          </a:solidFill>
                          <a:effectLst/>
                          <a:latin typeface="Calibri"/>
                        </a:rPr>
                        <a:t>laboratorios</a:t>
                      </a:r>
                      <a:endParaRPr lang="es-ES" sz="1200" b="0" i="0" u="none" strike="noStrike" dirty="0">
                        <a:solidFill>
                          <a:srgbClr val="000000"/>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r>
              <a:tr h="392281">
                <a:tc>
                  <a:txBody>
                    <a:bodyPr/>
                    <a:lstStyle/>
                    <a:p>
                      <a:pPr algn="r" fontAlgn="b"/>
                      <a:r>
                        <a:rPr lang="es-ES" sz="1200" b="0" i="0" u="none" strike="noStrike" dirty="0">
                          <a:solidFill>
                            <a:srgbClr val="000000"/>
                          </a:solidFill>
                          <a:effectLst/>
                          <a:latin typeface="Calibri"/>
                        </a:rPr>
                        <a:t>Sindicatos</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r>
              <a:tr h="471815">
                <a:tc>
                  <a:txBody>
                    <a:bodyPr/>
                    <a:lstStyle/>
                    <a:p>
                      <a:pPr algn="r" fontAlgn="b"/>
                      <a:r>
                        <a:rPr lang="es-ES" sz="1200" b="0" i="0" u="none" strike="noStrike" dirty="0">
                          <a:solidFill>
                            <a:srgbClr val="000000"/>
                          </a:solidFill>
                          <a:effectLst/>
                          <a:latin typeface="Calibri"/>
                        </a:rPr>
                        <a:t>Centros universitarios</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r>
              <a:tr h="412847">
                <a:tc>
                  <a:txBody>
                    <a:bodyPr/>
                    <a:lstStyle/>
                    <a:p>
                      <a:pPr algn="r"/>
                      <a:r>
                        <a:rPr lang="es-ES" sz="1200" b="0" i="0" u="none" strike="noStrike" kern="1200" dirty="0" smtClean="0">
                          <a:solidFill>
                            <a:srgbClr val="000000"/>
                          </a:solidFill>
                          <a:effectLst/>
                          <a:latin typeface="Calibri"/>
                          <a:ea typeface="+mn-ea"/>
                          <a:cs typeface="+mn-cs"/>
                        </a:rPr>
                        <a:t>Cursos online</a:t>
                      </a:r>
                      <a:endParaRPr lang="es-ES" sz="1200" b="0" i="0" u="none" strike="noStrike" kern="1200" dirty="0">
                        <a:solidFill>
                          <a:srgbClr val="000000"/>
                        </a:solidFill>
                        <a:effectLst/>
                        <a:latin typeface="Calibri"/>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r>
              <a:tr h="446376">
                <a:tc>
                  <a:txBody>
                    <a:bodyPr/>
                    <a:lstStyle/>
                    <a:p>
                      <a:pPr marL="0" lvl="0" indent="0" algn="r">
                        <a:lnSpc>
                          <a:spcPct val="100000"/>
                        </a:lnSpc>
                        <a:spcBef>
                          <a:spcPts val="300"/>
                        </a:spcBef>
                        <a:spcAft>
                          <a:spcPts val="0"/>
                        </a:spcAft>
                        <a:buClr>
                          <a:srgbClr val="000000"/>
                        </a:buClr>
                        <a:buFont typeface="+mj-lt"/>
                        <a:buNone/>
                        <a:tabLst>
                          <a:tab pos="678815" algn="l"/>
                        </a:tabLst>
                      </a:pPr>
                      <a:r>
                        <a:rPr lang="es-ES" sz="1200" u="none" strike="noStrike" dirty="0" smtClean="0">
                          <a:effectLst/>
                          <a:latin typeface="+mj-lt"/>
                          <a:ea typeface="Calibri"/>
                          <a:cs typeface="Times New Roman"/>
                        </a:rPr>
                        <a:t>Otros</a:t>
                      </a:r>
                      <a:endParaRPr lang="es-ES" sz="1200" u="none" strike="noStrike" dirty="0">
                        <a:effectLst/>
                        <a:latin typeface="+mj-lt"/>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r>
              <a:tr h="514183">
                <a:tc>
                  <a:txBody>
                    <a:bodyPr/>
                    <a:lstStyle/>
                    <a:p>
                      <a:pPr marL="0" lvl="0" indent="0" algn="r">
                        <a:lnSpc>
                          <a:spcPct val="100000"/>
                        </a:lnSpc>
                        <a:spcBef>
                          <a:spcPts val="300"/>
                        </a:spcBef>
                        <a:spcAft>
                          <a:spcPts val="0"/>
                        </a:spcAft>
                        <a:buClr>
                          <a:srgbClr val="000000"/>
                        </a:buClr>
                        <a:buFont typeface="+mj-lt"/>
                        <a:buNone/>
                        <a:tabLst>
                          <a:tab pos="678815" algn="l"/>
                        </a:tabLst>
                      </a:pPr>
                      <a:r>
                        <a:rPr lang="es-ES" sz="1200" u="none" strike="noStrike" dirty="0" smtClean="0">
                          <a:effectLst/>
                          <a:latin typeface="+mj-lt"/>
                          <a:ea typeface="Calibri"/>
                          <a:cs typeface="Times New Roman"/>
                        </a:rPr>
                        <a:t>No contesta</a:t>
                      </a:r>
                      <a:endParaRPr lang="es-ES" sz="1200" u="none" strike="noStrike" dirty="0">
                        <a:effectLst/>
                        <a:latin typeface="+mj-lt"/>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r>
            </a:tbl>
          </a:graphicData>
        </a:graphic>
      </p:graphicFrame>
      <p:sp>
        <p:nvSpPr>
          <p:cNvPr id="72706" name="6 Rectángulo"/>
          <p:cNvSpPr>
            <a:spLocks noChangeArrowheads="1"/>
          </p:cNvSpPr>
          <p:nvPr/>
        </p:nvSpPr>
        <p:spPr bwMode="auto">
          <a:xfrm>
            <a:off x="128588" y="6453188"/>
            <a:ext cx="8137525" cy="400050"/>
          </a:xfrm>
          <a:prstGeom prst="rect">
            <a:avLst/>
          </a:prstGeom>
          <a:noFill/>
          <a:ln w="9525">
            <a:noFill/>
            <a:miter lim="800000"/>
            <a:headEnd/>
            <a:tailEnd/>
          </a:ln>
        </p:spPr>
        <p:txBody>
          <a:bodyPr>
            <a:spAutoFit/>
          </a:bodyPr>
          <a:lstStyle/>
          <a:p>
            <a:r>
              <a:rPr lang="es-ES" sz="1000" b="1">
                <a:solidFill>
                  <a:srgbClr val="7F7F7F"/>
                </a:solidFill>
                <a:latin typeface="Calibri" pitchFamily="34" charset="0"/>
              </a:rPr>
              <a:t>P32. </a:t>
            </a:r>
            <a:r>
              <a:rPr lang="es-ES" sz="1000">
                <a:solidFill>
                  <a:srgbClr val="7F7F7F"/>
                </a:solidFill>
                <a:latin typeface="Calibri" pitchFamily="34" charset="0"/>
              </a:rPr>
              <a:t>¿Con qué entidades suele realizar la formación continuada?</a:t>
            </a:r>
            <a:br>
              <a:rPr lang="es-ES" sz="1000">
                <a:solidFill>
                  <a:srgbClr val="7F7F7F"/>
                </a:solidFill>
                <a:latin typeface="Calibri" pitchFamily="34" charset="0"/>
              </a:rPr>
            </a:br>
            <a:r>
              <a:rPr lang="es-ES" sz="1000" b="1">
                <a:solidFill>
                  <a:srgbClr val="7F7F7F"/>
                </a:solidFill>
                <a:latin typeface="Calibri" pitchFamily="34" charset="0"/>
              </a:rPr>
              <a:t>P33</a:t>
            </a:r>
            <a:r>
              <a:rPr lang="es-ES" sz="1000">
                <a:solidFill>
                  <a:srgbClr val="7F7F7F"/>
                </a:solidFill>
                <a:latin typeface="Calibri" pitchFamily="34" charset="0"/>
              </a:rPr>
              <a:t>.¿Cuáles serían las dos entidades que, a su juicio, imparten mejor la formación continuada? </a:t>
            </a:r>
          </a:p>
        </p:txBody>
      </p:sp>
      <p:graphicFrame>
        <p:nvGraphicFramePr>
          <p:cNvPr id="72707" name="24 Gráfico"/>
          <p:cNvGraphicFramePr>
            <a:graphicFrameLocks/>
          </p:cNvGraphicFramePr>
          <p:nvPr/>
        </p:nvGraphicFramePr>
        <p:xfrm>
          <a:off x="2525713" y="1363663"/>
          <a:ext cx="3414712" cy="5137150"/>
        </p:xfrm>
        <a:graphic>
          <a:graphicData uri="http://schemas.openxmlformats.org/presentationml/2006/ole">
            <p:oleObj spid="_x0000_s72707" r:id="rId4" imgW="3414056" imgH="5133277" progId="Excel.Chart.8">
              <p:embed/>
            </p:oleObj>
          </a:graphicData>
        </a:graphic>
      </p:graphicFrame>
      <p:graphicFrame>
        <p:nvGraphicFramePr>
          <p:cNvPr id="72708" name="35 Gráfico"/>
          <p:cNvGraphicFramePr>
            <a:graphicFrameLocks/>
          </p:cNvGraphicFramePr>
          <p:nvPr/>
        </p:nvGraphicFramePr>
        <p:xfrm>
          <a:off x="5835650" y="1363663"/>
          <a:ext cx="3270250" cy="5140325"/>
        </p:xfrm>
        <a:graphic>
          <a:graphicData uri="http://schemas.openxmlformats.org/presentationml/2006/ole">
            <p:oleObj spid="_x0000_s72708" r:id="rId5" imgW="3273836" imgH="5139373" progId="Excel.Chart.8">
              <p:embed/>
            </p:oleObj>
          </a:graphicData>
        </a:graphic>
      </p:graphicFrame>
      <p:sp>
        <p:nvSpPr>
          <p:cNvPr id="10" name="Text Box 4"/>
          <p:cNvSpPr txBox="1">
            <a:spLocks noChangeArrowheads="1"/>
          </p:cNvSpPr>
          <p:nvPr/>
        </p:nvSpPr>
        <p:spPr bwMode="auto">
          <a:xfrm>
            <a:off x="272480" y="130280"/>
            <a:ext cx="7704856" cy="587835"/>
          </a:xfrm>
          <a:prstGeom prst="rect">
            <a:avLst/>
          </a:prstGeom>
          <a:noFill/>
          <a:ln>
            <a:noFill/>
          </a:ln>
          <a:extLst>
            <a:ext uri="{909E8E84-426E-40DD-AFC4-6F175D3DCCD1}"/>
            <a:ext uri="{91240B29-F687-4F45-9708-019B960494DF}"/>
          </a:extLst>
        </p:spPr>
        <p:txBody>
          <a:bodyPr lIns="0" tIns="72000" rIns="0" bIns="72000" anchor="ctr">
            <a:spAutoFit/>
          </a:bodyPr>
          <a:lstStyle>
            <a:defPPr>
              <a:defRPr lang="es-ES"/>
            </a:defPPr>
            <a:lvl1pPr>
              <a:lnSpc>
                <a:spcPts val="1700"/>
              </a:lnSpc>
              <a:spcBef>
                <a:spcPts val="0"/>
              </a:spcBef>
              <a:defRPr>
                <a:ln>
                  <a:solidFill>
                    <a:schemeClr val="bg1"/>
                  </a:solidFill>
                </a:ln>
                <a:solidFill>
                  <a:schemeClr val="bg1"/>
                </a:solidFill>
                <a:latin typeface="Calibri" pitchFamily="34" charset="0"/>
                <a:cs typeface="Calibri" pitchFamily="34"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algn="ctr" eaLnBrk="0" fontAlgn="base" hangingPunct="0">
              <a:spcBef>
                <a:spcPct val="50000"/>
              </a:spcBef>
              <a:spcAft>
                <a:spcPct val="0"/>
              </a:spcAft>
              <a:defRPr>
                <a:latin typeface="Arial" charset="0"/>
                <a:cs typeface="Arial" charset="0"/>
              </a:defRPr>
            </a:lvl6pPr>
            <a:lvl7pPr marL="2971800" indent="-228600" algn="ctr" eaLnBrk="0" fontAlgn="base" hangingPunct="0">
              <a:spcBef>
                <a:spcPct val="50000"/>
              </a:spcBef>
              <a:spcAft>
                <a:spcPct val="0"/>
              </a:spcAft>
              <a:defRPr>
                <a:latin typeface="Arial" charset="0"/>
                <a:cs typeface="Arial" charset="0"/>
              </a:defRPr>
            </a:lvl7pPr>
            <a:lvl8pPr marL="3429000" indent="-228600" algn="ctr" eaLnBrk="0" fontAlgn="base" hangingPunct="0">
              <a:spcBef>
                <a:spcPct val="50000"/>
              </a:spcBef>
              <a:spcAft>
                <a:spcPct val="0"/>
              </a:spcAft>
              <a:defRPr>
                <a:latin typeface="Arial" charset="0"/>
                <a:cs typeface="Arial" charset="0"/>
              </a:defRPr>
            </a:lvl8pPr>
            <a:lvl9pPr marL="3886200" indent="-228600" algn="ctr" eaLnBrk="0" fontAlgn="base" hangingPunct="0">
              <a:spcBef>
                <a:spcPct val="50000"/>
              </a:spcBef>
              <a:spcAft>
                <a:spcPct val="0"/>
              </a:spcAft>
              <a:defRPr>
                <a:latin typeface="Arial" charset="0"/>
                <a:cs typeface="Arial" charset="0"/>
              </a:defRPr>
            </a:lvl9pPr>
          </a:lstStyle>
          <a:p>
            <a:pPr fontAlgn="auto">
              <a:spcAft>
                <a:spcPts val="0"/>
              </a:spcAft>
              <a:defRPr/>
            </a:pPr>
            <a:r>
              <a:rPr lang="es-ES" dirty="0"/>
              <a:t>FORMACIÓN</a:t>
            </a:r>
          </a:p>
          <a:p>
            <a:pPr fontAlgn="auto">
              <a:spcAft>
                <a:spcPts val="0"/>
              </a:spcAft>
              <a:defRPr/>
            </a:pPr>
            <a:r>
              <a:rPr lang="es-ES_tradnl" dirty="0" smtClean="0">
                <a:ln>
                  <a:solidFill>
                    <a:prstClr val="white"/>
                  </a:solidFill>
                </a:ln>
                <a:solidFill>
                  <a:prstClr val="white"/>
                </a:solidFill>
              </a:rPr>
              <a:t>Entidades con las que se realizan cursos de formación continuada – </a:t>
            </a:r>
            <a:r>
              <a:rPr lang="es-ES_tradnl" sz="1400" dirty="0" smtClean="0">
                <a:ln>
                  <a:solidFill>
                    <a:prstClr val="white"/>
                  </a:solidFill>
                </a:ln>
                <a:solidFill>
                  <a:prstClr val="white"/>
                </a:solidFill>
              </a:rPr>
              <a:t>Datos en %</a:t>
            </a:r>
            <a:endParaRPr lang="es-ES" sz="1400" dirty="0">
              <a:ln>
                <a:solidFill>
                  <a:prstClr val="white"/>
                </a:solidFill>
              </a:ln>
              <a:solidFill>
                <a:prstClr val="white"/>
              </a:solidFill>
            </a:endParaRPr>
          </a:p>
        </p:txBody>
      </p:sp>
      <p:sp>
        <p:nvSpPr>
          <p:cNvPr id="72710" name="7 CuadroTexto"/>
          <p:cNvSpPr txBox="1">
            <a:spLocks noChangeArrowheads="1"/>
          </p:cNvSpPr>
          <p:nvPr/>
        </p:nvSpPr>
        <p:spPr bwMode="auto">
          <a:xfrm>
            <a:off x="71438" y="6062663"/>
            <a:ext cx="4052887" cy="368300"/>
          </a:xfrm>
          <a:prstGeom prst="rect">
            <a:avLst/>
          </a:prstGeom>
          <a:noFill/>
          <a:ln w="9525">
            <a:noFill/>
            <a:miter lim="800000"/>
            <a:headEnd/>
            <a:tailEnd/>
          </a:ln>
        </p:spPr>
        <p:txBody>
          <a:bodyPr>
            <a:spAutoFit/>
          </a:bodyPr>
          <a:lstStyle/>
          <a:p>
            <a:r>
              <a:rPr lang="es-ES" sz="900">
                <a:solidFill>
                  <a:srgbClr val="595959"/>
                </a:solidFill>
                <a:latin typeface="Calibri" pitchFamily="34" charset="0"/>
              </a:rPr>
              <a:t>Base: total, excepto aquellos que ejercen </a:t>
            </a:r>
            <a:br>
              <a:rPr lang="es-ES" sz="900">
                <a:solidFill>
                  <a:srgbClr val="595959"/>
                </a:solidFill>
                <a:latin typeface="Calibri" pitchFamily="34" charset="0"/>
              </a:rPr>
            </a:br>
            <a:r>
              <a:rPr lang="es-ES" sz="900">
                <a:solidFill>
                  <a:srgbClr val="595959"/>
                </a:solidFill>
                <a:latin typeface="Calibri" pitchFamily="34" charset="0"/>
              </a:rPr>
              <a:t>una especialidad No Médica (8696 casos)</a:t>
            </a:r>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2" descr="C:\Users\beatriz.calvo\Desktop\PORTADA2.png"/>
          <p:cNvPicPr>
            <a:picLocks noChangeAspect="1" noChangeArrowheads="1"/>
          </p:cNvPicPr>
          <p:nvPr/>
        </p:nvPicPr>
        <p:blipFill rotWithShape="1">
          <a:blip r:embed="rId3"/>
          <a:srcRect l="95" t="-3" r="700" b="1"/>
          <a:stretch/>
        </p:blipFill>
        <p:spPr bwMode="auto">
          <a:xfrm>
            <a:off x="-4763" y="26988"/>
            <a:ext cx="9915526" cy="6858000"/>
          </a:xfrm>
          <a:prstGeom prst="rect">
            <a:avLst/>
          </a:prstGeom>
          <a:noFill/>
          <a:effectLst>
            <a:outerShdw blurRad="50800" dist="38100" dir="8100000" algn="tr" rotWithShape="0">
              <a:prstClr val="black">
                <a:alpha val="40000"/>
              </a:prstClr>
            </a:outerShdw>
          </a:effectLst>
          <a:extLst>
            <a:ext uri="{909E8E84-426E-40DD-AFC4-6F175D3DCCD1}"/>
          </a:extLst>
        </p:spPr>
      </p:pic>
      <p:sp>
        <p:nvSpPr>
          <p:cNvPr id="16" name="15 Forma libre"/>
          <p:cNvSpPr/>
          <p:nvPr/>
        </p:nvSpPr>
        <p:spPr>
          <a:xfrm>
            <a:off x="-7938" y="1558925"/>
            <a:ext cx="7112001" cy="5265738"/>
          </a:xfrm>
          <a:custGeom>
            <a:avLst/>
            <a:gdLst>
              <a:gd name="connsiteX0" fmla="*/ 0 w 7427209"/>
              <a:gd name="connsiteY0" fmla="*/ 413673 h 5457487"/>
              <a:gd name="connsiteX1" fmla="*/ 1785257 w 7427209"/>
              <a:gd name="connsiteY1" fmla="*/ 7273 h 5457487"/>
              <a:gd name="connsiteX2" fmla="*/ 3657600 w 7427209"/>
              <a:gd name="connsiteY2" fmla="*/ 224987 h 5457487"/>
              <a:gd name="connsiteX3" fmla="*/ 5225143 w 7427209"/>
              <a:gd name="connsiteY3" fmla="*/ 1081330 h 5457487"/>
              <a:gd name="connsiteX4" fmla="*/ 6328228 w 7427209"/>
              <a:gd name="connsiteY4" fmla="*/ 2315044 h 5457487"/>
              <a:gd name="connsiteX5" fmla="*/ 7097485 w 7427209"/>
              <a:gd name="connsiteY5" fmla="*/ 3780987 h 5457487"/>
              <a:gd name="connsiteX6" fmla="*/ 7387771 w 7427209"/>
              <a:gd name="connsiteY6" fmla="*/ 5275958 h 5457487"/>
              <a:gd name="connsiteX7" fmla="*/ 7416800 w 7427209"/>
              <a:gd name="connsiteY7" fmla="*/ 5377558 h 5457487"/>
              <a:gd name="connsiteX0" fmla="*/ 0 w 7202923"/>
              <a:gd name="connsiteY0" fmla="*/ 359194 h 5454766"/>
              <a:gd name="connsiteX1" fmla="*/ 1560971 w 7202923"/>
              <a:gd name="connsiteY1" fmla="*/ 4552 h 5454766"/>
              <a:gd name="connsiteX2" fmla="*/ 3433314 w 7202923"/>
              <a:gd name="connsiteY2" fmla="*/ 222266 h 5454766"/>
              <a:gd name="connsiteX3" fmla="*/ 5000857 w 7202923"/>
              <a:gd name="connsiteY3" fmla="*/ 1078609 h 5454766"/>
              <a:gd name="connsiteX4" fmla="*/ 6103942 w 7202923"/>
              <a:gd name="connsiteY4" fmla="*/ 2312323 h 5454766"/>
              <a:gd name="connsiteX5" fmla="*/ 6873199 w 7202923"/>
              <a:gd name="connsiteY5" fmla="*/ 3778266 h 5454766"/>
              <a:gd name="connsiteX6" fmla="*/ 7163485 w 7202923"/>
              <a:gd name="connsiteY6" fmla="*/ 5273237 h 5454766"/>
              <a:gd name="connsiteX7" fmla="*/ 7192514 w 7202923"/>
              <a:gd name="connsiteY7" fmla="*/ 5374837 h 5454766"/>
              <a:gd name="connsiteX0" fmla="*/ 0 w 7202923"/>
              <a:gd name="connsiteY0" fmla="*/ 359194 h 5454766"/>
              <a:gd name="connsiteX1" fmla="*/ 1560971 w 7202923"/>
              <a:gd name="connsiteY1" fmla="*/ 4552 h 5454766"/>
              <a:gd name="connsiteX2" fmla="*/ 3433314 w 7202923"/>
              <a:gd name="connsiteY2" fmla="*/ 222266 h 5454766"/>
              <a:gd name="connsiteX3" fmla="*/ 5000857 w 7202923"/>
              <a:gd name="connsiteY3" fmla="*/ 1078609 h 5454766"/>
              <a:gd name="connsiteX4" fmla="*/ 6103942 w 7202923"/>
              <a:gd name="connsiteY4" fmla="*/ 2312323 h 5454766"/>
              <a:gd name="connsiteX5" fmla="*/ 6873199 w 7202923"/>
              <a:gd name="connsiteY5" fmla="*/ 3778266 h 5454766"/>
              <a:gd name="connsiteX6" fmla="*/ 7163485 w 7202923"/>
              <a:gd name="connsiteY6" fmla="*/ 5273237 h 5454766"/>
              <a:gd name="connsiteX7" fmla="*/ 7192514 w 7202923"/>
              <a:gd name="connsiteY7" fmla="*/ 5374837 h 5454766"/>
              <a:gd name="connsiteX0" fmla="*/ 0 w 7202923"/>
              <a:gd name="connsiteY0" fmla="*/ 359194 h 5454766"/>
              <a:gd name="connsiteX1" fmla="*/ 1560971 w 7202923"/>
              <a:gd name="connsiteY1" fmla="*/ 4552 h 5454766"/>
              <a:gd name="connsiteX2" fmla="*/ 3433314 w 7202923"/>
              <a:gd name="connsiteY2" fmla="*/ 222266 h 5454766"/>
              <a:gd name="connsiteX3" fmla="*/ 5000857 w 7202923"/>
              <a:gd name="connsiteY3" fmla="*/ 1078609 h 5454766"/>
              <a:gd name="connsiteX4" fmla="*/ 6164327 w 7202923"/>
              <a:gd name="connsiteY4" fmla="*/ 2286444 h 5454766"/>
              <a:gd name="connsiteX5" fmla="*/ 6873199 w 7202923"/>
              <a:gd name="connsiteY5" fmla="*/ 3778266 h 5454766"/>
              <a:gd name="connsiteX6" fmla="*/ 7163485 w 7202923"/>
              <a:gd name="connsiteY6" fmla="*/ 5273237 h 5454766"/>
              <a:gd name="connsiteX7" fmla="*/ 7192514 w 7202923"/>
              <a:gd name="connsiteY7" fmla="*/ 5374837 h 5454766"/>
              <a:gd name="connsiteX0" fmla="*/ 0 w 7194699"/>
              <a:gd name="connsiteY0" fmla="*/ 359194 h 5450719"/>
              <a:gd name="connsiteX1" fmla="*/ 1560971 w 7194699"/>
              <a:gd name="connsiteY1" fmla="*/ 4552 h 5450719"/>
              <a:gd name="connsiteX2" fmla="*/ 3433314 w 7194699"/>
              <a:gd name="connsiteY2" fmla="*/ 222266 h 5450719"/>
              <a:gd name="connsiteX3" fmla="*/ 5000857 w 7194699"/>
              <a:gd name="connsiteY3" fmla="*/ 1078609 h 5450719"/>
              <a:gd name="connsiteX4" fmla="*/ 6164327 w 7194699"/>
              <a:gd name="connsiteY4" fmla="*/ 2286444 h 5450719"/>
              <a:gd name="connsiteX5" fmla="*/ 6873199 w 7194699"/>
              <a:gd name="connsiteY5" fmla="*/ 3778266 h 5450719"/>
              <a:gd name="connsiteX6" fmla="*/ 7111726 w 7194699"/>
              <a:gd name="connsiteY6" fmla="*/ 5264611 h 5450719"/>
              <a:gd name="connsiteX7" fmla="*/ 7192514 w 7194699"/>
              <a:gd name="connsiteY7" fmla="*/ 5374837 h 5450719"/>
              <a:gd name="connsiteX0" fmla="*/ 0 w 7193839"/>
              <a:gd name="connsiteY0" fmla="*/ 359194 h 5469814"/>
              <a:gd name="connsiteX1" fmla="*/ 1560971 w 7193839"/>
              <a:gd name="connsiteY1" fmla="*/ 4552 h 5469814"/>
              <a:gd name="connsiteX2" fmla="*/ 3433314 w 7193839"/>
              <a:gd name="connsiteY2" fmla="*/ 222266 h 5469814"/>
              <a:gd name="connsiteX3" fmla="*/ 5000857 w 7193839"/>
              <a:gd name="connsiteY3" fmla="*/ 1078609 h 5469814"/>
              <a:gd name="connsiteX4" fmla="*/ 6164327 w 7193839"/>
              <a:gd name="connsiteY4" fmla="*/ 2286444 h 5469814"/>
              <a:gd name="connsiteX5" fmla="*/ 6873199 w 7193839"/>
              <a:gd name="connsiteY5" fmla="*/ 3778266 h 5469814"/>
              <a:gd name="connsiteX6" fmla="*/ 7111726 w 7193839"/>
              <a:gd name="connsiteY6" fmla="*/ 5264611 h 5469814"/>
              <a:gd name="connsiteX7" fmla="*/ 7192514 w 7193839"/>
              <a:gd name="connsiteY7" fmla="*/ 5374837 h 5469814"/>
              <a:gd name="connsiteX0" fmla="*/ 0 w 7111726"/>
              <a:gd name="connsiteY0" fmla="*/ 359194 h 5264611"/>
              <a:gd name="connsiteX1" fmla="*/ 1560971 w 7111726"/>
              <a:gd name="connsiteY1" fmla="*/ 4552 h 5264611"/>
              <a:gd name="connsiteX2" fmla="*/ 3433314 w 7111726"/>
              <a:gd name="connsiteY2" fmla="*/ 222266 h 5264611"/>
              <a:gd name="connsiteX3" fmla="*/ 5000857 w 7111726"/>
              <a:gd name="connsiteY3" fmla="*/ 1078609 h 5264611"/>
              <a:gd name="connsiteX4" fmla="*/ 6164327 w 7111726"/>
              <a:gd name="connsiteY4" fmla="*/ 2286444 h 5264611"/>
              <a:gd name="connsiteX5" fmla="*/ 6873199 w 7111726"/>
              <a:gd name="connsiteY5" fmla="*/ 3778266 h 5264611"/>
              <a:gd name="connsiteX6" fmla="*/ 7111726 w 7111726"/>
              <a:gd name="connsiteY6" fmla="*/ 5264611 h 526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726" h="5264611">
                <a:moveTo>
                  <a:pt x="0" y="359194"/>
                </a:moveTo>
                <a:cubicBezTo>
                  <a:pt x="484311" y="145838"/>
                  <a:pt x="988752" y="27373"/>
                  <a:pt x="1560971" y="4552"/>
                </a:cubicBezTo>
                <a:cubicBezTo>
                  <a:pt x="2133190" y="-18269"/>
                  <a:pt x="2860000" y="43257"/>
                  <a:pt x="3433314" y="222266"/>
                </a:cubicBezTo>
                <a:cubicBezTo>
                  <a:pt x="4006628" y="401275"/>
                  <a:pt x="4545688" y="734579"/>
                  <a:pt x="5000857" y="1078609"/>
                </a:cubicBezTo>
                <a:cubicBezTo>
                  <a:pt x="5456026" y="1422639"/>
                  <a:pt x="5852270" y="1836501"/>
                  <a:pt x="6164327" y="2286444"/>
                </a:cubicBezTo>
                <a:cubicBezTo>
                  <a:pt x="6476384" y="2736387"/>
                  <a:pt x="6715299" y="3281905"/>
                  <a:pt x="6873199" y="3778266"/>
                </a:cubicBezTo>
                <a:cubicBezTo>
                  <a:pt x="7031099" y="4274627"/>
                  <a:pt x="7093013" y="4946758"/>
                  <a:pt x="7111726" y="5264611"/>
                </a:cubicBezTo>
              </a:path>
            </a:pathLst>
          </a:cu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a:solidFill>
                <a:prstClr val="black"/>
              </a:solidFill>
            </a:endParaRPr>
          </a:p>
        </p:txBody>
      </p:sp>
      <p:sp>
        <p:nvSpPr>
          <p:cNvPr id="17" name="Text Box 4"/>
          <p:cNvSpPr txBox="1">
            <a:spLocks noChangeArrowheads="1"/>
          </p:cNvSpPr>
          <p:nvPr/>
        </p:nvSpPr>
        <p:spPr bwMode="auto">
          <a:xfrm>
            <a:off x="8495885" y="1244104"/>
            <a:ext cx="864096" cy="816744"/>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algn="r" eaLnBrk="1" fontAlgn="auto" hangingPunct="1">
              <a:lnSpc>
                <a:spcPts val="1700"/>
              </a:lnSpc>
              <a:spcBef>
                <a:spcPts val="0"/>
              </a:spcBef>
              <a:spcAft>
                <a:spcPts val="0"/>
              </a:spcAft>
              <a:defRPr/>
            </a:pPr>
            <a:r>
              <a:rPr lang="es-ES" sz="15000" b="1" dirty="0" smtClean="0">
                <a:ln>
                  <a:solidFill>
                    <a:prstClr val="white"/>
                  </a:solidFill>
                </a:ln>
                <a:solidFill>
                  <a:prstClr val="white"/>
                </a:solidFill>
                <a:latin typeface="Calibri" pitchFamily="34" charset="0"/>
                <a:cs typeface="Calibri" pitchFamily="34" charset="0"/>
              </a:rPr>
              <a:t>3</a:t>
            </a:r>
            <a:endParaRPr lang="es-ES" sz="15000" b="1" dirty="0">
              <a:ln>
                <a:solidFill>
                  <a:prstClr val="white"/>
                </a:solidFill>
              </a:ln>
              <a:solidFill>
                <a:prstClr val="white"/>
              </a:solidFill>
              <a:latin typeface="Calibri" pitchFamily="34" charset="0"/>
              <a:cs typeface="Calibri" pitchFamily="34" charset="0"/>
            </a:endParaRPr>
          </a:p>
        </p:txBody>
      </p:sp>
      <p:sp>
        <p:nvSpPr>
          <p:cNvPr id="19" name="Text Box 4"/>
          <p:cNvSpPr txBox="1">
            <a:spLocks noChangeArrowheads="1"/>
          </p:cNvSpPr>
          <p:nvPr/>
        </p:nvSpPr>
        <p:spPr bwMode="auto">
          <a:xfrm>
            <a:off x="607120" y="4052442"/>
            <a:ext cx="4680520" cy="760959"/>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s-ES" sz="4000" b="1" dirty="0" smtClean="0">
                <a:ln>
                  <a:solidFill>
                    <a:prstClr val="white">
                      <a:lumMod val="50000"/>
                    </a:prstClr>
                  </a:solidFill>
                </a:ln>
                <a:solidFill>
                  <a:prstClr val="white">
                    <a:lumMod val="50000"/>
                  </a:prstClr>
                </a:solidFill>
                <a:latin typeface="Calibri" pitchFamily="34" charset="0"/>
                <a:cs typeface="Calibri" pitchFamily="34" charset="0"/>
              </a:rPr>
              <a:t>Situación laboral </a:t>
            </a:r>
            <a:endParaRPr lang="es-ES" sz="4000" b="1" dirty="0">
              <a:ln>
                <a:solidFill>
                  <a:prstClr val="white">
                    <a:lumMod val="50000"/>
                  </a:prstClr>
                </a:solidFill>
              </a:ln>
              <a:solidFill>
                <a:prstClr val="white">
                  <a:lumMod val="50000"/>
                </a:prstClr>
              </a:solidFill>
              <a:latin typeface="Calibri" pitchFamily="34" charset="0"/>
              <a:cs typeface="Calibri" pitchFamily="34" charset="0"/>
            </a:endParaRPr>
          </a:p>
        </p:txBody>
      </p:sp>
      <p:sp>
        <p:nvSpPr>
          <p:cNvPr id="8" name="Text Box 4"/>
          <p:cNvSpPr txBox="1">
            <a:spLocks noChangeArrowheads="1"/>
          </p:cNvSpPr>
          <p:nvPr/>
        </p:nvSpPr>
        <p:spPr bwMode="auto">
          <a:xfrm>
            <a:off x="992560" y="4673970"/>
            <a:ext cx="5184576" cy="1376513"/>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s-ES" sz="4000" dirty="0" smtClean="0">
                <a:ln>
                  <a:solidFill>
                    <a:prstClr val="white">
                      <a:lumMod val="50000"/>
                    </a:prstClr>
                  </a:solidFill>
                </a:ln>
                <a:solidFill>
                  <a:prstClr val="white">
                    <a:lumMod val="50000"/>
                  </a:prstClr>
                </a:solidFill>
                <a:latin typeface="Calibri" pitchFamily="34" charset="0"/>
                <a:cs typeface="Calibri" pitchFamily="34" charset="0"/>
              </a:rPr>
              <a:t>Médicos que trabajan actualmente</a:t>
            </a:r>
            <a:endParaRPr lang="es-ES" sz="4000" dirty="0">
              <a:ln>
                <a:solidFill>
                  <a:prstClr val="white">
                    <a:lumMod val="50000"/>
                  </a:prstClr>
                </a:solidFill>
              </a:ln>
              <a:solidFill>
                <a:prstClr val="white">
                  <a:lumMod val="50000"/>
                </a:prstClr>
              </a:solidFill>
              <a:latin typeface="Calibri" pitchFamily="34" charset="0"/>
              <a:cs typeface="Calibri" pitchFamily="34" charset="0"/>
            </a:endParaRPr>
          </a:p>
        </p:txBody>
      </p:sp>
      <p:sp>
        <p:nvSpPr>
          <p:cNvPr id="9" name="8 CuadroTexto"/>
          <p:cNvSpPr txBox="1"/>
          <p:nvPr/>
        </p:nvSpPr>
        <p:spPr>
          <a:xfrm>
            <a:off x="581596" y="4607846"/>
            <a:ext cx="793789" cy="760959"/>
          </a:xfrm>
          <a:prstGeom prst="rect">
            <a:avLst/>
          </a:prstGeom>
          <a:noFill/>
          <a:ln>
            <a:noFill/>
          </a:ln>
        </p:spPr>
        <p:txBody>
          <a:bodyPr lIns="0" tIns="72000" rIns="0" bIns="72000" anchor="ctr">
            <a:spAutoFit/>
          </a:bodyPr>
          <a:lstStyle>
            <a:defPPr>
              <a:defRPr lang="es-ES"/>
            </a:defPPr>
            <a:lvl1pPr>
              <a:defRPr sz="4000">
                <a:ln>
                  <a:solidFill>
                    <a:prstClr val="white">
                      <a:lumMod val="50000"/>
                    </a:prstClr>
                  </a:solidFill>
                </a:ln>
                <a:solidFill>
                  <a:prstClr val="white">
                    <a:lumMod val="50000"/>
                  </a:prstClr>
                </a:solidFill>
                <a:latin typeface="Calibri" pitchFamily="34" charset="0"/>
                <a:cs typeface="Calibri" pitchFamily="34"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algn="ctr" eaLnBrk="0" fontAlgn="base" hangingPunct="0">
              <a:spcBef>
                <a:spcPct val="50000"/>
              </a:spcBef>
              <a:spcAft>
                <a:spcPct val="0"/>
              </a:spcAft>
              <a:defRPr>
                <a:latin typeface="Arial" charset="0"/>
                <a:cs typeface="Arial" charset="0"/>
              </a:defRPr>
            </a:lvl6pPr>
            <a:lvl7pPr marL="2971800" indent="-228600" algn="ctr" eaLnBrk="0" fontAlgn="base" hangingPunct="0">
              <a:spcBef>
                <a:spcPct val="50000"/>
              </a:spcBef>
              <a:spcAft>
                <a:spcPct val="0"/>
              </a:spcAft>
              <a:defRPr>
                <a:latin typeface="Arial" charset="0"/>
                <a:cs typeface="Arial" charset="0"/>
              </a:defRPr>
            </a:lvl7pPr>
            <a:lvl8pPr marL="3429000" indent="-228600" algn="ctr" eaLnBrk="0" fontAlgn="base" hangingPunct="0">
              <a:spcBef>
                <a:spcPct val="50000"/>
              </a:spcBef>
              <a:spcAft>
                <a:spcPct val="0"/>
              </a:spcAft>
              <a:defRPr>
                <a:latin typeface="Arial" charset="0"/>
                <a:cs typeface="Arial" charset="0"/>
              </a:defRPr>
            </a:lvl8pPr>
            <a:lvl9pPr marL="3886200" indent="-228600" algn="ctr" eaLnBrk="0" fontAlgn="base" hangingPunct="0">
              <a:spcBef>
                <a:spcPct val="50000"/>
              </a:spcBef>
              <a:spcAft>
                <a:spcPct val="0"/>
              </a:spcAft>
              <a:defRPr>
                <a:latin typeface="Arial" charset="0"/>
                <a:cs typeface="Arial" charset="0"/>
              </a:defRPr>
            </a:lvl9pPr>
          </a:lstStyle>
          <a:p>
            <a:pPr fontAlgn="auto">
              <a:spcBef>
                <a:spcPts val="0"/>
              </a:spcBef>
              <a:spcAft>
                <a:spcPts val="0"/>
              </a:spcAft>
              <a:defRPr/>
            </a:pPr>
            <a:r>
              <a:rPr lang="es-ES" dirty="0" smtClean="0"/>
              <a:t>I.</a:t>
            </a:r>
            <a:endParaRPr lang="es-ES" dirty="0"/>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3"/>
          <p:cNvGraphicFramePr>
            <a:graphicFrameLocks noGrp="1"/>
          </p:cNvGraphicFramePr>
          <p:nvPr/>
        </p:nvGraphicFramePr>
        <p:xfrm>
          <a:off x="835969" y="1196752"/>
          <a:ext cx="2651235" cy="4824289"/>
        </p:xfrm>
        <a:graphic>
          <a:graphicData uri="http://schemas.openxmlformats.org/drawingml/2006/table">
            <a:tbl>
              <a:tblPr>
                <a:tableStyleId>{5940675A-B579-460E-94D1-54222C63F5DA}</a:tableStyleId>
              </a:tblPr>
              <a:tblGrid>
                <a:gridCol w="1845937"/>
                <a:gridCol w="402649"/>
                <a:gridCol w="402649"/>
              </a:tblGrid>
              <a:tr h="223541">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latin typeface="+mj-lt"/>
                        </a:rPr>
                        <a:t>Especialidad</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107981"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err="1" smtClean="0">
                          <a:ln>
                            <a:solidFill>
                              <a:schemeClr val="bg1"/>
                            </a:solidFill>
                          </a:ln>
                          <a:solidFill>
                            <a:schemeClr val="bg1"/>
                          </a:solidFill>
                          <a:effectLst/>
                          <a:latin typeface="+mj-lt"/>
                        </a:rPr>
                        <a:t>Abs</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b="1" i="0" u="none" strike="noStrike" cap="none" normalizeH="0" baseline="0" dirty="0" smtClean="0">
                          <a:ln>
                            <a:solidFill>
                              <a:schemeClr val="bg1"/>
                            </a:solidFill>
                          </a:ln>
                          <a:solidFill>
                            <a:schemeClr val="bg1"/>
                          </a:solidFill>
                          <a:effectLst/>
                          <a:latin typeface="+mj-lt"/>
                          <a:cs typeface="Calibri" pitchFamily="32" charset="0"/>
                        </a:rPr>
                        <a:t>%</a:t>
                      </a: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r>
              <a:tr h="227932">
                <a:tc>
                  <a:txBody>
                    <a:bodyPr/>
                    <a:lstStyle/>
                    <a:p>
                      <a:pPr algn="l" fontAlgn="t"/>
                      <a:r>
                        <a:rPr lang="es-ES" sz="1000" b="0" i="0" u="none" strike="noStrike" dirty="0">
                          <a:solidFill>
                            <a:schemeClr val="bg1"/>
                          </a:solidFill>
                          <a:effectLst/>
                          <a:latin typeface="+mj-lt"/>
                        </a:rPr>
                        <a:t>Medicina Familiar y Comunitaria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algn="ctr" fontAlgn="t"/>
                      <a:r>
                        <a:rPr lang="es-ES" sz="1100" b="0" i="0" u="none" strike="noStrike" dirty="0">
                          <a:solidFill>
                            <a:schemeClr val="bg1"/>
                          </a:solidFill>
                          <a:effectLst/>
                          <a:latin typeface="+mj-lt"/>
                        </a:rPr>
                        <a:t>2979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algn="ctr" fontAlgn="t"/>
                      <a:r>
                        <a:rPr lang="es-ES" sz="1100" b="1" i="0" u="none" strike="noStrike" dirty="0">
                          <a:solidFill>
                            <a:schemeClr val="bg1"/>
                          </a:solidFill>
                          <a:effectLst/>
                          <a:latin typeface="+mj-lt"/>
                        </a:rPr>
                        <a:t>33,8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tr>
              <a:tr h="227932">
                <a:tc>
                  <a:txBody>
                    <a:bodyPr/>
                    <a:lstStyle/>
                    <a:p>
                      <a:pPr algn="l" fontAlgn="t"/>
                      <a:r>
                        <a:rPr lang="es-ES" sz="1000" b="0" i="0" u="none" strike="noStrike" dirty="0">
                          <a:solidFill>
                            <a:srgbClr val="000000"/>
                          </a:solidFill>
                          <a:effectLst/>
                          <a:latin typeface="+mj-lt"/>
                        </a:rPr>
                        <a:t>Pediatría y sus Áreas Específicas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0" i="0" u="none" strike="noStrike" dirty="0">
                          <a:solidFill>
                            <a:srgbClr val="000000"/>
                          </a:solidFill>
                          <a:effectLst/>
                          <a:latin typeface="+mj-lt"/>
                        </a:rPr>
                        <a:t>614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1" i="0" u="none" strike="noStrike" dirty="0">
                          <a:solidFill>
                            <a:srgbClr val="000000"/>
                          </a:solidFill>
                          <a:effectLst/>
                          <a:latin typeface="+mj-lt"/>
                        </a:rPr>
                        <a:t>7,0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1000" b="0" i="0" u="none" strike="noStrike" dirty="0">
                          <a:solidFill>
                            <a:srgbClr val="000000"/>
                          </a:solidFill>
                          <a:effectLst/>
                          <a:latin typeface="+mj-lt"/>
                        </a:rPr>
                        <a:t>Medicina del Trabajo</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0" i="0" u="none" strike="noStrike" dirty="0">
                          <a:solidFill>
                            <a:srgbClr val="000000"/>
                          </a:solidFill>
                          <a:effectLst/>
                          <a:latin typeface="+mj-lt"/>
                        </a:rPr>
                        <a:t>352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1" i="0" u="none" strike="noStrike" dirty="0">
                          <a:solidFill>
                            <a:srgbClr val="000000"/>
                          </a:solidFill>
                          <a:effectLst/>
                          <a:latin typeface="+mj-lt"/>
                        </a:rPr>
                        <a:t>4,0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1000" b="0" i="0" u="none" strike="noStrike" dirty="0">
                          <a:solidFill>
                            <a:srgbClr val="000000"/>
                          </a:solidFill>
                          <a:effectLst/>
                          <a:latin typeface="+mj-lt"/>
                        </a:rPr>
                        <a:t>Anestesiología y Reanimación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0" i="0" u="none" strike="noStrike">
                          <a:solidFill>
                            <a:srgbClr val="000000"/>
                          </a:solidFill>
                          <a:effectLst/>
                          <a:latin typeface="+mj-lt"/>
                        </a:rPr>
                        <a:t>298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1" i="0" u="none" strike="noStrike" dirty="0">
                          <a:solidFill>
                            <a:srgbClr val="000000"/>
                          </a:solidFill>
                          <a:effectLst/>
                          <a:latin typeface="+mj-lt"/>
                        </a:rPr>
                        <a:t>3,4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1000" b="0" i="0" u="none" strike="noStrike" dirty="0">
                          <a:solidFill>
                            <a:srgbClr val="000000"/>
                          </a:solidFill>
                          <a:effectLst/>
                          <a:latin typeface="+mj-lt"/>
                        </a:rPr>
                        <a:t>No ejerce ninguna especialidad médica: Administración Pública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t"/>
                      <a:r>
                        <a:rPr lang="es-ES" sz="1100" b="0" i="0" u="none" strike="noStrike" dirty="0">
                          <a:solidFill>
                            <a:srgbClr val="000000"/>
                          </a:solidFill>
                          <a:effectLst/>
                          <a:latin typeface="+mj-lt"/>
                        </a:rPr>
                        <a:t>295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t"/>
                      <a:r>
                        <a:rPr lang="es-ES" sz="1100" b="1" i="0" u="none" strike="noStrike" dirty="0">
                          <a:solidFill>
                            <a:srgbClr val="000000"/>
                          </a:solidFill>
                          <a:effectLst/>
                          <a:latin typeface="+mj-lt"/>
                        </a:rPr>
                        <a:t>3,3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r>
              <a:tr h="227932">
                <a:tc>
                  <a:txBody>
                    <a:bodyPr/>
                    <a:lstStyle/>
                    <a:p>
                      <a:pPr algn="l" fontAlgn="t"/>
                      <a:r>
                        <a:rPr lang="es-ES" sz="1000" b="0" i="0" u="none" strike="noStrike" dirty="0">
                          <a:solidFill>
                            <a:srgbClr val="000000"/>
                          </a:solidFill>
                          <a:effectLst/>
                          <a:latin typeface="+mj-lt"/>
                        </a:rPr>
                        <a:t>Obstetricia y Ginecología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0" i="0" u="none" strike="noStrike" dirty="0">
                          <a:solidFill>
                            <a:srgbClr val="000000"/>
                          </a:solidFill>
                          <a:effectLst/>
                          <a:latin typeface="+mj-lt"/>
                        </a:rPr>
                        <a:t>283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1" i="0" u="none" strike="noStrike" dirty="0">
                          <a:solidFill>
                            <a:srgbClr val="000000"/>
                          </a:solidFill>
                          <a:effectLst/>
                          <a:latin typeface="+mj-lt"/>
                        </a:rPr>
                        <a:t>3,2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1000" b="0" i="0" u="none" strike="noStrike" dirty="0">
                          <a:solidFill>
                            <a:srgbClr val="000000"/>
                          </a:solidFill>
                          <a:effectLst/>
                          <a:latin typeface="+mj-lt"/>
                        </a:rPr>
                        <a:t>Medicina Interna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0" i="0" u="none" strike="noStrike" dirty="0">
                          <a:solidFill>
                            <a:srgbClr val="000000"/>
                          </a:solidFill>
                          <a:effectLst/>
                          <a:latin typeface="+mj-lt"/>
                        </a:rPr>
                        <a:t>260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1" i="0" u="none" strike="noStrike" dirty="0">
                          <a:solidFill>
                            <a:srgbClr val="000000"/>
                          </a:solidFill>
                          <a:effectLst/>
                          <a:latin typeface="+mj-lt"/>
                        </a:rPr>
                        <a:t>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1000" b="0" i="0" u="none" strike="noStrike" dirty="0">
                          <a:solidFill>
                            <a:srgbClr val="000000"/>
                          </a:solidFill>
                          <a:effectLst/>
                          <a:latin typeface="+mj-lt"/>
                        </a:rPr>
                        <a:t>Cirugía Ortopédica y Traumatología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0" i="0" u="none" strike="noStrike" dirty="0">
                          <a:solidFill>
                            <a:srgbClr val="000000"/>
                          </a:solidFill>
                          <a:effectLst/>
                          <a:latin typeface="+mj-lt"/>
                        </a:rPr>
                        <a:t>248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1" i="0" u="none" strike="noStrike" dirty="0">
                          <a:solidFill>
                            <a:srgbClr val="000000"/>
                          </a:solidFill>
                          <a:effectLst/>
                          <a:latin typeface="+mj-lt"/>
                        </a:rPr>
                        <a:t>2,8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1000" b="0" i="0" u="none" strike="noStrike" dirty="0">
                          <a:solidFill>
                            <a:srgbClr val="000000"/>
                          </a:solidFill>
                          <a:effectLst/>
                          <a:latin typeface="+mj-lt"/>
                        </a:rPr>
                        <a:t>Psiquiatría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0" i="0" u="none" strike="noStrike" dirty="0">
                          <a:solidFill>
                            <a:srgbClr val="000000"/>
                          </a:solidFill>
                          <a:effectLst/>
                          <a:latin typeface="+mj-lt"/>
                        </a:rPr>
                        <a:t>234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1" i="0" u="none" strike="noStrike" dirty="0">
                          <a:solidFill>
                            <a:srgbClr val="000000"/>
                          </a:solidFill>
                          <a:effectLst/>
                          <a:latin typeface="+mj-lt"/>
                        </a:rPr>
                        <a:t>2,7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1000" b="0" i="0" u="none" strike="noStrike" dirty="0">
                          <a:solidFill>
                            <a:srgbClr val="000000"/>
                          </a:solidFill>
                          <a:effectLst/>
                          <a:latin typeface="+mj-lt"/>
                        </a:rPr>
                        <a:t>Cirugía General y del Aparato Digestivo</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0" i="0" u="none" strike="noStrike" dirty="0">
                          <a:solidFill>
                            <a:srgbClr val="000000"/>
                          </a:solidFill>
                          <a:effectLst/>
                          <a:latin typeface="+mj-lt"/>
                        </a:rPr>
                        <a:t>215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1" i="0" u="none" strike="noStrike" dirty="0">
                          <a:solidFill>
                            <a:srgbClr val="000000"/>
                          </a:solidFill>
                          <a:effectLst/>
                          <a:latin typeface="+mj-lt"/>
                        </a:rPr>
                        <a:t>2,4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1000" b="0" i="0" u="none" strike="noStrike" dirty="0">
                          <a:solidFill>
                            <a:srgbClr val="000000"/>
                          </a:solidFill>
                          <a:effectLst/>
                          <a:latin typeface="+mj-lt"/>
                        </a:rPr>
                        <a:t>Oftalmología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0" i="0" u="none" strike="noStrike" dirty="0">
                          <a:solidFill>
                            <a:srgbClr val="000000"/>
                          </a:solidFill>
                          <a:effectLst/>
                          <a:latin typeface="+mj-lt"/>
                        </a:rPr>
                        <a:t>204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1" i="0" u="none" strike="noStrike" dirty="0">
                          <a:solidFill>
                            <a:srgbClr val="000000"/>
                          </a:solidFill>
                          <a:effectLst/>
                          <a:latin typeface="+mj-lt"/>
                        </a:rPr>
                        <a:t>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1000" b="0" i="0" u="none" strike="noStrike" dirty="0">
                          <a:solidFill>
                            <a:srgbClr val="000000"/>
                          </a:solidFill>
                          <a:effectLst/>
                          <a:latin typeface="+mj-lt"/>
                        </a:rPr>
                        <a:t>No ejerce ninguna especialidad médica: Profesión sanitaria no asistencial</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t"/>
                      <a:r>
                        <a:rPr lang="es-ES" sz="1100" b="0" i="0" u="none" strike="noStrike" dirty="0">
                          <a:solidFill>
                            <a:srgbClr val="000000"/>
                          </a:solidFill>
                          <a:effectLst/>
                          <a:latin typeface="+mj-lt"/>
                        </a:rPr>
                        <a:t>189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t"/>
                      <a:r>
                        <a:rPr lang="es-ES" sz="1100" b="1" i="0" u="none" strike="noStrike" dirty="0">
                          <a:solidFill>
                            <a:srgbClr val="000000"/>
                          </a:solidFill>
                          <a:effectLst/>
                          <a:latin typeface="+mj-lt"/>
                        </a:rPr>
                        <a:t>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r>
              <a:tr h="227932">
                <a:tc>
                  <a:txBody>
                    <a:bodyPr/>
                    <a:lstStyle/>
                    <a:p>
                      <a:pPr algn="l" fontAlgn="t"/>
                      <a:r>
                        <a:rPr lang="es-ES" sz="1000" b="0" i="0" u="none" strike="noStrike" dirty="0">
                          <a:solidFill>
                            <a:srgbClr val="000000"/>
                          </a:solidFill>
                          <a:effectLst/>
                          <a:latin typeface="+mj-lt"/>
                        </a:rPr>
                        <a:t>Radiodiagnóstico</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0" i="0" u="none" strike="noStrike" dirty="0">
                          <a:solidFill>
                            <a:srgbClr val="000000"/>
                          </a:solidFill>
                          <a:effectLst/>
                          <a:latin typeface="+mj-lt"/>
                        </a:rPr>
                        <a:t>184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1" i="0" u="none" strike="noStrike" dirty="0">
                          <a:solidFill>
                            <a:srgbClr val="000000"/>
                          </a:solidFill>
                          <a:effectLst/>
                          <a:latin typeface="+mj-lt"/>
                        </a:rPr>
                        <a:t>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1000" b="0" i="0" u="none" strike="noStrike" dirty="0">
                          <a:solidFill>
                            <a:srgbClr val="000000"/>
                          </a:solidFill>
                          <a:effectLst/>
                          <a:latin typeface="+mj-lt"/>
                        </a:rPr>
                        <a:t>Medicina Intensiva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0" i="0" u="none" strike="noStrike" dirty="0">
                          <a:solidFill>
                            <a:srgbClr val="000000"/>
                          </a:solidFill>
                          <a:effectLst/>
                          <a:latin typeface="+mj-lt"/>
                        </a:rPr>
                        <a:t>131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1" i="0" u="none" strike="noStrike" dirty="0">
                          <a:solidFill>
                            <a:srgbClr val="000000"/>
                          </a:solidFill>
                          <a:effectLst/>
                          <a:latin typeface="+mj-lt"/>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1000" b="0" i="0" u="none" strike="noStrike" dirty="0">
                          <a:solidFill>
                            <a:srgbClr val="000000"/>
                          </a:solidFill>
                          <a:effectLst/>
                          <a:latin typeface="+mj-lt"/>
                        </a:rPr>
                        <a:t>Medicina Física y Rehabilitación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0" i="0" u="none" strike="noStrike" dirty="0">
                          <a:solidFill>
                            <a:srgbClr val="000000"/>
                          </a:solidFill>
                          <a:effectLst/>
                          <a:latin typeface="+mj-lt"/>
                        </a:rPr>
                        <a:t>119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1" i="0" u="none" strike="noStrike" dirty="0">
                          <a:solidFill>
                            <a:srgbClr val="000000"/>
                          </a:solidFill>
                          <a:effectLst/>
                          <a:latin typeface="+mj-lt"/>
                        </a:rPr>
                        <a:t>1,3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1000" b="0" i="0" u="none" strike="noStrike" dirty="0">
                          <a:solidFill>
                            <a:srgbClr val="000000"/>
                          </a:solidFill>
                          <a:effectLst/>
                          <a:latin typeface="+mj-lt"/>
                        </a:rPr>
                        <a:t>Estomatología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0" i="0" u="none" strike="noStrike" dirty="0">
                          <a:solidFill>
                            <a:srgbClr val="000000"/>
                          </a:solidFill>
                          <a:effectLst/>
                          <a:latin typeface="+mj-lt"/>
                        </a:rPr>
                        <a:t>116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1" i="0" u="none" strike="noStrike" dirty="0">
                          <a:solidFill>
                            <a:srgbClr val="000000"/>
                          </a:solidFill>
                          <a:effectLst/>
                          <a:latin typeface="+mj-lt"/>
                        </a:rPr>
                        <a:t>1,3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1000" b="0" i="0" u="none" strike="noStrike" dirty="0">
                          <a:solidFill>
                            <a:srgbClr val="000000"/>
                          </a:solidFill>
                          <a:effectLst/>
                          <a:latin typeface="+mj-lt"/>
                        </a:rPr>
                        <a:t>Cardiología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0" i="0" u="none" strike="noStrike" dirty="0">
                          <a:solidFill>
                            <a:srgbClr val="000000"/>
                          </a:solidFill>
                          <a:effectLst/>
                          <a:latin typeface="+mj-lt"/>
                        </a:rPr>
                        <a:t>111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1" i="0" u="none" strike="noStrike" dirty="0">
                          <a:solidFill>
                            <a:srgbClr val="000000"/>
                          </a:solidFill>
                          <a:effectLst/>
                          <a:latin typeface="+mj-lt"/>
                        </a:rPr>
                        <a:t>1,3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27932">
                <a:tc>
                  <a:txBody>
                    <a:bodyPr/>
                    <a:lstStyle/>
                    <a:p>
                      <a:pPr algn="l" fontAlgn="t"/>
                      <a:r>
                        <a:rPr lang="es-ES" sz="1000" b="0" i="0" u="none" strike="noStrike" dirty="0">
                          <a:solidFill>
                            <a:srgbClr val="000000"/>
                          </a:solidFill>
                          <a:effectLst/>
                          <a:latin typeface="+mj-lt"/>
                        </a:rPr>
                        <a:t>Aparato Digestivo</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0" i="0" u="none" strike="noStrike" dirty="0">
                          <a:solidFill>
                            <a:srgbClr val="000000"/>
                          </a:solidFill>
                          <a:effectLst/>
                          <a:latin typeface="+mj-lt"/>
                        </a:rPr>
                        <a:t>109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t"/>
                      <a:r>
                        <a:rPr lang="es-ES" sz="1100" b="1" i="0" u="none" strike="noStrike" dirty="0">
                          <a:solidFill>
                            <a:srgbClr val="000000"/>
                          </a:solidFill>
                          <a:effectLst/>
                          <a:latin typeface="+mj-lt"/>
                        </a:rPr>
                        <a:t>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bl>
          </a:graphicData>
        </a:graphic>
      </p:graphicFrame>
      <p:graphicFrame>
        <p:nvGraphicFramePr>
          <p:cNvPr id="11" name="Group 3"/>
          <p:cNvGraphicFramePr>
            <a:graphicFrameLocks noGrp="1"/>
          </p:cNvGraphicFramePr>
          <p:nvPr/>
        </p:nvGraphicFramePr>
        <p:xfrm>
          <a:off x="3665604" y="1196752"/>
          <a:ext cx="2690948" cy="4588893"/>
        </p:xfrm>
        <a:graphic>
          <a:graphicData uri="http://schemas.openxmlformats.org/drawingml/2006/table">
            <a:tbl>
              <a:tblPr>
                <a:tableStyleId>{5940675A-B579-460E-94D1-54222C63F5DA}</a:tableStyleId>
              </a:tblPr>
              <a:tblGrid>
                <a:gridCol w="1804174"/>
                <a:gridCol w="432048"/>
                <a:gridCol w="454726"/>
              </a:tblGrid>
              <a:tr h="233373">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latin typeface="+mj-lt"/>
                        </a:rPr>
                        <a:t>Especialidad</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107981"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err="1" smtClean="0">
                          <a:ln>
                            <a:solidFill>
                              <a:schemeClr val="bg1"/>
                            </a:solidFill>
                          </a:ln>
                          <a:solidFill>
                            <a:schemeClr val="bg1"/>
                          </a:solidFill>
                          <a:effectLst/>
                          <a:latin typeface="+mj-lt"/>
                        </a:rPr>
                        <a:t>Abs</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b="1" i="0" u="none" strike="noStrike" cap="none" normalizeH="0" baseline="0" dirty="0" smtClean="0">
                          <a:ln>
                            <a:solidFill>
                              <a:schemeClr val="bg1"/>
                            </a:solidFill>
                          </a:ln>
                          <a:solidFill>
                            <a:schemeClr val="bg1"/>
                          </a:solidFill>
                          <a:effectLst/>
                          <a:latin typeface="+mj-lt"/>
                          <a:cs typeface="Calibri" pitchFamily="32" charset="0"/>
                        </a:rPr>
                        <a:t>%</a:t>
                      </a: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r>
              <a:tr h="227503">
                <a:tc>
                  <a:txBody>
                    <a:bodyPr/>
                    <a:lstStyle/>
                    <a:p>
                      <a:pPr algn="l" fontAlgn="t"/>
                      <a:r>
                        <a:rPr lang="es-ES" sz="1000" b="0" i="0" u="none" strike="noStrike" dirty="0">
                          <a:solidFill>
                            <a:srgbClr val="000000"/>
                          </a:solidFill>
                          <a:effectLst/>
                          <a:latin typeface="+mj-lt"/>
                        </a:rPr>
                        <a:t>Otorrinolaringología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dirty="0">
                          <a:solidFill>
                            <a:srgbClr val="000000"/>
                          </a:solidFill>
                          <a:effectLst/>
                          <a:latin typeface="+mj-lt"/>
                        </a:rPr>
                        <a:t>106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1" i="0" u="none" strike="noStrike" dirty="0">
                          <a:solidFill>
                            <a:srgbClr val="000000"/>
                          </a:solidFill>
                          <a:effectLst/>
                          <a:latin typeface="+mj-lt"/>
                        </a:rPr>
                        <a:t>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t"/>
                      <a:r>
                        <a:rPr lang="es-ES" sz="1000" b="0" i="0" u="none" strike="noStrike" dirty="0">
                          <a:solidFill>
                            <a:srgbClr val="000000"/>
                          </a:solidFill>
                          <a:effectLst/>
                          <a:latin typeface="+mj-lt"/>
                        </a:rPr>
                        <a:t>Neurología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dirty="0">
                          <a:solidFill>
                            <a:srgbClr val="000000"/>
                          </a:solidFill>
                          <a:effectLst/>
                          <a:latin typeface="+mj-lt"/>
                        </a:rPr>
                        <a:t>93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1" i="0" u="none" strike="noStrike" dirty="0">
                          <a:solidFill>
                            <a:srgbClr val="000000"/>
                          </a:solidFill>
                          <a:effectLst/>
                          <a:latin typeface="+mj-lt"/>
                        </a:rPr>
                        <a:t>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t"/>
                      <a:r>
                        <a:rPr lang="es-ES" sz="1000" b="0" i="0" u="none" strike="noStrike" dirty="0">
                          <a:solidFill>
                            <a:srgbClr val="000000"/>
                          </a:solidFill>
                          <a:effectLst/>
                          <a:latin typeface="+mj-lt"/>
                        </a:rPr>
                        <a:t>Neumología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dirty="0">
                          <a:solidFill>
                            <a:srgbClr val="000000"/>
                          </a:solidFill>
                          <a:effectLst/>
                          <a:latin typeface="+mj-lt"/>
                        </a:rPr>
                        <a:t>92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1" i="0" u="none" strike="noStrike" dirty="0">
                          <a:solidFill>
                            <a:srgbClr val="000000"/>
                          </a:solidFill>
                          <a:effectLst/>
                          <a:latin typeface="+mj-lt"/>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t"/>
                      <a:r>
                        <a:rPr lang="es-ES" sz="1000" b="0" i="0" u="none" strike="noStrike" dirty="0">
                          <a:solidFill>
                            <a:srgbClr val="000000"/>
                          </a:solidFill>
                          <a:effectLst/>
                          <a:latin typeface="+mj-lt"/>
                        </a:rPr>
                        <a:t>Urología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a:solidFill>
                            <a:srgbClr val="000000"/>
                          </a:solidFill>
                          <a:effectLst/>
                          <a:latin typeface="+mj-lt"/>
                        </a:rPr>
                        <a:t>91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1" i="0" u="none" strike="noStrike" dirty="0">
                          <a:solidFill>
                            <a:srgbClr val="000000"/>
                          </a:solidFill>
                          <a:effectLst/>
                          <a:latin typeface="+mj-lt"/>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t"/>
                      <a:r>
                        <a:rPr lang="es-ES" sz="1000" b="0" i="0" u="none" strike="noStrike">
                          <a:solidFill>
                            <a:srgbClr val="000000"/>
                          </a:solidFill>
                          <a:effectLst/>
                          <a:latin typeface="+mj-lt"/>
                        </a:rPr>
                        <a:t>Geriatría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a:solidFill>
                            <a:srgbClr val="000000"/>
                          </a:solidFill>
                          <a:effectLst/>
                          <a:latin typeface="+mj-lt"/>
                        </a:rPr>
                        <a:t>89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1" i="0" u="none" strike="noStrike" dirty="0">
                          <a:solidFill>
                            <a:srgbClr val="000000"/>
                          </a:solidFill>
                          <a:effectLst/>
                          <a:latin typeface="+mj-lt"/>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t"/>
                      <a:r>
                        <a:rPr lang="es-ES" sz="1000" b="0" i="0" u="none" strike="noStrike" dirty="0">
                          <a:solidFill>
                            <a:srgbClr val="000000"/>
                          </a:solidFill>
                          <a:effectLst/>
                          <a:latin typeface="+mj-lt"/>
                        </a:rPr>
                        <a:t>Hematología y Hemoterapia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a:solidFill>
                            <a:srgbClr val="000000"/>
                          </a:solidFill>
                          <a:effectLst/>
                          <a:latin typeface="+mj-lt"/>
                        </a:rPr>
                        <a:t>89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1" i="0" u="none" strike="noStrike" dirty="0">
                          <a:solidFill>
                            <a:srgbClr val="000000"/>
                          </a:solidFill>
                          <a:effectLst/>
                          <a:latin typeface="+mj-lt"/>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t"/>
                      <a:r>
                        <a:rPr lang="es-ES" sz="1000" b="0" i="0" u="none" strike="noStrike" dirty="0">
                          <a:solidFill>
                            <a:srgbClr val="000000"/>
                          </a:solidFill>
                          <a:effectLst/>
                          <a:latin typeface="+mj-lt"/>
                        </a:rPr>
                        <a:t>Dermatología Médico-Quirúrgica y Venereología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a:solidFill>
                            <a:srgbClr val="000000"/>
                          </a:solidFill>
                          <a:effectLst/>
                          <a:latin typeface="+mj-lt"/>
                        </a:rPr>
                        <a:t>86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1" i="0" u="none" strike="noStrike" dirty="0">
                          <a:solidFill>
                            <a:srgbClr val="000000"/>
                          </a:solidFill>
                          <a:effectLst/>
                          <a:latin typeface="+mj-lt"/>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t"/>
                      <a:r>
                        <a:rPr lang="es-ES" sz="1000" b="0" i="0" u="none" strike="noStrike" dirty="0">
                          <a:solidFill>
                            <a:srgbClr val="000000"/>
                          </a:solidFill>
                          <a:effectLst/>
                          <a:latin typeface="+mj-lt"/>
                        </a:rPr>
                        <a:t>Medicina Preventiva y Salud Pública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dirty="0">
                          <a:solidFill>
                            <a:srgbClr val="000000"/>
                          </a:solidFill>
                          <a:effectLst/>
                          <a:latin typeface="+mj-lt"/>
                        </a:rPr>
                        <a:t>73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1" i="0" u="none" strike="noStrike" dirty="0" smtClean="0">
                          <a:solidFill>
                            <a:srgbClr val="000000"/>
                          </a:solidFill>
                          <a:effectLst/>
                          <a:latin typeface="+mj-lt"/>
                        </a:rPr>
                        <a:t>0,8</a:t>
                      </a:r>
                      <a:endParaRPr lang="es-ES" sz="110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t"/>
                      <a:r>
                        <a:rPr lang="es-ES" sz="1000" b="0" i="0" u="none" strike="noStrike" dirty="0">
                          <a:solidFill>
                            <a:srgbClr val="000000"/>
                          </a:solidFill>
                          <a:effectLst/>
                          <a:latin typeface="+mj-lt"/>
                        </a:rPr>
                        <a:t>Anatomía Patológica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a:solidFill>
                            <a:srgbClr val="000000"/>
                          </a:solidFill>
                          <a:effectLst/>
                          <a:latin typeface="+mj-lt"/>
                        </a:rPr>
                        <a:t>72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1" i="0" u="none" strike="noStrike" dirty="0" smtClean="0">
                          <a:solidFill>
                            <a:srgbClr val="000000"/>
                          </a:solidFill>
                          <a:effectLst/>
                          <a:latin typeface="+mj-lt"/>
                        </a:rPr>
                        <a:t>0,8</a:t>
                      </a:r>
                      <a:endParaRPr lang="es-ES" sz="110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t"/>
                      <a:r>
                        <a:rPr lang="es-ES" sz="1000" b="0" i="0" u="none" strike="noStrike" dirty="0">
                          <a:solidFill>
                            <a:srgbClr val="000000"/>
                          </a:solidFill>
                          <a:effectLst/>
                          <a:latin typeface="+mj-lt"/>
                        </a:rPr>
                        <a:t>Nefrología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a:solidFill>
                            <a:srgbClr val="000000"/>
                          </a:solidFill>
                          <a:effectLst/>
                          <a:latin typeface="+mj-lt"/>
                        </a:rPr>
                        <a:t>70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1" i="0" u="none" strike="noStrike" dirty="0" smtClean="0">
                          <a:solidFill>
                            <a:srgbClr val="000000"/>
                          </a:solidFill>
                          <a:effectLst/>
                          <a:latin typeface="+mj-lt"/>
                        </a:rPr>
                        <a:t>0,8</a:t>
                      </a:r>
                      <a:endParaRPr lang="es-ES" sz="110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t"/>
                      <a:r>
                        <a:rPr lang="es-ES" sz="1000" b="0" i="0" u="none" strike="noStrike" dirty="0">
                          <a:solidFill>
                            <a:srgbClr val="000000"/>
                          </a:solidFill>
                          <a:effectLst/>
                          <a:latin typeface="+mj-lt"/>
                        </a:rPr>
                        <a:t>Reumatología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a:solidFill>
                            <a:srgbClr val="000000"/>
                          </a:solidFill>
                          <a:effectLst/>
                          <a:latin typeface="+mj-lt"/>
                        </a:rPr>
                        <a:t>62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1" i="0" u="none" strike="noStrike" dirty="0" smtClean="0">
                          <a:solidFill>
                            <a:srgbClr val="000000"/>
                          </a:solidFill>
                          <a:effectLst/>
                          <a:latin typeface="+mj-lt"/>
                        </a:rPr>
                        <a:t>0,7</a:t>
                      </a:r>
                      <a:endParaRPr lang="es-ES" sz="110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t"/>
                      <a:r>
                        <a:rPr lang="es-ES" sz="1000" b="0" i="0" u="none" strike="noStrike" dirty="0">
                          <a:solidFill>
                            <a:srgbClr val="000000"/>
                          </a:solidFill>
                          <a:effectLst/>
                          <a:latin typeface="+mj-lt"/>
                        </a:rPr>
                        <a:t>Endocrinología y Nutrición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dirty="0">
                          <a:solidFill>
                            <a:srgbClr val="000000"/>
                          </a:solidFill>
                          <a:effectLst/>
                          <a:latin typeface="+mj-lt"/>
                        </a:rPr>
                        <a:t>59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1" i="0" u="none" strike="noStrike" dirty="0" smtClean="0">
                          <a:solidFill>
                            <a:srgbClr val="000000"/>
                          </a:solidFill>
                          <a:effectLst/>
                          <a:latin typeface="+mj-lt"/>
                        </a:rPr>
                        <a:t>0,7</a:t>
                      </a:r>
                      <a:endParaRPr lang="es-ES" sz="110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t"/>
                      <a:r>
                        <a:rPr lang="es-ES" sz="1000" b="0" i="0" u="none" strike="noStrike">
                          <a:solidFill>
                            <a:srgbClr val="000000"/>
                          </a:solidFill>
                          <a:effectLst/>
                          <a:latin typeface="+mj-lt"/>
                        </a:rPr>
                        <a:t>Alergología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dirty="0">
                          <a:solidFill>
                            <a:srgbClr val="000000"/>
                          </a:solidFill>
                          <a:effectLst/>
                          <a:latin typeface="+mj-lt"/>
                        </a:rPr>
                        <a:t>58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1" i="0" u="none" strike="noStrike" dirty="0" smtClean="0">
                          <a:solidFill>
                            <a:srgbClr val="000000"/>
                          </a:solidFill>
                          <a:effectLst/>
                          <a:latin typeface="+mj-lt"/>
                        </a:rPr>
                        <a:t>0,7</a:t>
                      </a:r>
                      <a:endParaRPr lang="es-ES" sz="110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t"/>
                      <a:r>
                        <a:rPr lang="es-ES" sz="1000" b="0" i="0" u="none" strike="noStrike" dirty="0">
                          <a:solidFill>
                            <a:srgbClr val="000000"/>
                          </a:solidFill>
                          <a:effectLst/>
                          <a:latin typeface="+mj-lt"/>
                        </a:rPr>
                        <a:t>Medicina Legal y Forense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dirty="0">
                          <a:solidFill>
                            <a:srgbClr val="000000"/>
                          </a:solidFill>
                          <a:effectLst/>
                          <a:latin typeface="+mj-lt"/>
                        </a:rPr>
                        <a:t>54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1" i="0" u="none" strike="noStrike" dirty="0" smtClean="0">
                          <a:solidFill>
                            <a:srgbClr val="000000"/>
                          </a:solidFill>
                          <a:effectLst/>
                          <a:latin typeface="+mj-lt"/>
                        </a:rPr>
                        <a:t>0,6</a:t>
                      </a:r>
                      <a:endParaRPr lang="es-ES" sz="110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t"/>
                      <a:r>
                        <a:rPr lang="es-ES" sz="1000" b="0" i="0" u="none" strike="noStrike" dirty="0">
                          <a:solidFill>
                            <a:srgbClr val="000000"/>
                          </a:solidFill>
                          <a:effectLst/>
                          <a:latin typeface="+mj-lt"/>
                        </a:rPr>
                        <a:t>Análisis Clínicos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dirty="0">
                          <a:solidFill>
                            <a:srgbClr val="000000"/>
                          </a:solidFill>
                          <a:effectLst/>
                          <a:latin typeface="+mj-lt"/>
                        </a:rPr>
                        <a:t>47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1" i="0" u="none" strike="noStrike" dirty="0" smtClean="0">
                          <a:solidFill>
                            <a:srgbClr val="000000"/>
                          </a:solidFill>
                          <a:effectLst/>
                          <a:latin typeface="+mj-lt"/>
                        </a:rPr>
                        <a:t>0,5</a:t>
                      </a:r>
                      <a:endParaRPr lang="es-ES" sz="110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t"/>
                      <a:r>
                        <a:rPr lang="es-ES" sz="1000" b="0" i="0" u="none" strike="noStrike" dirty="0">
                          <a:solidFill>
                            <a:srgbClr val="000000"/>
                          </a:solidFill>
                          <a:effectLst/>
                          <a:latin typeface="+mj-lt"/>
                        </a:rPr>
                        <a:t>Angiología y Cirugía Vascular</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dirty="0">
                          <a:solidFill>
                            <a:srgbClr val="000000"/>
                          </a:solidFill>
                          <a:effectLst/>
                          <a:latin typeface="+mj-lt"/>
                        </a:rPr>
                        <a:t>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1" i="0" u="none" strike="noStrike" dirty="0" smtClean="0">
                          <a:solidFill>
                            <a:srgbClr val="000000"/>
                          </a:solidFill>
                          <a:effectLst/>
                          <a:latin typeface="+mj-lt"/>
                        </a:rPr>
                        <a:t>0,5</a:t>
                      </a:r>
                      <a:endParaRPr lang="es-ES" sz="110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t"/>
                      <a:r>
                        <a:rPr lang="es-ES" sz="1000" b="0" i="0" u="none" strike="noStrike" dirty="0">
                          <a:solidFill>
                            <a:srgbClr val="000000"/>
                          </a:solidFill>
                          <a:effectLst/>
                          <a:latin typeface="+mj-lt"/>
                        </a:rPr>
                        <a:t>Medicina de Educación Física y Deporte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dirty="0">
                          <a:solidFill>
                            <a:srgbClr val="000000"/>
                          </a:solidFill>
                          <a:effectLst/>
                          <a:latin typeface="+mj-lt"/>
                        </a:rPr>
                        <a:t>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1" i="0" u="none" strike="noStrike" dirty="0" smtClean="0">
                          <a:solidFill>
                            <a:srgbClr val="000000"/>
                          </a:solidFill>
                          <a:effectLst/>
                          <a:latin typeface="+mj-lt"/>
                        </a:rPr>
                        <a:t>0,5</a:t>
                      </a:r>
                      <a:endParaRPr lang="es-ES" sz="110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r h="227503">
                <a:tc>
                  <a:txBody>
                    <a:bodyPr/>
                    <a:lstStyle/>
                    <a:p>
                      <a:pPr algn="l" fontAlgn="t"/>
                      <a:r>
                        <a:rPr lang="es-ES" sz="1000" b="0" i="0" u="none" strike="noStrike" dirty="0">
                          <a:solidFill>
                            <a:srgbClr val="000000"/>
                          </a:solidFill>
                          <a:effectLst/>
                          <a:latin typeface="+mj-lt"/>
                        </a:rPr>
                        <a:t>Oncología Médica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0" i="0" u="none" strike="noStrike" dirty="0">
                          <a:solidFill>
                            <a:srgbClr val="000000"/>
                          </a:solidFill>
                          <a:effectLst/>
                          <a:latin typeface="+mj-lt"/>
                        </a:rPr>
                        <a:t>40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t"/>
                      <a:r>
                        <a:rPr lang="es-ES" sz="1100" b="1" i="0" u="none" strike="noStrike" dirty="0" smtClean="0">
                          <a:solidFill>
                            <a:srgbClr val="000000"/>
                          </a:solidFill>
                          <a:effectLst/>
                          <a:latin typeface="+mj-lt"/>
                        </a:rPr>
                        <a:t>0,5</a:t>
                      </a:r>
                      <a:endParaRPr lang="es-ES" sz="110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r>
            </a:tbl>
          </a:graphicData>
        </a:graphic>
      </p:graphicFrame>
      <p:graphicFrame>
        <p:nvGraphicFramePr>
          <p:cNvPr id="12" name="Group 3"/>
          <p:cNvGraphicFramePr>
            <a:graphicFrameLocks noGrp="1"/>
          </p:cNvGraphicFramePr>
          <p:nvPr/>
        </p:nvGraphicFramePr>
        <p:xfrm>
          <a:off x="6524601" y="1196752"/>
          <a:ext cx="2736304" cy="4176815"/>
        </p:xfrm>
        <a:graphic>
          <a:graphicData uri="http://schemas.openxmlformats.org/drawingml/2006/table">
            <a:tbl>
              <a:tblPr>
                <a:tableStyleId>{5940675A-B579-460E-94D1-54222C63F5DA}</a:tableStyleId>
              </a:tblPr>
              <a:tblGrid>
                <a:gridCol w="1728192"/>
                <a:gridCol w="432048"/>
                <a:gridCol w="576064"/>
              </a:tblGrid>
              <a:tr h="220328">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latin typeface="+mj-lt"/>
                        </a:rPr>
                        <a:t>Especialidad</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107981"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err="1" smtClean="0">
                          <a:ln>
                            <a:solidFill>
                              <a:schemeClr val="bg1"/>
                            </a:solidFill>
                          </a:ln>
                          <a:solidFill>
                            <a:schemeClr val="bg1"/>
                          </a:solidFill>
                          <a:effectLst/>
                          <a:latin typeface="+mj-lt"/>
                        </a:rPr>
                        <a:t>Abs</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b="1" i="0" u="none" strike="noStrike" cap="none" normalizeH="0" baseline="0" dirty="0" smtClean="0">
                          <a:ln>
                            <a:solidFill>
                              <a:schemeClr val="bg1"/>
                            </a:solidFill>
                          </a:ln>
                          <a:solidFill>
                            <a:schemeClr val="bg1"/>
                          </a:solidFill>
                          <a:effectLst/>
                          <a:latin typeface="+mj-lt"/>
                          <a:cs typeface="Calibri" pitchFamily="32" charset="0"/>
                        </a:rPr>
                        <a:t>%</a:t>
                      </a: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r>
              <a:tr h="257786">
                <a:tc>
                  <a:txBody>
                    <a:bodyPr/>
                    <a:lstStyle/>
                    <a:p>
                      <a:pPr algn="l" fontAlgn="t"/>
                      <a:r>
                        <a:rPr lang="es-ES" sz="1000" b="0" i="0" u="none" strike="noStrike" dirty="0">
                          <a:solidFill>
                            <a:srgbClr val="000000"/>
                          </a:solidFill>
                          <a:effectLst/>
                          <a:latin typeface="+mj-lt"/>
                        </a:rPr>
                        <a:t>Cirugía Plástica, Estética y Reparadora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t"/>
                      <a:r>
                        <a:rPr lang="es-ES" sz="1100" b="0" i="0" u="none" strike="noStrike" dirty="0">
                          <a:solidFill>
                            <a:srgbClr val="000000"/>
                          </a:solidFill>
                          <a:effectLst/>
                          <a:latin typeface="+mj-lt"/>
                        </a:rPr>
                        <a:t>39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t"/>
                      <a:r>
                        <a:rPr lang="es-ES" sz="1100" b="1" i="0" u="none" strike="noStrike" dirty="0" smtClean="0">
                          <a:solidFill>
                            <a:srgbClr val="000000"/>
                          </a:solidFill>
                          <a:effectLst/>
                          <a:latin typeface="+mj-lt"/>
                        </a:rPr>
                        <a:t>0,4</a:t>
                      </a:r>
                      <a:endParaRPr lang="es-ES" sz="110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257786">
                <a:tc>
                  <a:txBody>
                    <a:bodyPr/>
                    <a:lstStyle/>
                    <a:p>
                      <a:pPr algn="l" fontAlgn="t"/>
                      <a:r>
                        <a:rPr lang="es-ES" sz="1000" b="0" i="0" u="none" strike="noStrike" dirty="0">
                          <a:solidFill>
                            <a:srgbClr val="000000"/>
                          </a:solidFill>
                          <a:effectLst/>
                          <a:latin typeface="+mj-lt"/>
                        </a:rPr>
                        <a:t>Cirugía Oral y Maxilofacial</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t"/>
                      <a:r>
                        <a:rPr lang="es-ES" sz="1100" b="0" i="0" u="none" strike="noStrike" dirty="0">
                          <a:solidFill>
                            <a:srgbClr val="000000"/>
                          </a:solidFill>
                          <a:effectLst/>
                          <a:latin typeface="+mj-lt"/>
                        </a:rPr>
                        <a:t>32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t"/>
                      <a:r>
                        <a:rPr lang="es-ES" sz="1100" b="1" i="0" u="none" strike="noStrike" dirty="0" smtClean="0">
                          <a:solidFill>
                            <a:srgbClr val="000000"/>
                          </a:solidFill>
                          <a:effectLst/>
                          <a:latin typeface="+mj-lt"/>
                        </a:rPr>
                        <a:t>0,4</a:t>
                      </a:r>
                      <a:endParaRPr lang="es-ES" sz="110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257786">
                <a:tc>
                  <a:txBody>
                    <a:bodyPr/>
                    <a:lstStyle/>
                    <a:p>
                      <a:pPr algn="l" fontAlgn="t"/>
                      <a:r>
                        <a:rPr lang="es-ES" sz="1000" b="0" i="0" u="none" strike="noStrike" dirty="0">
                          <a:solidFill>
                            <a:srgbClr val="000000"/>
                          </a:solidFill>
                          <a:effectLst/>
                          <a:latin typeface="+mj-lt"/>
                        </a:rPr>
                        <a:t>Microbiología y Parasitología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t"/>
                      <a:r>
                        <a:rPr lang="es-ES" sz="1100" b="0" i="0" u="none" strike="noStrike" dirty="0">
                          <a:solidFill>
                            <a:srgbClr val="000000"/>
                          </a:solidFill>
                          <a:effectLst/>
                          <a:latin typeface="+mj-lt"/>
                        </a:rPr>
                        <a:t>31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t"/>
                      <a:r>
                        <a:rPr lang="es-ES" sz="1100" b="1" i="0" u="none" strike="noStrike" dirty="0" smtClean="0">
                          <a:solidFill>
                            <a:srgbClr val="000000"/>
                          </a:solidFill>
                          <a:effectLst/>
                          <a:latin typeface="+mj-lt"/>
                        </a:rPr>
                        <a:t>0,4</a:t>
                      </a:r>
                      <a:endParaRPr lang="es-ES" sz="110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257786">
                <a:tc>
                  <a:txBody>
                    <a:bodyPr/>
                    <a:lstStyle/>
                    <a:p>
                      <a:pPr algn="l" fontAlgn="t"/>
                      <a:r>
                        <a:rPr lang="es-ES" sz="1000" b="0" i="0" u="none" strike="noStrike" dirty="0">
                          <a:solidFill>
                            <a:srgbClr val="000000"/>
                          </a:solidFill>
                          <a:effectLst/>
                          <a:latin typeface="+mj-lt"/>
                        </a:rPr>
                        <a:t>Neurofisiología Clínica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t"/>
                      <a:r>
                        <a:rPr lang="es-ES" sz="1100" b="0" i="0" u="none" strike="noStrike" dirty="0">
                          <a:solidFill>
                            <a:srgbClr val="000000"/>
                          </a:solidFill>
                          <a:effectLst/>
                          <a:latin typeface="+mj-lt"/>
                        </a:rPr>
                        <a:t>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t"/>
                      <a:r>
                        <a:rPr lang="es-ES" sz="1100" b="1" i="0" u="none" strike="noStrike" dirty="0" smtClean="0">
                          <a:solidFill>
                            <a:srgbClr val="000000"/>
                          </a:solidFill>
                          <a:effectLst/>
                          <a:latin typeface="+mj-lt"/>
                        </a:rPr>
                        <a:t>0,3</a:t>
                      </a:r>
                      <a:endParaRPr lang="es-ES" sz="110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257786">
                <a:tc>
                  <a:txBody>
                    <a:bodyPr/>
                    <a:lstStyle/>
                    <a:p>
                      <a:pPr algn="l" fontAlgn="t"/>
                      <a:r>
                        <a:rPr lang="es-ES" sz="1000" b="0" i="0" u="none" strike="noStrike">
                          <a:solidFill>
                            <a:srgbClr val="000000"/>
                          </a:solidFill>
                          <a:effectLst/>
                          <a:latin typeface="+mj-lt"/>
                        </a:rPr>
                        <a:t>Oncología Radioterápica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t"/>
                      <a:r>
                        <a:rPr lang="es-ES" sz="1100" b="0" i="0" u="none" strike="noStrike" dirty="0">
                          <a:solidFill>
                            <a:srgbClr val="000000"/>
                          </a:solidFill>
                          <a:effectLst/>
                          <a:latin typeface="+mj-lt"/>
                        </a:rPr>
                        <a:t>26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t"/>
                      <a:r>
                        <a:rPr lang="es-ES" sz="1100" b="1" i="0" u="none" strike="noStrike" dirty="0" smtClean="0">
                          <a:solidFill>
                            <a:srgbClr val="000000"/>
                          </a:solidFill>
                          <a:effectLst/>
                          <a:latin typeface="+mj-lt"/>
                        </a:rPr>
                        <a:t>0,3</a:t>
                      </a:r>
                      <a:endParaRPr lang="es-ES" sz="110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257786">
                <a:tc>
                  <a:txBody>
                    <a:bodyPr/>
                    <a:lstStyle/>
                    <a:p>
                      <a:pPr algn="l" fontAlgn="t"/>
                      <a:r>
                        <a:rPr lang="es-ES" sz="1000" b="0" i="0" u="none" strike="noStrike" dirty="0">
                          <a:solidFill>
                            <a:srgbClr val="000000"/>
                          </a:solidFill>
                          <a:effectLst/>
                          <a:latin typeface="+mj-lt"/>
                        </a:rPr>
                        <a:t>Medicina Nuclear</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t"/>
                      <a:r>
                        <a:rPr lang="es-ES" sz="1100" b="0" i="0" u="none" strike="noStrike" dirty="0">
                          <a:solidFill>
                            <a:srgbClr val="000000"/>
                          </a:solidFill>
                          <a:effectLst/>
                          <a:latin typeface="+mj-lt"/>
                        </a:rPr>
                        <a:t>25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t"/>
                      <a:r>
                        <a:rPr lang="es-ES" sz="1100" b="1" i="0" u="none" strike="noStrike" dirty="0" smtClean="0">
                          <a:solidFill>
                            <a:srgbClr val="000000"/>
                          </a:solidFill>
                          <a:effectLst/>
                          <a:latin typeface="+mj-lt"/>
                        </a:rPr>
                        <a:t>0,3</a:t>
                      </a:r>
                      <a:endParaRPr lang="es-ES" sz="110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257786">
                <a:tc>
                  <a:txBody>
                    <a:bodyPr/>
                    <a:lstStyle/>
                    <a:p>
                      <a:pPr algn="l" fontAlgn="t"/>
                      <a:r>
                        <a:rPr lang="es-ES" sz="1000" b="0" i="0" u="none" strike="noStrike" dirty="0">
                          <a:solidFill>
                            <a:srgbClr val="000000"/>
                          </a:solidFill>
                          <a:effectLst/>
                          <a:latin typeface="+mj-lt"/>
                        </a:rPr>
                        <a:t>Cirugía Cardiovascular</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t"/>
                      <a:r>
                        <a:rPr lang="es-ES" sz="1100" b="0" i="0" u="none" strike="noStrike" dirty="0">
                          <a:solidFill>
                            <a:srgbClr val="000000"/>
                          </a:solidFill>
                          <a:effectLst/>
                          <a:latin typeface="+mj-lt"/>
                        </a:rPr>
                        <a:t>20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t"/>
                      <a:r>
                        <a:rPr lang="es-ES" sz="1100" b="1" i="0" u="none" strike="noStrike" dirty="0" smtClean="0">
                          <a:solidFill>
                            <a:srgbClr val="000000"/>
                          </a:solidFill>
                          <a:effectLst/>
                          <a:latin typeface="+mj-lt"/>
                        </a:rPr>
                        <a:t>0,2</a:t>
                      </a:r>
                      <a:endParaRPr lang="es-ES" sz="110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257786">
                <a:tc>
                  <a:txBody>
                    <a:bodyPr/>
                    <a:lstStyle/>
                    <a:p>
                      <a:pPr algn="l" fontAlgn="t"/>
                      <a:r>
                        <a:rPr lang="es-ES" sz="1000" b="0" i="0" u="none" strike="noStrike" dirty="0">
                          <a:solidFill>
                            <a:srgbClr val="000000"/>
                          </a:solidFill>
                          <a:effectLst/>
                          <a:latin typeface="+mj-lt"/>
                        </a:rPr>
                        <a:t>Neurocirugía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t"/>
                      <a:r>
                        <a:rPr lang="es-ES" sz="1100" b="0" i="0" u="none" strike="noStrike" dirty="0">
                          <a:solidFill>
                            <a:srgbClr val="000000"/>
                          </a:solidFill>
                          <a:effectLst/>
                          <a:latin typeface="+mj-lt"/>
                        </a:rPr>
                        <a:t>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t"/>
                      <a:r>
                        <a:rPr lang="es-ES" sz="1100" b="1" i="0" u="none" strike="noStrike" dirty="0" smtClean="0">
                          <a:solidFill>
                            <a:srgbClr val="000000"/>
                          </a:solidFill>
                          <a:effectLst/>
                          <a:latin typeface="+mj-lt"/>
                        </a:rPr>
                        <a:t>0,2</a:t>
                      </a:r>
                      <a:endParaRPr lang="es-ES" sz="110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257786">
                <a:tc>
                  <a:txBody>
                    <a:bodyPr/>
                    <a:lstStyle/>
                    <a:p>
                      <a:pPr algn="l" fontAlgn="t"/>
                      <a:r>
                        <a:rPr lang="es-ES" sz="1000" b="0" i="0" u="none" strike="noStrike" dirty="0">
                          <a:solidFill>
                            <a:srgbClr val="000000"/>
                          </a:solidFill>
                          <a:effectLst/>
                          <a:latin typeface="+mj-lt"/>
                        </a:rPr>
                        <a:t>Cirugía Pediátrica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t"/>
                      <a:r>
                        <a:rPr lang="es-ES" sz="1100" b="0" i="0" u="none" strike="noStrike">
                          <a:solidFill>
                            <a:srgbClr val="000000"/>
                          </a:solidFill>
                          <a:effectLst/>
                          <a:latin typeface="+mj-lt"/>
                        </a:rPr>
                        <a:t>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t"/>
                      <a:r>
                        <a:rPr lang="es-ES" sz="1100" b="1" i="0" u="none" strike="noStrike" dirty="0" smtClean="0">
                          <a:solidFill>
                            <a:srgbClr val="000000"/>
                          </a:solidFill>
                          <a:effectLst/>
                          <a:latin typeface="+mj-lt"/>
                        </a:rPr>
                        <a:t>0,2</a:t>
                      </a:r>
                      <a:endParaRPr lang="es-ES" sz="110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257786">
                <a:tc>
                  <a:txBody>
                    <a:bodyPr/>
                    <a:lstStyle/>
                    <a:p>
                      <a:pPr algn="l" fontAlgn="t"/>
                      <a:r>
                        <a:rPr lang="es-ES" sz="1000" b="0" i="0" u="none" strike="noStrike">
                          <a:solidFill>
                            <a:srgbClr val="000000"/>
                          </a:solidFill>
                          <a:effectLst/>
                          <a:latin typeface="+mj-lt"/>
                        </a:rPr>
                        <a:t>Cirugía Torácica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t"/>
                      <a:r>
                        <a:rPr lang="es-ES" sz="1100" b="0" i="0" u="none" strike="noStrike" dirty="0">
                          <a:solidFill>
                            <a:srgbClr val="000000"/>
                          </a:solidFill>
                          <a:effectLst/>
                          <a:latin typeface="+mj-lt"/>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t"/>
                      <a:r>
                        <a:rPr lang="es-ES" sz="1100" b="1" i="0" u="none" strike="noStrike" dirty="0" smtClean="0">
                          <a:solidFill>
                            <a:srgbClr val="000000"/>
                          </a:solidFill>
                          <a:effectLst/>
                          <a:latin typeface="+mj-lt"/>
                        </a:rPr>
                        <a:t>0,1</a:t>
                      </a:r>
                      <a:endParaRPr lang="es-ES" sz="110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257786">
                <a:tc>
                  <a:txBody>
                    <a:bodyPr/>
                    <a:lstStyle/>
                    <a:p>
                      <a:pPr algn="l" fontAlgn="t"/>
                      <a:r>
                        <a:rPr lang="es-ES" sz="1000" b="0" i="0" u="none" strike="noStrike">
                          <a:solidFill>
                            <a:srgbClr val="000000"/>
                          </a:solidFill>
                          <a:effectLst/>
                          <a:latin typeface="+mj-lt"/>
                        </a:rPr>
                        <a:t>Inmunología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t"/>
                      <a:r>
                        <a:rPr lang="es-ES" sz="1100" b="0" i="0" u="none" strike="noStrike" dirty="0">
                          <a:solidFill>
                            <a:srgbClr val="000000"/>
                          </a:solidFill>
                          <a:effectLst/>
                          <a:latin typeface="+mj-lt"/>
                        </a:rPr>
                        <a:t>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t"/>
                      <a:r>
                        <a:rPr lang="es-ES" sz="1100" b="1" i="0" u="none" strike="noStrike" dirty="0" smtClean="0">
                          <a:solidFill>
                            <a:srgbClr val="000000"/>
                          </a:solidFill>
                          <a:effectLst/>
                          <a:latin typeface="+mj-lt"/>
                        </a:rPr>
                        <a:t>0,1</a:t>
                      </a:r>
                      <a:endParaRPr lang="es-ES" sz="110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257786">
                <a:tc>
                  <a:txBody>
                    <a:bodyPr/>
                    <a:lstStyle/>
                    <a:p>
                      <a:pPr algn="l" fontAlgn="t"/>
                      <a:r>
                        <a:rPr lang="es-ES" sz="1000" b="0" i="0" u="none" strike="noStrike" dirty="0">
                          <a:solidFill>
                            <a:srgbClr val="000000"/>
                          </a:solidFill>
                          <a:effectLst/>
                          <a:latin typeface="+mj-lt"/>
                        </a:rPr>
                        <a:t>Bioquímica Clínica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t"/>
                      <a:r>
                        <a:rPr lang="es-ES" sz="1100" b="0" i="0" u="none" strike="noStrike">
                          <a:solidFill>
                            <a:srgbClr val="000000"/>
                          </a:solidFill>
                          <a:effectLst/>
                          <a:latin typeface="+mj-lt"/>
                        </a:rPr>
                        <a:t>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t"/>
                      <a:r>
                        <a:rPr lang="es-ES" sz="1100" b="1" i="0" u="none" strike="noStrike" dirty="0" smtClean="0">
                          <a:solidFill>
                            <a:srgbClr val="000000"/>
                          </a:solidFill>
                          <a:effectLst/>
                          <a:latin typeface="+mj-lt"/>
                        </a:rPr>
                        <a:t>0,1</a:t>
                      </a:r>
                      <a:endParaRPr lang="es-ES" sz="110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257786">
                <a:tc>
                  <a:txBody>
                    <a:bodyPr/>
                    <a:lstStyle/>
                    <a:p>
                      <a:pPr algn="l" fontAlgn="t"/>
                      <a:r>
                        <a:rPr lang="es-ES" sz="1000" b="0" i="0" u="none" strike="noStrike" dirty="0">
                          <a:solidFill>
                            <a:srgbClr val="000000"/>
                          </a:solidFill>
                          <a:effectLst/>
                          <a:latin typeface="+mj-lt"/>
                        </a:rPr>
                        <a:t>Hidrología Médica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t"/>
                      <a:r>
                        <a:rPr lang="es-ES" sz="1100" b="0" i="0" u="none" strike="noStrike" dirty="0">
                          <a:solidFill>
                            <a:srgbClr val="000000"/>
                          </a:solidFill>
                          <a:effectLst/>
                          <a:latin typeface="+mj-lt"/>
                        </a:rPr>
                        <a:t>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t"/>
                      <a:r>
                        <a:rPr lang="es-ES" sz="1100" b="1" i="0" u="none" strike="noStrike" dirty="0" smtClean="0">
                          <a:solidFill>
                            <a:srgbClr val="000000"/>
                          </a:solidFill>
                          <a:effectLst/>
                          <a:latin typeface="+mj-lt"/>
                        </a:rPr>
                        <a:t>0,1</a:t>
                      </a:r>
                      <a:endParaRPr lang="es-ES" sz="110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257786">
                <a:tc>
                  <a:txBody>
                    <a:bodyPr/>
                    <a:lstStyle/>
                    <a:p>
                      <a:pPr algn="l" fontAlgn="t"/>
                      <a:r>
                        <a:rPr lang="es-ES" sz="1000" b="0" i="0" u="none" strike="noStrike" dirty="0">
                          <a:solidFill>
                            <a:srgbClr val="000000"/>
                          </a:solidFill>
                          <a:effectLst/>
                          <a:latin typeface="+mj-lt"/>
                        </a:rPr>
                        <a:t>Farmacología Clínica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ctr" fontAlgn="t"/>
                      <a:r>
                        <a:rPr lang="es-ES" sz="1100" b="0" i="0" u="none" strike="noStrike">
                          <a:solidFill>
                            <a:srgbClr val="000000"/>
                          </a:solidFill>
                          <a:effectLst/>
                          <a:latin typeface="+mj-lt"/>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ctr" fontAlgn="t"/>
                      <a:r>
                        <a:rPr lang="es-ES" sz="1100" b="1" i="0" u="none" strike="noStrike" dirty="0" smtClean="0">
                          <a:solidFill>
                            <a:srgbClr val="000000"/>
                          </a:solidFill>
                          <a:effectLst/>
                          <a:latin typeface="+mj-lt"/>
                        </a:rPr>
                        <a:t>0,1</a:t>
                      </a:r>
                      <a:endParaRPr lang="es-ES" sz="110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r>
              <a:tr h="290944">
                <a:tc>
                  <a:txBody>
                    <a:bodyPr/>
                    <a:lstStyle/>
                    <a:p>
                      <a:pPr algn="l" fontAlgn="b"/>
                      <a:r>
                        <a:rPr lang="es-ES" sz="1000" b="0" i="0" u="none" strike="noStrike" dirty="0">
                          <a:solidFill>
                            <a:srgbClr val="000000"/>
                          </a:solidFill>
                          <a:effectLst/>
                          <a:latin typeface="+mj-lt"/>
                        </a:rPr>
                        <a:t>No contesta</a:t>
                      </a: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s-ES" sz="1100" b="0" i="0" u="none" strike="noStrike" dirty="0" smtClean="0">
                          <a:solidFill>
                            <a:srgbClr val="000000"/>
                          </a:solidFill>
                          <a:effectLst/>
                          <a:latin typeface="+mj-lt"/>
                          <a:cs typeface="Arial" pitchFamily="34" charset="0"/>
                        </a:rPr>
                        <a:t>347</a:t>
                      </a:r>
                      <a:endParaRPr lang="es-ES" sz="1100" b="0" i="0" u="none" strike="noStrike" dirty="0">
                        <a:solidFill>
                          <a:srgbClr val="000000"/>
                        </a:solidFill>
                        <a:effectLst/>
                        <a:latin typeface="+mj-lt"/>
                        <a:cs typeface="Arial" pitchFamily="34" charset="0"/>
                      </a:endParaRP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s-ES" sz="1100" b="1" i="0" u="none" strike="noStrike" dirty="0" smtClean="0">
                          <a:solidFill>
                            <a:srgbClr val="000000"/>
                          </a:solidFill>
                          <a:effectLst/>
                          <a:latin typeface="+mj-lt"/>
                          <a:cs typeface="Arial" pitchFamily="34" charset="0"/>
                        </a:rPr>
                        <a:t>3,9</a:t>
                      </a:r>
                      <a:endParaRPr lang="es-ES" sz="1100" b="1" i="0" u="none" strike="noStrike" dirty="0">
                        <a:solidFill>
                          <a:srgbClr val="000000"/>
                        </a:solidFill>
                        <a:effectLst/>
                        <a:latin typeface="+mj-lt"/>
                        <a:cs typeface="Arial" pitchFamily="34" charset="0"/>
                      </a:endParaRPr>
                    </a:p>
                  </a:txBody>
                  <a:tcPr marL="12700" marR="1270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bl>
          </a:graphicData>
        </a:graphic>
      </p:graphicFrame>
      <p:sp>
        <p:nvSpPr>
          <p:cNvPr id="76804" name="9 CuadroTexto"/>
          <p:cNvSpPr txBox="1">
            <a:spLocks noChangeArrowheads="1"/>
          </p:cNvSpPr>
          <p:nvPr/>
        </p:nvSpPr>
        <p:spPr bwMode="auto">
          <a:xfrm>
            <a:off x="71438" y="6223000"/>
            <a:ext cx="3802062" cy="230188"/>
          </a:xfrm>
          <a:prstGeom prst="rect">
            <a:avLst/>
          </a:prstGeom>
          <a:noFill/>
          <a:ln w="9525">
            <a:noFill/>
            <a:miter lim="800000"/>
            <a:headEnd/>
            <a:tailEnd/>
          </a:ln>
        </p:spPr>
        <p:txBody>
          <a:bodyPr>
            <a:spAutoFit/>
          </a:bodyPr>
          <a:lstStyle/>
          <a:p>
            <a:r>
              <a:rPr lang="es-ES" sz="900">
                <a:solidFill>
                  <a:srgbClr val="595959"/>
                </a:solidFill>
                <a:latin typeface="Calibri" pitchFamily="34" charset="0"/>
              </a:rPr>
              <a:t>Base: médicos que se encuentran trabajando (8826 casos)</a:t>
            </a:r>
          </a:p>
        </p:txBody>
      </p:sp>
      <p:sp>
        <p:nvSpPr>
          <p:cNvPr id="13" name="Text Box 4"/>
          <p:cNvSpPr txBox="1">
            <a:spLocks noChangeArrowheads="1"/>
          </p:cNvSpPr>
          <p:nvPr/>
        </p:nvSpPr>
        <p:spPr bwMode="auto">
          <a:xfrm>
            <a:off x="272480" y="148796"/>
            <a:ext cx="8208912" cy="581423"/>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eaLnBrk="1" fontAlgn="auto" hangingPunct="1">
              <a:lnSpc>
                <a:spcPts val="1700"/>
              </a:lnSpc>
              <a:spcBef>
                <a:spcPts val="0"/>
              </a:spcBef>
              <a:spcAft>
                <a:spcPts val="0"/>
              </a:spcAft>
              <a:defRPr/>
            </a:pPr>
            <a:r>
              <a:rPr lang="es-ES" dirty="0" smtClean="0">
                <a:ln>
                  <a:solidFill>
                    <a:prstClr val="white"/>
                  </a:solidFill>
                </a:ln>
                <a:solidFill>
                  <a:prstClr val="white"/>
                </a:solidFill>
                <a:latin typeface="Calibri" pitchFamily="34" charset="0"/>
                <a:cs typeface="Calibri" pitchFamily="34" charset="0"/>
              </a:rPr>
              <a:t>SITUACIÓN LABORAL – Colegiados que trabajan actualmente</a:t>
            </a:r>
          </a:p>
          <a:p>
            <a:pPr eaLnBrk="1" fontAlgn="auto" hangingPunct="1">
              <a:lnSpc>
                <a:spcPts val="1700"/>
              </a:lnSpc>
              <a:spcBef>
                <a:spcPts val="0"/>
              </a:spcBef>
              <a:spcAft>
                <a:spcPts val="0"/>
              </a:spcAft>
              <a:defRPr/>
            </a:pPr>
            <a:r>
              <a:rPr lang="es-ES" dirty="0" smtClean="0">
                <a:ln>
                  <a:solidFill>
                    <a:prstClr val="white"/>
                  </a:solidFill>
                </a:ln>
                <a:solidFill>
                  <a:prstClr val="white"/>
                </a:solidFill>
                <a:latin typeface="Calibri" pitchFamily="34" charset="0"/>
                <a:cs typeface="Calibri" pitchFamily="34" charset="0"/>
              </a:rPr>
              <a:t>Especialidad que ejercen</a:t>
            </a:r>
            <a:endParaRPr lang="es-ES" dirty="0">
              <a:ln>
                <a:solidFill>
                  <a:prstClr val="white"/>
                </a:solidFill>
              </a:ln>
              <a:solidFill>
                <a:prstClr val="white"/>
              </a:solidFill>
              <a:latin typeface="Calibri" pitchFamily="34" charset="0"/>
              <a:cs typeface="Calibri" pitchFamily="34" charset="0"/>
            </a:endParaRPr>
          </a:p>
        </p:txBody>
      </p:sp>
      <p:sp>
        <p:nvSpPr>
          <p:cNvPr id="14" name="13 Rectángulo"/>
          <p:cNvSpPr/>
          <p:nvPr/>
        </p:nvSpPr>
        <p:spPr>
          <a:xfrm>
            <a:off x="74613" y="6419850"/>
            <a:ext cx="8137525" cy="246063"/>
          </a:xfrm>
          <a:prstGeom prst="rect">
            <a:avLst/>
          </a:prstGeom>
        </p:spPr>
        <p:txBody>
          <a:bodyPr>
            <a:spAutoFit/>
          </a:bodyPr>
          <a:lstStyle/>
          <a:p>
            <a:pPr fontAlgn="auto">
              <a:spcBef>
                <a:spcPts val="0"/>
              </a:spcBef>
              <a:spcAft>
                <a:spcPts val="0"/>
              </a:spcAft>
              <a:defRPr/>
            </a:pPr>
            <a:r>
              <a:rPr lang="es-ES" sz="1000" b="1" dirty="0">
                <a:solidFill>
                  <a:schemeClr val="tx1">
                    <a:lumMod val="50000"/>
                    <a:lumOff val="50000"/>
                  </a:schemeClr>
                </a:solidFill>
                <a:latin typeface="+mn-lt"/>
              </a:rPr>
              <a:t>P.6 </a:t>
            </a:r>
            <a:r>
              <a:rPr lang="es-ES" sz="1000" dirty="0">
                <a:solidFill>
                  <a:schemeClr val="tx1">
                    <a:lumMod val="50000"/>
                    <a:lumOff val="50000"/>
                  </a:schemeClr>
                </a:solidFill>
                <a:latin typeface="+mn-lt"/>
              </a:rPr>
              <a:t>Por favor, indique cuál es la especialidad que ejerce Vd</a:t>
            </a:r>
            <a:r>
              <a:rPr lang="es-ES" sz="1000" dirty="0">
                <a:solidFill>
                  <a:schemeClr val="tx1">
                    <a:lumMod val="50000"/>
                    <a:lumOff val="50000"/>
                  </a:schemeClr>
                </a:solidFill>
                <a:latin typeface="+mn-lt"/>
              </a:rPr>
              <a:t>.</a:t>
            </a:r>
            <a:endParaRPr lang="es-ES" sz="1000" i="1" dirty="0">
              <a:solidFill>
                <a:schemeClr val="tx1">
                  <a:lumMod val="50000"/>
                  <a:lumOff val="50000"/>
                </a:schemeClr>
              </a:solidFill>
              <a:latin typeface="+mn-lt"/>
            </a:endParaRPr>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849" name="90 Gráfico"/>
          <p:cNvGraphicFramePr>
            <a:graphicFrameLocks/>
          </p:cNvGraphicFramePr>
          <p:nvPr/>
        </p:nvGraphicFramePr>
        <p:xfrm>
          <a:off x="-358775" y="2066925"/>
          <a:ext cx="5434013" cy="3306763"/>
        </p:xfrm>
        <a:graphic>
          <a:graphicData uri="http://schemas.openxmlformats.org/presentationml/2006/ole">
            <p:oleObj spid="_x0000_s78849" r:id="rId4" imgW="5438103" imgH="3304318" progId="Excel.Chart.8">
              <p:embed/>
            </p:oleObj>
          </a:graphicData>
        </a:graphic>
      </p:graphicFrame>
      <p:grpSp>
        <p:nvGrpSpPr>
          <p:cNvPr id="78850" name="1 Grupo"/>
          <p:cNvGrpSpPr>
            <a:grpSpLocks/>
          </p:cNvGrpSpPr>
          <p:nvPr/>
        </p:nvGrpSpPr>
        <p:grpSpPr bwMode="auto">
          <a:xfrm>
            <a:off x="973138" y="5199063"/>
            <a:ext cx="2619375" cy="493712"/>
            <a:chOff x="2720751" y="5631051"/>
            <a:chExt cx="2619230" cy="492444"/>
          </a:xfrm>
        </p:grpSpPr>
        <p:grpSp>
          <p:nvGrpSpPr>
            <p:cNvPr id="78857" name="14 Grupo"/>
            <p:cNvGrpSpPr>
              <a:grpSpLocks/>
            </p:cNvGrpSpPr>
            <p:nvPr/>
          </p:nvGrpSpPr>
          <p:grpSpPr bwMode="auto">
            <a:xfrm>
              <a:off x="2720751" y="5631051"/>
              <a:ext cx="2619230" cy="492444"/>
              <a:chOff x="4979318" y="5870547"/>
              <a:chExt cx="2160841" cy="492442"/>
            </a:xfrm>
          </p:grpSpPr>
          <p:sp>
            <p:nvSpPr>
              <p:cNvPr id="78860" name="15 CuadroTexto"/>
              <p:cNvSpPr txBox="1">
                <a:spLocks noChangeArrowheads="1"/>
              </p:cNvSpPr>
              <p:nvPr/>
            </p:nvSpPr>
            <p:spPr bwMode="auto">
              <a:xfrm>
                <a:off x="5662206" y="5870547"/>
                <a:ext cx="921073" cy="246221"/>
              </a:xfrm>
              <a:prstGeom prst="rect">
                <a:avLst/>
              </a:prstGeom>
              <a:noFill/>
              <a:ln w="9525">
                <a:noFill/>
                <a:miter lim="800000"/>
                <a:headEnd/>
                <a:tailEnd/>
              </a:ln>
            </p:spPr>
            <p:txBody>
              <a:bodyPr>
                <a:spAutoFit/>
              </a:bodyPr>
              <a:lstStyle/>
              <a:p>
                <a:pPr algn="ctr"/>
                <a:r>
                  <a:rPr lang="es-ES" sz="1000">
                    <a:solidFill>
                      <a:srgbClr val="000000"/>
                    </a:solidFill>
                    <a:latin typeface="Calibri" pitchFamily="34" charset="0"/>
                  </a:rPr>
                  <a:t>País comunitario</a:t>
                </a:r>
              </a:p>
            </p:txBody>
          </p:sp>
          <p:sp>
            <p:nvSpPr>
              <p:cNvPr id="78861" name="17 CuadroTexto"/>
              <p:cNvSpPr txBox="1">
                <a:spLocks noChangeArrowheads="1"/>
              </p:cNvSpPr>
              <p:nvPr/>
            </p:nvSpPr>
            <p:spPr bwMode="auto">
              <a:xfrm>
                <a:off x="4979319" y="5870547"/>
                <a:ext cx="553358" cy="246221"/>
              </a:xfrm>
              <a:prstGeom prst="rect">
                <a:avLst/>
              </a:prstGeom>
              <a:noFill/>
              <a:ln w="9525">
                <a:noFill/>
                <a:miter lim="800000"/>
                <a:headEnd/>
                <a:tailEnd/>
              </a:ln>
            </p:spPr>
            <p:txBody>
              <a:bodyPr wrap="none">
                <a:spAutoFit/>
              </a:bodyPr>
              <a:lstStyle/>
              <a:p>
                <a:pPr algn="ctr"/>
                <a:r>
                  <a:rPr lang="es-ES" sz="1000">
                    <a:solidFill>
                      <a:srgbClr val="000000"/>
                    </a:solidFill>
                    <a:latin typeface="Calibri" pitchFamily="34" charset="0"/>
                  </a:rPr>
                  <a:t>España</a:t>
                </a:r>
              </a:p>
            </p:txBody>
          </p:sp>
          <p:sp>
            <p:nvSpPr>
              <p:cNvPr id="78862" name="18 CuadroTexto"/>
              <p:cNvSpPr txBox="1">
                <a:spLocks noChangeArrowheads="1"/>
              </p:cNvSpPr>
              <p:nvPr/>
            </p:nvSpPr>
            <p:spPr bwMode="auto">
              <a:xfrm>
                <a:off x="6204055" y="6116768"/>
                <a:ext cx="936104" cy="246221"/>
              </a:xfrm>
              <a:prstGeom prst="rect">
                <a:avLst/>
              </a:prstGeom>
              <a:noFill/>
              <a:ln w="9525">
                <a:noFill/>
                <a:miter lim="800000"/>
                <a:headEnd/>
                <a:tailEnd/>
              </a:ln>
            </p:spPr>
            <p:txBody>
              <a:bodyPr anchor="ctr">
                <a:spAutoFit/>
              </a:bodyPr>
              <a:lstStyle/>
              <a:p>
                <a:pPr algn="ctr"/>
                <a:r>
                  <a:rPr lang="es-ES" sz="1000">
                    <a:solidFill>
                      <a:srgbClr val="000000"/>
                    </a:solidFill>
                    <a:latin typeface="Calibri" pitchFamily="34" charset="0"/>
                  </a:rPr>
                  <a:t>No contesta</a:t>
                </a:r>
              </a:p>
            </p:txBody>
          </p:sp>
          <p:sp>
            <p:nvSpPr>
              <p:cNvPr id="20" name="19 Rectángulo"/>
              <p:cNvSpPr/>
              <p:nvPr/>
            </p:nvSpPr>
            <p:spPr>
              <a:xfrm>
                <a:off x="6295466" y="6204647"/>
                <a:ext cx="72028" cy="71254"/>
              </a:xfrm>
              <a:prstGeom prst="rect">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sp>
            <p:nvSpPr>
              <p:cNvPr id="23" name="22 Rectángulo"/>
              <p:cNvSpPr/>
              <p:nvPr/>
            </p:nvSpPr>
            <p:spPr>
              <a:xfrm>
                <a:off x="5632808" y="5957634"/>
                <a:ext cx="72028" cy="71254"/>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sp>
            <p:nvSpPr>
              <p:cNvPr id="25" name="24 Rectángulo"/>
              <p:cNvSpPr/>
              <p:nvPr/>
            </p:nvSpPr>
            <p:spPr>
              <a:xfrm>
                <a:off x="4979318" y="5957634"/>
                <a:ext cx="72028" cy="71254"/>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grpSp>
        <p:sp>
          <p:nvSpPr>
            <p:cNvPr id="78858" name="20 CuadroTexto"/>
            <p:cNvSpPr txBox="1">
              <a:spLocks noChangeArrowheads="1"/>
            </p:cNvSpPr>
            <p:nvPr/>
          </p:nvSpPr>
          <p:spPr bwMode="auto">
            <a:xfrm>
              <a:off x="2800800" y="5877272"/>
              <a:ext cx="1332489" cy="246221"/>
            </a:xfrm>
            <a:prstGeom prst="rect">
              <a:avLst/>
            </a:prstGeom>
            <a:noFill/>
            <a:ln w="9525">
              <a:noFill/>
              <a:miter lim="800000"/>
              <a:headEnd/>
              <a:tailEnd/>
            </a:ln>
          </p:spPr>
          <p:txBody>
            <a:bodyPr anchor="ctr">
              <a:spAutoFit/>
            </a:bodyPr>
            <a:lstStyle/>
            <a:p>
              <a:pPr algn="ctr"/>
              <a:r>
                <a:rPr lang="es-ES" sz="1000">
                  <a:solidFill>
                    <a:srgbClr val="000000"/>
                  </a:solidFill>
                  <a:latin typeface="Calibri" pitchFamily="34" charset="0"/>
                </a:rPr>
                <a:t>País extracomunitario</a:t>
              </a:r>
            </a:p>
          </p:txBody>
        </p:sp>
        <p:sp>
          <p:nvSpPr>
            <p:cNvPr id="22" name="21 Rectángulo"/>
            <p:cNvSpPr/>
            <p:nvPr/>
          </p:nvSpPr>
          <p:spPr>
            <a:xfrm>
              <a:off x="2728688" y="5965153"/>
              <a:ext cx="87308" cy="71255"/>
            </a:xfrm>
            <a:prstGeom prst="rect">
              <a:avLst/>
            </a:prstGeom>
            <a:solidFill>
              <a:schemeClr val="accent5">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grpSp>
      <p:sp>
        <p:nvSpPr>
          <p:cNvPr id="78851" name="23 Rectángulo"/>
          <p:cNvSpPr>
            <a:spLocks noChangeArrowheads="1"/>
          </p:cNvSpPr>
          <p:nvPr/>
        </p:nvSpPr>
        <p:spPr bwMode="auto">
          <a:xfrm>
            <a:off x="42863" y="6408738"/>
            <a:ext cx="8137525" cy="246062"/>
          </a:xfrm>
          <a:prstGeom prst="rect">
            <a:avLst/>
          </a:prstGeom>
          <a:noFill/>
          <a:ln w="9525">
            <a:noFill/>
            <a:miter lim="800000"/>
            <a:headEnd/>
            <a:tailEnd/>
          </a:ln>
        </p:spPr>
        <p:txBody>
          <a:bodyPr>
            <a:spAutoFit/>
          </a:bodyPr>
          <a:lstStyle/>
          <a:p>
            <a:r>
              <a:rPr lang="es-ES" sz="1000" b="1">
                <a:solidFill>
                  <a:srgbClr val="7F7F7F"/>
                </a:solidFill>
                <a:latin typeface="Calibri" pitchFamily="34" charset="0"/>
              </a:rPr>
              <a:t>P8.</a:t>
            </a:r>
            <a:r>
              <a:rPr lang="es-ES" sz="1000">
                <a:solidFill>
                  <a:srgbClr val="7F7F7F"/>
                </a:solidFill>
                <a:latin typeface="Calibri" pitchFamily="34" charset="0"/>
              </a:rPr>
              <a:t> ¿Tiene plaza en propiedad?</a:t>
            </a:r>
          </a:p>
        </p:txBody>
      </p:sp>
      <p:sp>
        <p:nvSpPr>
          <p:cNvPr id="27" name="Text Box 4"/>
          <p:cNvSpPr txBox="1">
            <a:spLocks noChangeArrowheads="1"/>
          </p:cNvSpPr>
          <p:nvPr/>
        </p:nvSpPr>
        <p:spPr bwMode="auto">
          <a:xfrm>
            <a:off x="272480" y="148796"/>
            <a:ext cx="8208912" cy="581423"/>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eaLnBrk="1" fontAlgn="auto" hangingPunct="1">
              <a:lnSpc>
                <a:spcPts val="1700"/>
              </a:lnSpc>
              <a:spcBef>
                <a:spcPts val="0"/>
              </a:spcBef>
              <a:spcAft>
                <a:spcPts val="0"/>
              </a:spcAft>
              <a:defRPr/>
            </a:pPr>
            <a:r>
              <a:rPr lang="es-ES" dirty="0" smtClean="0">
                <a:ln>
                  <a:solidFill>
                    <a:prstClr val="white"/>
                  </a:solidFill>
                </a:ln>
                <a:solidFill>
                  <a:prstClr val="white"/>
                </a:solidFill>
                <a:latin typeface="Calibri" pitchFamily="34" charset="0"/>
                <a:cs typeface="Calibri" pitchFamily="34" charset="0"/>
              </a:rPr>
              <a:t>SITUACIÓN LABORAL – Colegiados que trabajan actualmente</a:t>
            </a:r>
          </a:p>
          <a:p>
            <a:pPr eaLnBrk="1" fontAlgn="auto" hangingPunct="1">
              <a:lnSpc>
                <a:spcPts val="1700"/>
              </a:lnSpc>
              <a:spcBef>
                <a:spcPts val="0"/>
              </a:spcBef>
              <a:spcAft>
                <a:spcPts val="0"/>
              </a:spcAft>
              <a:defRPr/>
            </a:pPr>
            <a:r>
              <a:rPr lang="es-ES" dirty="0" smtClean="0">
                <a:ln>
                  <a:solidFill>
                    <a:prstClr val="white"/>
                  </a:solidFill>
                </a:ln>
                <a:solidFill>
                  <a:prstClr val="white"/>
                </a:solidFill>
                <a:latin typeface="Calibri" pitchFamily="34" charset="0"/>
                <a:cs typeface="Calibri" pitchFamily="34" charset="0"/>
              </a:rPr>
              <a:t>País en el que trabaja y tipo de plaza que ocupa</a:t>
            </a:r>
            <a:endParaRPr lang="es-ES" dirty="0">
              <a:ln>
                <a:solidFill>
                  <a:prstClr val="white"/>
                </a:solidFill>
              </a:ln>
              <a:solidFill>
                <a:prstClr val="white"/>
              </a:solidFill>
              <a:latin typeface="Calibri" pitchFamily="34" charset="0"/>
              <a:cs typeface="Calibri" pitchFamily="34" charset="0"/>
            </a:endParaRPr>
          </a:p>
        </p:txBody>
      </p:sp>
      <p:sp>
        <p:nvSpPr>
          <p:cNvPr id="78853" name="28 Rectángulo"/>
          <p:cNvSpPr>
            <a:spLocks noChangeArrowheads="1"/>
          </p:cNvSpPr>
          <p:nvPr/>
        </p:nvSpPr>
        <p:spPr bwMode="auto">
          <a:xfrm>
            <a:off x="42863" y="6561138"/>
            <a:ext cx="8137525" cy="246062"/>
          </a:xfrm>
          <a:prstGeom prst="rect">
            <a:avLst/>
          </a:prstGeom>
          <a:noFill/>
          <a:ln w="9525">
            <a:noFill/>
            <a:miter lim="800000"/>
            <a:headEnd/>
            <a:tailEnd/>
          </a:ln>
        </p:spPr>
        <p:txBody>
          <a:bodyPr>
            <a:spAutoFit/>
          </a:bodyPr>
          <a:lstStyle/>
          <a:p>
            <a:r>
              <a:rPr lang="es-ES" sz="1000" b="1">
                <a:solidFill>
                  <a:srgbClr val="7F7F7F"/>
                </a:solidFill>
                <a:latin typeface="Calibri" pitchFamily="34" charset="0"/>
              </a:rPr>
              <a:t>P11.</a:t>
            </a:r>
            <a:r>
              <a:rPr lang="es-ES" sz="1000">
                <a:solidFill>
                  <a:srgbClr val="7F7F7F"/>
                </a:solidFill>
                <a:latin typeface="Calibri" pitchFamily="34" charset="0"/>
              </a:rPr>
              <a:t> Indique en qué país se encuentra Vd. trabajando en la actualidad:</a:t>
            </a:r>
          </a:p>
        </p:txBody>
      </p:sp>
      <p:graphicFrame>
        <p:nvGraphicFramePr>
          <p:cNvPr id="78854" name="Gráfico 2"/>
          <p:cNvGraphicFramePr>
            <a:graphicFrameLocks/>
          </p:cNvGraphicFramePr>
          <p:nvPr/>
        </p:nvGraphicFramePr>
        <p:xfrm>
          <a:off x="4913313" y="1290638"/>
          <a:ext cx="4710112" cy="4781550"/>
        </p:xfrm>
        <a:graphic>
          <a:graphicData uri="http://schemas.openxmlformats.org/presentationml/2006/ole">
            <p:oleObj spid="_x0000_s78854" r:id="rId5" imgW="4712616" imgH="4779678" progId="Excel.Chart.8">
              <p:embed/>
            </p:oleObj>
          </a:graphicData>
        </a:graphic>
      </p:graphicFrame>
      <p:cxnSp>
        <p:nvCxnSpPr>
          <p:cNvPr id="5" name="4 Conector recto"/>
          <p:cNvCxnSpPr/>
          <p:nvPr/>
        </p:nvCxnSpPr>
        <p:spPr>
          <a:xfrm>
            <a:off x="4521200" y="1916113"/>
            <a:ext cx="0" cy="3960812"/>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78856" name="27 CuadroTexto"/>
          <p:cNvSpPr txBox="1">
            <a:spLocks noChangeArrowheads="1"/>
          </p:cNvSpPr>
          <p:nvPr/>
        </p:nvSpPr>
        <p:spPr bwMode="auto">
          <a:xfrm>
            <a:off x="71438" y="6197600"/>
            <a:ext cx="4305300" cy="230188"/>
          </a:xfrm>
          <a:prstGeom prst="rect">
            <a:avLst/>
          </a:prstGeom>
          <a:noFill/>
          <a:ln w="9525">
            <a:noFill/>
            <a:miter lim="800000"/>
            <a:headEnd/>
            <a:tailEnd/>
          </a:ln>
        </p:spPr>
        <p:txBody>
          <a:bodyPr>
            <a:spAutoFit/>
          </a:bodyPr>
          <a:lstStyle/>
          <a:p>
            <a:r>
              <a:rPr lang="es-ES" sz="900">
                <a:solidFill>
                  <a:srgbClr val="595959"/>
                </a:solidFill>
                <a:latin typeface="Calibri" pitchFamily="34" charset="0"/>
              </a:rPr>
              <a:t>Base  activos que ejercen una especialidad médica (7995 casos)</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52"/>
          <p:cNvSpPr>
            <a:spLocks noChangeArrowheads="1"/>
          </p:cNvSpPr>
          <p:nvPr/>
        </p:nvSpPr>
        <p:spPr bwMode="auto">
          <a:xfrm>
            <a:off x="1497013" y="1074738"/>
            <a:ext cx="6911975" cy="5219700"/>
          </a:xfrm>
          <a:prstGeom prst="rect">
            <a:avLst/>
          </a:prstGeom>
          <a:noFill/>
          <a:ln>
            <a:noFill/>
          </a:ln>
          <a:effectLst/>
          <a:extLst/>
        </p:spPr>
        <p:txBody>
          <a:bodyPr lIns="108000" tIns="108000" rIns="108000" bIns="108000" anchor="ctr">
            <a:spAutoFit/>
          </a:bodyPr>
          <a:lstStyle/>
          <a:p>
            <a:pPr defTabSz="6667500" eaLnBrk="0" fontAlgn="auto" hangingPunct="0">
              <a:spcBef>
                <a:spcPts val="1200"/>
              </a:spcBef>
              <a:spcAft>
                <a:spcPts val="600"/>
              </a:spcAft>
              <a:buClr>
                <a:srgbClr val="006600"/>
              </a:buClr>
              <a:tabLst>
                <a:tab pos="5378450" algn="r"/>
              </a:tabLst>
              <a:defRPr/>
            </a:pPr>
            <a:r>
              <a:rPr lang="es-ES_tradnl" sz="1900" b="1" dirty="0">
                <a:solidFill>
                  <a:schemeClr val="tx1">
                    <a:lumMod val="50000"/>
                    <a:lumOff val="50000"/>
                  </a:schemeClr>
                </a:solidFill>
                <a:latin typeface="Calibri" pitchFamily="34" charset="0"/>
                <a:cs typeface="Calibri" pitchFamily="34" charset="0"/>
              </a:rPr>
              <a:t>Introducción, objetivos y metodología</a:t>
            </a:r>
          </a:p>
          <a:p>
            <a:pPr marL="457200" indent="-457200" defTabSz="6667500" eaLnBrk="0" fontAlgn="auto" hangingPunct="0">
              <a:spcBef>
                <a:spcPts val="1200"/>
              </a:spcBef>
              <a:spcAft>
                <a:spcPts val="600"/>
              </a:spcAft>
              <a:buClr>
                <a:srgbClr val="006600"/>
              </a:buClr>
              <a:buFont typeface="+mj-lt"/>
              <a:buAutoNum type="arabicPeriod"/>
              <a:tabLst>
                <a:tab pos="5378450" algn="r"/>
              </a:tabLst>
              <a:defRPr/>
            </a:pPr>
            <a:r>
              <a:rPr lang="es-ES_tradnl" sz="1900" b="1" dirty="0">
                <a:solidFill>
                  <a:schemeClr val="tx1">
                    <a:lumMod val="50000"/>
                    <a:lumOff val="50000"/>
                  </a:schemeClr>
                </a:solidFill>
                <a:latin typeface="Calibri" pitchFamily="34" charset="0"/>
                <a:cs typeface="Calibri" pitchFamily="34" charset="0"/>
              </a:rPr>
              <a:t>Datos de clasificación</a:t>
            </a:r>
          </a:p>
          <a:p>
            <a:pPr marL="457200" indent="-457200" defTabSz="6667500" eaLnBrk="0" fontAlgn="auto" hangingPunct="0">
              <a:spcBef>
                <a:spcPts val="1200"/>
              </a:spcBef>
              <a:spcAft>
                <a:spcPts val="600"/>
              </a:spcAft>
              <a:buClr>
                <a:srgbClr val="006600"/>
              </a:buClr>
              <a:buFont typeface="+mj-lt"/>
              <a:buAutoNum type="arabicPeriod"/>
              <a:tabLst>
                <a:tab pos="5378450" algn="r"/>
              </a:tabLst>
              <a:defRPr/>
            </a:pPr>
            <a:r>
              <a:rPr lang="es-ES_tradnl" sz="1900" b="1" dirty="0">
                <a:solidFill>
                  <a:schemeClr val="tx1">
                    <a:lumMod val="50000"/>
                    <a:lumOff val="50000"/>
                  </a:schemeClr>
                </a:solidFill>
                <a:latin typeface="Calibri" pitchFamily="34" charset="0"/>
                <a:cs typeface="Calibri" pitchFamily="34" charset="0"/>
              </a:rPr>
              <a:t>La especialización médica</a:t>
            </a:r>
            <a:endParaRPr lang="es-ES_tradnl" sz="1900" b="1" dirty="0">
              <a:solidFill>
                <a:schemeClr val="tx1">
                  <a:lumMod val="50000"/>
                  <a:lumOff val="50000"/>
                </a:schemeClr>
              </a:solidFill>
              <a:latin typeface="Calibri" pitchFamily="34" charset="0"/>
              <a:cs typeface="Calibri" pitchFamily="34" charset="0"/>
            </a:endParaRPr>
          </a:p>
          <a:p>
            <a:pPr marL="457200" indent="-457200" defTabSz="6667500" eaLnBrk="0" fontAlgn="auto" hangingPunct="0">
              <a:spcBef>
                <a:spcPts val="1200"/>
              </a:spcBef>
              <a:spcAft>
                <a:spcPts val="600"/>
              </a:spcAft>
              <a:buClr>
                <a:srgbClr val="006600"/>
              </a:buClr>
              <a:buFont typeface="+mj-lt"/>
              <a:buAutoNum type="arabicPeriod"/>
              <a:tabLst>
                <a:tab pos="5378450" algn="r"/>
              </a:tabLst>
              <a:defRPr/>
            </a:pPr>
            <a:r>
              <a:rPr lang="es-ES_tradnl" sz="1900" b="1" dirty="0">
                <a:solidFill>
                  <a:schemeClr val="tx1">
                    <a:lumMod val="50000"/>
                    <a:lumOff val="50000"/>
                  </a:schemeClr>
                </a:solidFill>
                <a:latin typeface="Calibri" pitchFamily="34" charset="0"/>
                <a:cs typeface="Calibri" pitchFamily="34" charset="0"/>
              </a:rPr>
              <a:t>Situación laboral</a:t>
            </a:r>
          </a:p>
          <a:p>
            <a:pPr marL="971550" lvl="1" indent="-514350" defTabSz="6667500" eaLnBrk="0" fontAlgn="auto" hangingPunct="0">
              <a:spcBef>
                <a:spcPts val="1200"/>
              </a:spcBef>
              <a:spcAft>
                <a:spcPts val="600"/>
              </a:spcAft>
              <a:buClr>
                <a:srgbClr val="006600"/>
              </a:buClr>
              <a:buFont typeface="+mj-lt"/>
              <a:buAutoNum type="romanLcPeriod"/>
              <a:tabLst>
                <a:tab pos="5378450" algn="r"/>
              </a:tabLst>
              <a:defRPr/>
            </a:pPr>
            <a:r>
              <a:rPr lang="es-ES_tradnl" sz="1900" b="1" dirty="0">
                <a:solidFill>
                  <a:schemeClr val="tx1">
                    <a:lumMod val="50000"/>
                    <a:lumOff val="50000"/>
                  </a:schemeClr>
                </a:solidFill>
                <a:latin typeface="Calibri" pitchFamily="34" charset="0"/>
                <a:cs typeface="Calibri" pitchFamily="34" charset="0"/>
              </a:rPr>
              <a:t>Médicos que trabajan actualmente</a:t>
            </a:r>
          </a:p>
          <a:p>
            <a:pPr marL="971550" lvl="1" indent="-514350" defTabSz="6667500" eaLnBrk="0" fontAlgn="auto" hangingPunct="0">
              <a:spcBef>
                <a:spcPts val="1200"/>
              </a:spcBef>
              <a:spcAft>
                <a:spcPts val="600"/>
              </a:spcAft>
              <a:buClr>
                <a:srgbClr val="006600"/>
              </a:buClr>
              <a:buFont typeface="+mj-lt"/>
              <a:buAutoNum type="romanLcPeriod"/>
              <a:tabLst>
                <a:tab pos="5378450" algn="r"/>
              </a:tabLst>
              <a:defRPr/>
            </a:pPr>
            <a:r>
              <a:rPr lang="es-ES_tradnl" sz="1900" b="1" dirty="0">
                <a:solidFill>
                  <a:schemeClr val="tx1">
                    <a:lumMod val="50000"/>
                    <a:lumOff val="50000"/>
                  </a:schemeClr>
                </a:solidFill>
                <a:latin typeface="Calibri" pitchFamily="34" charset="0"/>
                <a:cs typeface="Calibri" pitchFamily="34" charset="0"/>
              </a:rPr>
              <a:t>Médicos con plaza en propiedad</a:t>
            </a:r>
          </a:p>
          <a:p>
            <a:pPr marL="971550" lvl="1" indent="-514350" defTabSz="6667500" eaLnBrk="0" fontAlgn="auto" hangingPunct="0">
              <a:spcBef>
                <a:spcPts val="1200"/>
              </a:spcBef>
              <a:spcAft>
                <a:spcPts val="600"/>
              </a:spcAft>
              <a:buClr>
                <a:srgbClr val="006600"/>
              </a:buClr>
              <a:buFont typeface="+mj-lt"/>
              <a:buAutoNum type="romanLcPeriod"/>
              <a:tabLst>
                <a:tab pos="5378450" algn="r"/>
              </a:tabLst>
              <a:defRPr/>
            </a:pPr>
            <a:r>
              <a:rPr lang="es-ES_tradnl" sz="1900" b="1" dirty="0">
                <a:solidFill>
                  <a:schemeClr val="tx1">
                    <a:lumMod val="50000"/>
                    <a:lumOff val="50000"/>
                  </a:schemeClr>
                </a:solidFill>
                <a:latin typeface="Calibri" pitchFamily="34" charset="0"/>
                <a:cs typeface="Calibri" pitchFamily="34" charset="0"/>
              </a:rPr>
              <a:t>Médicos sin plaza en propiedad</a:t>
            </a:r>
          </a:p>
          <a:p>
            <a:pPr marL="514350" indent="-514350" defTabSz="6667500" eaLnBrk="0" fontAlgn="auto" hangingPunct="0">
              <a:spcBef>
                <a:spcPts val="1200"/>
              </a:spcBef>
              <a:spcAft>
                <a:spcPts val="600"/>
              </a:spcAft>
              <a:buClr>
                <a:srgbClr val="006600"/>
              </a:buClr>
              <a:buFont typeface="+mj-lt"/>
              <a:buAutoNum type="arabicPeriod"/>
              <a:tabLst>
                <a:tab pos="5378450" algn="r"/>
              </a:tabLst>
              <a:defRPr/>
            </a:pPr>
            <a:r>
              <a:rPr lang="es-ES_tradnl" sz="1900" b="1" dirty="0">
                <a:solidFill>
                  <a:schemeClr val="tx1">
                    <a:lumMod val="50000"/>
                    <a:lumOff val="50000"/>
                  </a:schemeClr>
                </a:solidFill>
                <a:latin typeface="Calibri" pitchFamily="34" charset="0"/>
                <a:cs typeface="Calibri" pitchFamily="34" charset="0"/>
              </a:rPr>
              <a:t>Percepción de la profesión médica y valoración de la OMC</a:t>
            </a:r>
          </a:p>
          <a:p>
            <a:pPr marL="514350" indent="-514350" defTabSz="6667500" eaLnBrk="0" fontAlgn="auto" hangingPunct="0">
              <a:spcBef>
                <a:spcPts val="1200"/>
              </a:spcBef>
              <a:spcAft>
                <a:spcPts val="600"/>
              </a:spcAft>
              <a:buClr>
                <a:srgbClr val="006600"/>
              </a:buClr>
              <a:buFont typeface="+mj-lt"/>
              <a:buAutoNum type="arabicPeriod"/>
              <a:tabLst>
                <a:tab pos="5378450" algn="r"/>
              </a:tabLst>
              <a:defRPr/>
            </a:pPr>
            <a:r>
              <a:rPr lang="es-ES_tradnl" sz="1900" b="1" dirty="0">
                <a:solidFill>
                  <a:schemeClr val="tx1">
                    <a:lumMod val="50000"/>
                    <a:lumOff val="50000"/>
                  </a:schemeClr>
                </a:solidFill>
                <a:latin typeface="Calibri" pitchFamily="34" charset="0"/>
                <a:cs typeface="Calibri" pitchFamily="34" charset="0"/>
              </a:rPr>
              <a:t>Conclusiones</a:t>
            </a:r>
          </a:p>
          <a:p>
            <a:pPr defTabSz="6667500" eaLnBrk="0" fontAlgn="auto" hangingPunct="0">
              <a:spcBef>
                <a:spcPts val="1200"/>
              </a:spcBef>
              <a:spcAft>
                <a:spcPts val="600"/>
              </a:spcAft>
              <a:buClr>
                <a:srgbClr val="006600"/>
              </a:buClr>
              <a:tabLst>
                <a:tab pos="5378450" algn="r"/>
              </a:tabLst>
              <a:defRPr/>
            </a:pPr>
            <a:r>
              <a:rPr lang="es-ES_tradnl" sz="1900" b="1" dirty="0">
                <a:solidFill>
                  <a:schemeClr val="tx1">
                    <a:lumMod val="50000"/>
                    <a:lumOff val="50000"/>
                  </a:schemeClr>
                </a:solidFill>
                <a:latin typeface="Calibri" pitchFamily="34" charset="0"/>
                <a:cs typeface="Calibri" pitchFamily="34" charset="0"/>
              </a:rPr>
              <a:t>ANEXO: CUESTIONARIO</a:t>
            </a:r>
            <a:r>
              <a:rPr lang="es-ES_tradnl" sz="1900" dirty="0">
                <a:solidFill>
                  <a:schemeClr val="tx1">
                    <a:lumMod val="50000"/>
                    <a:lumOff val="50000"/>
                  </a:schemeClr>
                </a:solidFill>
                <a:latin typeface="Calibri" pitchFamily="34" charset="0"/>
                <a:cs typeface="Calibri" pitchFamily="34" charset="0"/>
              </a:rPr>
              <a:t>	</a:t>
            </a:r>
            <a:endParaRPr lang="es-ES_tradnl" sz="1900" dirty="0">
              <a:solidFill>
                <a:schemeClr val="tx1">
                  <a:lumMod val="50000"/>
                  <a:lumOff val="50000"/>
                </a:schemeClr>
              </a:solidFill>
              <a:latin typeface="Calibri" pitchFamily="34" charset="0"/>
              <a:cs typeface="Calibri" pitchFamily="34" charset="0"/>
            </a:endParaRPr>
          </a:p>
        </p:txBody>
      </p:sp>
      <p:sp>
        <p:nvSpPr>
          <p:cNvPr id="6" name="Text Box 4"/>
          <p:cNvSpPr txBox="1">
            <a:spLocks noChangeArrowheads="1"/>
          </p:cNvSpPr>
          <p:nvPr/>
        </p:nvSpPr>
        <p:spPr bwMode="auto">
          <a:xfrm>
            <a:off x="272480" y="254594"/>
            <a:ext cx="7167798" cy="369827"/>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eaLnBrk="1" fontAlgn="auto" hangingPunct="1">
              <a:lnSpc>
                <a:spcPts val="1700"/>
              </a:lnSpc>
              <a:spcBef>
                <a:spcPts val="0"/>
              </a:spcBef>
              <a:spcAft>
                <a:spcPts val="0"/>
              </a:spcAft>
              <a:defRPr/>
            </a:pPr>
            <a:r>
              <a:rPr lang="es-ES" dirty="0" smtClean="0">
                <a:ln>
                  <a:solidFill>
                    <a:schemeClr val="bg1"/>
                  </a:solidFill>
                </a:ln>
                <a:solidFill>
                  <a:schemeClr val="bg1"/>
                </a:solidFill>
                <a:latin typeface="Calibri" pitchFamily="34" charset="0"/>
                <a:cs typeface="Calibri" pitchFamily="34" charset="0"/>
              </a:rPr>
              <a:t>ÍNDICE</a:t>
            </a:r>
            <a:endParaRPr lang="es-ES" sz="1600" dirty="0">
              <a:ln>
                <a:solidFill>
                  <a:schemeClr val="bg1"/>
                </a:solidFill>
              </a:ln>
              <a:solidFill>
                <a:schemeClr val="bg1"/>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25 Redondear rectángulo de esquina del mismo lado"/>
          <p:cNvSpPr/>
          <p:nvPr/>
        </p:nvSpPr>
        <p:spPr>
          <a:xfrm rot="16200000" flipH="1">
            <a:off x="2944020" y="-394494"/>
            <a:ext cx="4881562" cy="8353425"/>
          </a:xfrm>
          <a:prstGeom prst="round2SameRect">
            <a:avLst>
              <a:gd name="adj1" fmla="val 0"/>
              <a:gd name="adj2" fmla="val 0"/>
            </a:avLst>
          </a:prstGeom>
          <a:noFill/>
          <a:ln w="12700">
            <a:solidFill>
              <a:srgbClr val="FFCF3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graphicFrame>
        <p:nvGraphicFramePr>
          <p:cNvPr id="80898" name="31 Gráfico"/>
          <p:cNvGraphicFramePr>
            <a:graphicFrameLocks/>
          </p:cNvGraphicFramePr>
          <p:nvPr/>
        </p:nvGraphicFramePr>
        <p:xfrm>
          <a:off x="-642938" y="2735263"/>
          <a:ext cx="3597276" cy="1963737"/>
        </p:xfrm>
        <a:graphic>
          <a:graphicData uri="http://schemas.openxmlformats.org/presentationml/2006/ole">
            <p:oleObj spid="_x0000_s80898" r:id="rId4" imgW="3596952" imgH="1963082" progId="Excel.Chart.8">
              <p:embed/>
            </p:oleObj>
          </a:graphicData>
        </a:graphic>
      </p:graphicFrame>
      <p:sp>
        <p:nvSpPr>
          <p:cNvPr id="80899" name="23 Rectángulo"/>
          <p:cNvSpPr>
            <a:spLocks noChangeArrowheads="1"/>
          </p:cNvSpPr>
          <p:nvPr/>
        </p:nvSpPr>
        <p:spPr bwMode="auto">
          <a:xfrm>
            <a:off x="57150" y="6423025"/>
            <a:ext cx="8135938" cy="246063"/>
          </a:xfrm>
          <a:prstGeom prst="rect">
            <a:avLst/>
          </a:prstGeom>
          <a:noFill/>
          <a:ln w="9525">
            <a:noFill/>
            <a:miter lim="800000"/>
            <a:headEnd/>
            <a:tailEnd/>
          </a:ln>
        </p:spPr>
        <p:txBody>
          <a:bodyPr>
            <a:spAutoFit/>
          </a:bodyPr>
          <a:lstStyle/>
          <a:p>
            <a:r>
              <a:rPr lang="es-ES" sz="1000" b="1">
                <a:solidFill>
                  <a:srgbClr val="7F7F7F"/>
                </a:solidFill>
                <a:latin typeface="Calibri" pitchFamily="34" charset="0"/>
              </a:rPr>
              <a:t>P12.</a:t>
            </a:r>
            <a:r>
              <a:rPr lang="es-ES" sz="1000">
                <a:solidFill>
                  <a:srgbClr val="7F7F7F"/>
                </a:solidFill>
                <a:latin typeface="Calibri" pitchFamily="34" charset="0"/>
              </a:rPr>
              <a:t> Y, concretamente, dónde está trabajando</a:t>
            </a:r>
          </a:p>
        </p:txBody>
      </p:sp>
      <p:graphicFrame>
        <p:nvGraphicFramePr>
          <p:cNvPr id="29" name="Group 3"/>
          <p:cNvGraphicFramePr>
            <a:graphicFrameLocks noGrp="1"/>
          </p:cNvGraphicFramePr>
          <p:nvPr/>
        </p:nvGraphicFramePr>
        <p:xfrm>
          <a:off x="2036935" y="1474521"/>
          <a:ext cx="2340001" cy="4272158"/>
        </p:xfrm>
        <a:graphic>
          <a:graphicData uri="http://schemas.openxmlformats.org/drawingml/2006/table">
            <a:tbl>
              <a:tblPr>
                <a:effectLst>
                  <a:outerShdw blurRad="50800" dist="38100" dir="2700000" algn="tl" rotWithShape="0">
                    <a:prstClr val="black">
                      <a:alpha val="22000"/>
                    </a:prstClr>
                  </a:outerShdw>
                </a:effectLst>
              </a:tblPr>
              <a:tblGrid>
                <a:gridCol w="1502677"/>
                <a:gridCol w="837324"/>
              </a:tblGrid>
              <a:tr h="208622">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200" b="1" i="0" u="none" strike="noStrike" cap="none" normalizeH="0" baseline="0" dirty="0" smtClean="0">
                          <a:ln>
                            <a:solidFill>
                              <a:schemeClr val="accent5"/>
                            </a:solidFill>
                          </a:ln>
                          <a:solidFill>
                            <a:schemeClr val="accent5"/>
                          </a:solidFill>
                          <a:effectLst/>
                          <a:latin typeface="Calibri" pitchFamily="32" charset="0"/>
                          <a:cs typeface="Calibri" pitchFamily="32" charset="0"/>
                        </a:rPr>
                        <a:t>Provincia</a:t>
                      </a:r>
                    </a:p>
                  </a:txBody>
                  <a:tcPr marL="107981"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noFill/>
                      <a:prstDash val="sysDot"/>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200" b="1" i="0" u="none" strike="noStrike" cap="none" normalizeH="0" baseline="0" dirty="0" smtClean="0">
                          <a:ln>
                            <a:solidFill>
                              <a:schemeClr val="accent5"/>
                            </a:solidFill>
                          </a:ln>
                          <a:solidFill>
                            <a:schemeClr val="accent5"/>
                          </a:solidFill>
                          <a:effectLst/>
                          <a:latin typeface="Calibri" pitchFamily="32" charset="0"/>
                          <a:cs typeface="Calibri" pitchFamily="32" charset="0"/>
                        </a:rPr>
                        <a:t>%</a:t>
                      </a:r>
                    </a:p>
                  </a:txBody>
                  <a:tcPr marL="84225"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noFill/>
                      <a:prstDash val="sysDot"/>
                      <a:round/>
                      <a:headEnd type="none" w="med" len="med"/>
                      <a:tailEnd type="none" w="med" len="med"/>
                    </a:lnB>
                    <a:lnTlToBr>
                      <a:noFill/>
                    </a:lnTlToBr>
                    <a:lnBlToTr>
                      <a:noFill/>
                    </a:lnBlToTr>
                    <a:solidFill>
                      <a:schemeClr val="accent1">
                        <a:lumMod val="20000"/>
                        <a:lumOff val="80000"/>
                      </a:schemeClr>
                    </a:solidFill>
                  </a:tcPr>
                </a:tc>
              </a:tr>
              <a:tr h="238428">
                <a:tc>
                  <a:txBody>
                    <a:bodyPr/>
                    <a:lstStyle/>
                    <a:p>
                      <a:pPr algn="ctr" fontAlgn="b"/>
                      <a:r>
                        <a:rPr lang="es-ES" sz="1200" b="0" i="0" u="none" strike="noStrike" dirty="0" smtClean="0">
                          <a:solidFill>
                            <a:srgbClr val="000000"/>
                          </a:solidFill>
                          <a:effectLst/>
                          <a:latin typeface="Calibri"/>
                        </a:rPr>
                        <a:t>Valencia</a:t>
                      </a:r>
                      <a:endParaRPr lang="es-ES" sz="1200" b="0" i="0" u="none" strike="noStrike" dirty="0">
                        <a:solidFill>
                          <a:srgbClr val="000000"/>
                        </a:solidFill>
                        <a:effectLst/>
                        <a:latin typeface="Calibri"/>
                      </a:endParaRP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9525" cap="flat" cmpd="sng" algn="ctr">
                      <a:noFill/>
                      <a:prstDash val="sysDot"/>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t"/>
                      <a:r>
                        <a:rPr lang="es-ES" sz="1200" b="0" i="0" u="none" strike="noStrike" dirty="0">
                          <a:solidFill>
                            <a:srgbClr val="000000"/>
                          </a:solidFill>
                          <a:effectLst/>
                          <a:latin typeface="+mn-lt"/>
                        </a:rPr>
                        <a:t>8,9</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8428">
                <a:tc>
                  <a:txBody>
                    <a:bodyPr/>
                    <a:lstStyle/>
                    <a:p>
                      <a:pPr algn="ctr" fontAlgn="b"/>
                      <a:r>
                        <a:rPr lang="es-ES" sz="1200" b="0" i="0" u="none" strike="noStrike" dirty="0">
                          <a:solidFill>
                            <a:srgbClr val="000000"/>
                          </a:solidFill>
                          <a:effectLst/>
                          <a:latin typeface="Calibri"/>
                        </a:rPr>
                        <a:t>Cádiz</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t"/>
                      <a:r>
                        <a:rPr lang="es-ES" sz="1200" b="0" i="0" u="none" strike="noStrike" dirty="0">
                          <a:solidFill>
                            <a:srgbClr val="000000"/>
                          </a:solidFill>
                          <a:effectLst/>
                          <a:latin typeface="+mn-lt"/>
                        </a:rPr>
                        <a:t>6,0</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8428">
                <a:tc>
                  <a:txBody>
                    <a:bodyPr/>
                    <a:lstStyle/>
                    <a:p>
                      <a:pPr algn="ctr" fontAlgn="b"/>
                      <a:r>
                        <a:rPr lang="es-ES" sz="1200" b="0" i="0" u="none" strike="noStrike" dirty="0">
                          <a:solidFill>
                            <a:srgbClr val="000000"/>
                          </a:solidFill>
                          <a:effectLst/>
                          <a:latin typeface="Calibri"/>
                        </a:rPr>
                        <a:t>Murcia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t"/>
                      <a:r>
                        <a:rPr lang="es-ES" sz="1200" b="0" i="0" u="none" strike="noStrike" dirty="0">
                          <a:solidFill>
                            <a:srgbClr val="000000"/>
                          </a:solidFill>
                          <a:effectLst/>
                          <a:latin typeface="+mn-lt"/>
                        </a:rPr>
                        <a:t>5,8</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8428">
                <a:tc>
                  <a:txBody>
                    <a:bodyPr/>
                    <a:lstStyle/>
                    <a:p>
                      <a:pPr algn="ctr" fontAlgn="b"/>
                      <a:r>
                        <a:rPr lang="es-ES" sz="1200" b="0" i="0" u="none" strike="noStrike" dirty="0">
                          <a:solidFill>
                            <a:srgbClr val="000000"/>
                          </a:solidFill>
                          <a:effectLst/>
                          <a:latin typeface="Calibri"/>
                        </a:rPr>
                        <a:t>Asturias</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t"/>
                      <a:r>
                        <a:rPr lang="es-ES" sz="1200" b="0" i="0" u="none" strike="noStrike" dirty="0">
                          <a:solidFill>
                            <a:srgbClr val="000000"/>
                          </a:solidFill>
                          <a:effectLst/>
                          <a:latin typeface="+mn-lt"/>
                        </a:rPr>
                        <a:t>5,2</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8428">
                <a:tc>
                  <a:txBody>
                    <a:bodyPr/>
                    <a:lstStyle/>
                    <a:p>
                      <a:pPr algn="ctr" fontAlgn="b"/>
                      <a:r>
                        <a:rPr lang="es-ES" sz="1200" b="0" i="0" u="none" strike="noStrike" dirty="0">
                          <a:solidFill>
                            <a:srgbClr val="000000"/>
                          </a:solidFill>
                          <a:effectLst/>
                          <a:latin typeface="Calibri"/>
                        </a:rPr>
                        <a:t>Valladolid</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t"/>
                      <a:r>
                        <a:rPr lang="es-ES" sz="1200" b="0" i="0" u="none" strike="noStrike" dirty="0">
                          <a:solidFill>
                            <a:srgbClr val="000000"/>
                          </a:solidFill>
                          <a:effectLst/>
                          <a:latin typeface="+mn-lt"/>
                        </a:rPr>
                        <a:t>4,7</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8428">
                <a:tc>
                  <a:txBody>
                    <a:bodyPr/>
                    <a:lstStyle/>
                    <a:p>
                      <a:pPr algn="ctr" fontAlgn="b"/>
                      <a:r>
                        <a:rPr lang="es-ES" sz="1200" b="0" i="0" u="none" strike="noStrike" dirty="0">
                          <a:solidFill>
                            <a:srgbClr val="000000"/>
                          </a:solidFill>
                          <a:effectLst/>
                          <a:latin typeface="Calibri"/>
                        </a:rPr>
                        <a:t>Coruña, </a:t>
                      </a:r>
                      <a:r>
                        <a:rPr lang="es-ES" sz="1200" b="0" i="0" u="none" strike="noStrike" dirty="0" smtClean="0">
                          <a:solidFill>
                            <a:srgbClr val="000000"/>
                          </a:solidFill>
                          <a:effectLst/>
                          <a:latin typeface="Calibri"/>
                        </a:rPr>
                        <a:t>La</a:t>
                      </a:r>
                      <a:endParaRPr lang="es-ES" sz="1200" b="0" i="0" u="none" strike="noStrike" dirty="0">
                        <a:solidFill>
                          <a:srgbClr val="000000"/>
                        </a:solidFill>
                        <a:effectLst/>
                        <a:latin typeface="Calibri"/>
                      </a:endParaRP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t"/>
                      <a:r>
                        <a:rPr lang="es-ES" sz="1200" b="0" i="0" u="none" strike="noStrike" dirty="0">
                          <a:solidFill>
                            <a:srgbClr val="000000"/>
                          </a:solidFill>
                          <a:effectLst/>
                          <a:latin typeface="+mn-lt"/>
                        </a:rPr>
                        <a:t>4,1</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8428">
                <a:tc>
                  <a:txBody>
                    <a:bodyPr/>
                    <a:lstStyle/>
                    <a:p>
                      <a:pPr algn="ctr" fontAlgn="b"/>
                      <a:r>
                        <a:rPr lang="es-ES" sz="1200" b="0" i="0" u="none" strike="noStrike" dirty="0">
                          <a:solidFill>
                            <a:srgbClr val="000000"/>
                          </a:solidFill>
                          <a:effectLst/>
                          <a:latin typeface="Calibri"/>
                        </a:rPr>
                        <a:t>Córdoba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t"/>
                      <a:r>
                        <a:rPr lang="es-ES" sz="1200" b="0" i="0" u="none" strike="noStrike" dirty="0">
                          <a:solidFill>
                            <a:srgbClr val="000000"/>
                          </a:solidFill>
                          <a:effectLst/>
                          <a:latin typeface="+mn-lt"/>
                        </a:rPr>
                        <a:t>4,0</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8428">
                <a:tc>
                  <a:txBody>
                    <a:bodyPr/>
                    <a:lstStyle/>
                    <a:p>
                      <a:pPr algn="ctr" fontAlgn="b"/>
                      <a:r>
                        <a:rPr lang="es-ES" sz="1200" b="0" i="0" u="none" strike="noStrike" dirty="0">
                          <a:solidFill>
                            <a:srgbClr val="000000"/>
                          </a:solidFill>
                          <a:effectLst/>
                          <a:latin typeface="Calibri"/>
                        </a:rPr>
                        <a:t>Cantabria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t"/>
                      <a:r>
                        <a:rPr lang="es-ES" sz="1200" b="0" i="0" u="none" strike="noStrike" dirty="0">
                          <a:solidFill>
                            <a:srgbClr val="000000"/>
                          </a:solidFill>
                          <a:effectLst/>
                          <a:latin typeface="+mn-lt"/>
                        </a:rPr>
                        <a:t>3,6</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8428">
                <a:tc>
                  <a:txBody>
                    <a:bodyPr/>
                    <a:lstStyle/>
                    <a:p>
                      <a:pPr algn="ctr" fontAlgn="b"/>
                      <a:r>
                        <a:rPr lang="es-ES" sz="1200" b="0" i="0" u="none" strike="noStrike" dirty="0">
                          <a:solidFill>
                            <a:srgbClr val="000000"/>
                          </a:solidFill>
                          <a:effectLst/>
                          <a:latin typeface="Calibri"/>
                        </a:rPr>
                        <a:t>Tarragona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t"/>
                      <a:r>
                        <a:rPr lang="es-ES" sz="1200" b="0" i="0" u="none" strike="noStrike" dirty="0">
                          <a:solidFill>
                            <a:srgbClr val="000000"/>
                          </a:solidFill>
                          <a:effectLst/>
                          <a:latin typeface="+mn-lt"/>
                        </a:rPr>
                        <a:t>3,5</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8428">
                <a:tc>
                  <a:txBody>
                    <a:bodyPr/>
                    <a:lstStyle/>
                    <a:p>
                      <a:pPr algn="ctr" fontAlgn="b"/>
                      <a:r>
                        <a:rPr lang="es-ES" sz="1200" b="0" i="0" u="none" strike="noStrike" dirty="0">
                          <a:solidFill>
                            <a:srgbClr val="000000"/>
                          </a:solidFill>
                          <a:effectLst/>
                          <a:latin typeface="Calibri"/>
                        </a:rPr>
                        <a:t>Ciudad Real</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t"/>
                      <a:r>
                        <a:rPr lang="es-ES" sz="1200" b="0" i="0" u="none" strike="noStrike" dirty="0">
                          <a:solidFill>
                            <a:srgbClr val="000000"/>
                          </a:solidFill>
                          <a:effectLst/>
                          <a:latin typeface="+mn-lt"/>
                        </a:rPr>
                        <a:t>3,1</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8428">
                <a:tc>
                  <a:txBody>
                    <a:bodyPr/>
                    <a:lstStyle/>
                    <a:p>
                      <a:pPr algn="ctr" fontAlgn="b"/>
                      <a:r>
                        <a:rPr lang="es-ES" sz="1200" b="0" i="0" u="none" strike="noStrike" dirty="0" smtClean="0">
                          <a:solidFill>
                            <a:srgbClr val="000000"/>
                          </a:solidFill>
                          <a:effectLst/>
                          <a:latin typeface="Calibri"/>
                        </a:rPr>
                        <a:t>Guipúzcoa</a:t>
                      </a:r>
                      <a:endParaRPr lang="es-ES" sz="1200" b="0" i="0" u="none" strike="noStrike" dirty="0">
                        <a:solidFill>
                          <a:srgbClr val="000000"/>
                        </a:solidFill>
                        <a:effectLst/>
                        <a:latin typeface="Calibri"/>
                      </a:endParaRP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t"/>
                      <a:r>
                        <a:rPr lang="es-ES" sz="1200" b="0" i="0" u="none" strike="noStrike" dirty="0">
                          <a:solidFill>
                            <a:srgbClr val="000000"/>
                          </a:solidFill>
                          <a:effectLst/>
                          <a:latin typeface="+mn-lt"/>
                        </a:rPr>
                        <a:t>3,1</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8428">
                <a:tc>
                  <a:txBody>
                    <a:bodyPr/>
                    <a:lstStyle/>
                    <a:p>
                      <a:pPr algn="ctr" fontAlgn="b"/>
                      <a:r>
                        <a:rPr lang="es-ES" sz="1200" b="0" i="0" u="none" strike="noStrike" dirty="0">
                          <a:solidFill>
                            <a:srgbClr val="000000"/>
                          </a:solidFill>
                          <a:effectLst/>
                          <a:latin typeface="Calibri"/>
                        </a:rPr>
                        <a:t>Navarra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t"/>
                      <a:r>
                        <a:rPr lang="es-ES" sz="1200" b="0" i="0" u="none" strike="noStrike" dirty="0">
                          <a:solidFill>
                            <a:srgbClr val="000000"/>
                          </a:solidFill>
                          <a:effectLst/>
                          <a:latin typeface="+mn-lt"/>
                        </a:rPr>
                        <a:t>2,9</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8428">
                <a:tc>
                  <a:txBody>
                    <a:bodyPr/>
                    <a:lstStyle/>
                    <a:p>
                      <a:pPr algn="ctr" fontAlgn="b"/>
                      <a:r>
                        <a:rPr lang="es-ES" sz="1200" b="0" i="0" u="none" strike="noStrike" dirty="0" smtClean="0">
                          <a:solidFill>
                            <a:srgbClr val="000000"/>
                          </a:solidFill>
                          <a:effectLst/>
                          <a:latin typeface="Calibri"/>
                        </a:rPr>
                        <a:t>Islas Baleares</a:t>
                      </a:r>
                      <a:endParaRPr lang="es-ES" sz="1200" b="0" i="0" u="none" strike="noStrike" dirty="0">
                        <a:solidFill>
                          <a:srgbClr val="000000"/>
                        </a:solidFill>
                        <a:effectLst/>
                        <a:latin typeface="Calibri"/>
                      </a:endParaRP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t"/>
                      <a:r>
                        <a:rPr lang="es-ES" sz="1200" b="0" i="0" u="none" strike="noStrike" dirty="0">
                          <a:solidFill>
                            <a:srgbClr val="000000"/>
                          </a:solidFill>
                          <a:effectLst/>
                          <a:latin typeface="+mn-lt"/>
                        </a:rPr>
                        <a:t>2,7</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8428">
                <a:tc>
                  <a:txBody>
                    <a:bodyPr/>
                    <a:lstStyle/>
                    <a:p>
                      <a:pPr algn="ctr" fontAlgn="b"/>
                      <a:r>
                        <a:rPr lang="es-ES" sz="1200" b="0" i="0" u="none" strike="noStrike" dirty="0">
                          <a:solidFill>
                            <a:srgbClr val="000000"/>
                          </a:solidFill>
                          <a:effectLst/>
                          <a:latin typeface="Calibri"/>
                        </a:rPr>
                        <a:t>Rioja, La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t"/>
                      <a:r>
                        <a:rPr lang="es-ES" sz="1200" b="0" i="0" u="none" strike="noStrike" dirty="0">
                          <a:solidFill>
                            <a:srgbClr val="000000"/>
                          </a:solidFill>
                          <a:effectLst/>
                          <a:latin typeface="+mn-lt"/>
                        </a:rPr>
                        <a:t>2,7</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8428">
                <a:tc>
                  <a:txBody>
                    <a:bodyPr/>
                    <a:lstStyle/>
                    <a:p>
                      <a:pPr algn="ctr" fontAlgn="b"/>
                      <a:r>
                        <a:rPr lang="es-ES" sz="1200" b="0" i="0" u="none" strike="noStrike" dirty="0">
                          <a:solidFill>
                            <a:srgbClr val="000000"/>
                          </a:solidFill>
                          <a:effectLst/>
                          <a:latin typeface="Calibri"/>
                        </a:rPr>
                        <a:t>Burgos</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t"/>
                      <a:r>
                        <a:rPr lang="es-ES" sz="1200" b="0" i="0" u="none" strike="noStrike" dirty="0">
                          <a:solidFill>
                            <a:srgbClr val="000000"/>
                          </a:solidFill>
                          <a:effectLst/>
                          <a:latin typeface="+mn-lt"/>
                        </a:rPr>
                        <a:t>2,6</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8428">
                <a:tc>
                  <a:txBody>
                    <a:bodyPr/>
                    <a:lstStyle/>
                    <a:p>
                      <a:pPr algn="ctr" fontAlgn="b"/>
                      <a:r>
                        <a:rPr lang="es-ES" sz="1200" b="0" i="0" u="none" strike="noStrike" dirty="0">
                          <a:solidFill>
                            <a:srgbClr val="000000"/>
                          </a:solidFill>
                          <a:effectLst/>
                          <a:latin typeface="Calibri"/>
                        </a:rPr>
                        <a:t>Sevilla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t"/>
                      <a:r>
                        <a:rPr lang="es-ES" sz="1200" b="0" i="0" u="none" strike="noStrike" dirty="0">
                          <a:solidFill>
                            <a:srgbClr val="000000"/>
                          </a:solidFill>
                          <a:effectLst/>
                          <a:latin typeface="+mn-lt"/>
                        </a:rPr>
                        <a:t>2,6</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8428">
                <a:tc>
                  <a:txBody>
                    <a:bodyPr/>
                    <a:lstStyle/>
                    <a:p>
                      <a:pPr algn="ctr" fontAlgn="b"/>
                      <a:r>
                        <a:rPr lang="es-ES" sz="1200" b="0" i="0" u="none" strike="noStrike" dirty="0">
                          <a:solidFill>
                            <a:srgbClr val="000000"/>
                          </a:solidFill>
                          <a:effectLst/>
                          <a:latin typeface="Calibri"/>
                        </a:rPr>
                        <a:t>L.P. de Gran Canaria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noFill/>
                      <a:prstDash val="sysDot"/>
                      <a:round/>
                      <a:headEnd type="none" w="med" len="med"/>
                      <a:tailEnd type="none" w="med" len="med"/>
                    </a:lnB>
                    <a:lnTlToBr>
                      <a:noFill/>
                    </a:lnTlToBr>
                    <a:lnBlToTr>
                      <a:noFill/>
                    </a:lnBlToTr>
                    <a:solidFill>
                      <a:srgbClr val="EBF6F9"/>
                    </a:solidFill>
                  </a:tcPr>
                </a:tc>
                <a:tc>
                  <a:txBody>
                    <a:bodyPr/>
                    <a:lstStyle/>
                    <a:p>
                      <a:pPr algn="ctr" fontAlgn="t"/>
                      <a:r>
                        <a:rPr lang="es-ES" sz="1200" b="0" i="0" u="none" strike="noStrike" dirty="0">
                          <a:solidFill>
                            <a:srgbClr val="000000"/>
                          </a:solidFill>
                          <a:effectLst/>
                          <a:latin typeface="+mn-lt"/>
                        </a:rPr>
                        <a:t>2,5</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9525" cap="flat" cmpd="sng" algn="ctr">
                      <a:noFill/>
                      <a:prstDash val="sysDot"/>
                      <a:round/>
                      <a:headEnd type="none" w="med" len="med"/>
                      <a:tailEnd type="none" w="med" len="med"/>
                    </a:lnB>
                    <a:lnTlToBr>
                      <a:noFill/>
                    </a:lnTlToBr>
                    <a:lnBlToTr>
                      <a:noFill/>
                    </a:lnBlToTr>
                    <a:solidFill>
                      <a:srgbClr val="EBF6F9"/>
                    </a:solidFill>
                  </a:tcPr>
                </a:tc>
              </a:tr>
            </a:tbl>
          </a:graphicData>
        </a:graphic>
      </p:graphicFrame>
      <p:graphicFrame>
        <p:nvGraphicFramePr>
          <p:cNvPr id="30" name="Group 3"/>
          <p:cNvGraphicFramePr>
            <a:graphicFrameLocks noGrp="1"/>
          </p:cNvGraphicFramePr>
          <p:nvPr/>
        </p:nvGraphicFramePr>
        <p:xfrm>
          <a:off x="4485207" y="1474195"/>
          <a:ext cx="2340001" cy="4267561"/>
        </p:xfrm>
        <a:graphic>
          <a:graphicData uri="http://schemas.openxmlformats.org/drawingml/2006/table">
            <a:tbl>
              <a:tblPr>
                <a:effectLst>
                  <a:outerShdw blurRad="50800" dist="38100" dir="2700000" algn="tl" rotWithShape="0">
                    <a:prstClr val="black">
                      <a:alpha val="22000"/>
                    </a:prstClr>
                  </a:outerShdw>
                </a:effectLst>
              </a:tblPr>
              <a:tblGrid>
                <a:gridCol w="1502677"/>
                <a:gridCol w="837324"/>
              </a:tblGrid>
              <a:tr h="206080">
                <a:tc>
                  <a:txBody>
                    <a:bodyPr/>
                    <a:lstStyle/>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200" b="1" i="0" u="none" strike="noStrike" cap="none" normalizeH="0" baseline="0" dirty="0" smtClean="0">
                          <a:ln>
                            <a:solidFill>
                              <a:schemeClr val="accent5"/>
                            </a:solidFill>
                          </a:ln>
                          <a:solidFill>
                            <a:schemeClr val="accent5"/>
                          </a:solidFill>
                          <a:effectLst/>
                          <a:latin typeface="Calibri" pitchFamily="32" charset="0"/>
                          <a:cs typeface="Calibri" pitchFamily="32" charset="0"/>
                        </a:rPr>
                        <a:t>Provincia</a:t>
                      </a:r>
                    </a:p>
                  </a:txBody>
                  <a:tcPr marL="107981"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200" b="1" i="0" u="none" strike="noStrike" cap="none" normalizeH="0" baseline="0" dirty="0" smtClean="0">
                          <a:ln>
                            <a:solidFill>
                              <a:schemeClr val="accent5"/>
                            </a:solidFill>
                          </a:ln>
                          <a:solidFill>
                            <a:schemeClr val="accent5"/>
                          </a:solidFill>
                          <a:effectLst/>
                          <a:latin typeface="Calibri" pitchFamily="32" charset="0"/>
                          <a:cs typeface="Calibri" pitchFamily="32" charset="0"/>
                        </a:rPr>
                        <a:t>%</a:t>
                      </a:r>
                    </a:p>
                  </a:txBody>
                  <a:tcPr marL="84225"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accent1">
                        <a:lumMod val="20000"/>
                        <a:lumOff val="80000"/>
                      </a:schemeClr>
                    </a:solidFill>
                  </a:tcPr>
                </a:tc>
              </a:tr>
              <a:tr h="224722">
                <a:tc>
                  <a:txBody>
                    <a:bodyPr/>
                    <a:lstStyle/>
                    <a:p>
                      <a:pPr algn="ctr" fontAlgn="b"/>
                      <a:r>
                        <a:rPr lang="es-ES" sz="1200" b="0" i="0" u="none" strike="noStrike" dirty="0">
                          <a:solidFill>
                            <a:srgbClr val="000000"/>
                          </a:solidFill>
                          <a:effectLst/>
                          <a:latin typeface="Calibri"/>
                        </a:rPr>
                        <a:t>Málaga</a:t>
                      </a: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2,3</a:t>
                      </a: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24722">
                <a:tc>
                  <a:txBody>
                    <a:bodyPr/>
                    <a:lstStyle/>
                    <a:p>
                      <a:pPr algn="ctr" fontAlgn="b"/>
                      <a:r>
                        <a:rPr lang="es-ES" sz="1200" b="0" i="0" u="none" strike="noStrike" dirty="0">
                          <a:solidFill>
                            <a:srgbClr val="000000"/>
                          </a:solidFill>
                          <a:effectLst/>
                          <a:latin typeface="Calibri"/>
                        </a:rPr>
                        <a:t>Zaragoza</a:t>
                      </a: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2,3</a:t>
                      </a: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24722">
                <a:tc>
                  <a:txBody>
                    <a:bodyPr/>
                    <a:lstStyle/>
                    <a:p>
                      <a:pPr algn="ctr" fontAlgn="b"/>
                      <a:r>
                        <a:rPr lang="es-ES" sz="1200" b="0" i="0" u="none" strike="noStrike" dirty="0">
                          <a:solidFill>
                            <a:srgbClr val="000000"/>
                          </a:solidFill>
                          <a:effectLst/>
                          <a:latin typeface="Calibri"/>
                        </a:rPr>
                        <a:t>Almería</a:t>
                      </a: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2,1</a:t>
                      </a: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24722">
                <a:tc>
                  <a:txBody>
                    <a:bodyPr/>
                    <a:lstStyle/>
                    <a:p>
                      <a:pPr algn="ctr" fontAlgn="b"/>
                      <a:r>
                        <a:rPr lang="es-ES" sz="1200" b="0" i="0" u="none" strike="noStrike" dirty="0">
                          <a:solidFill>
                            <a:srgbClr val="000000"/>
                          </a:solidFill>
                          <a:effectLst/>
                          <a:latin typeface="Calibri"/>
                        </a:rPr>
                        <a:t>Cáceres</a:t>
                      </a: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smtClean="0">
                          <a:solidFill>
                            <a:srgbClr val="000000"/>
                          </a:solidFill>
                          <a:effectLst/>
                          <a:latin typeface="Calibri"/>
                        </a:rPr>
                        <a:t>2,0</a:t>
                      </a:r>
                      <a:endParaRPr lang="es-ES" sz="1200" b="0" i="0" u="none" strike="noStrike" dirty="0">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24722">
                <a:tc>
                  <a:txBody>
                    <a:bodyPr/>
                    <a:lstStyle/>
                    <a:p>
                      <a:pPr algn="ctr" fontAlgn="b"/>
                      <a:r>
                        <a:rPr lang="es-ES" sz="1200" b="0" i="0" u="none" strike="noStrike" dirty="0">
                          <a:solidFill>
                            <a:srgbClr val="000000"/>
                          </a:solidFill>
                          <a:effectLst/>
                          <a:latin typeface="Calibri"/>
                        </a:rPr>
                        <a:t>Huelva</a:t>
                      </a: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smtClean="0">
                          <a:solidFill>
                            <a:srgbClr val="000000"/>
                          </a:solidFill>
                          <a:effectLst/>
                          <a:latin typeface="Calibri"/>
                        </a:rPr>
                        <a:t>2,0</a:t>
                      </a:r>
                      <a:endParaRPr lang="es-ES" sz="1200" b="0" i="0" u="none" strike="noStrike" dirty="0">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24722">
                <a:tc>
                  <a:txBody>
                    <a:bodyPr/>
                    <a:lstStyle/>
                    <a:p>
                      <a:pPr algn="ctr" fontAlgn="b"/>
                      <a:r>
                        <a:rPr lang="es-ES" sz="1200" b="0" i="0" u="none" strike="noStrike" dirty="0">
                          <a:solidFill>
                            <a:srgbClr val="000000"/>
                          </a:solidFill>
                          <a:effectLst/>
                          <a:latin typeface="Calibri"/>
                        </a:rPr>
                        <a:t>Pontevedra</a:t>
                      </a: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1,9</a:t>
                      </a: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24722">
                <a:tc>
                  <a:txBody>
                    <a:bodyPr/>
                    <a:lstStyle/>
                    <a:p>
                      <a:pPr algn="ctr" fontAlgn="b"/>
                      <a:r>
                        <a:rPr lang="es-ES" sz="1200" b="0" i="0" u="none" strike="noStrike" dirty="0">
                          <a:solidFill>
                            <a:srgbClr val="000000"/>
                          </a:solidFill>
                          <a:effectLst/>
                          <a:latin typeface="Calibri"/>
                        </a:rPr>
                        <a:t>Toledo</a:t>
                      </a: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1,9</a:t>
                      </a: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24722">
                <a:tc>
                  <a:txBody>
                    <a:bodyPr/>
                    <a:lstStyle/>
                    <a:p>
                      <a:pPr algn="ctr" fontAlgn="b"/>
                      <a:r>
                        <a:rPr lang="es-ES" sz="1200" b="0" i="0" u="none" strike="noStrike" dirty="0" smtClean="0">
                          <a:solidFill>
                            <a:srgbClr val="000000"/>
                          </a:solidFill>
                          <a:effectLst/>
                          <a:latin typeface="Calibri"/>
                        </a:rPr>
                        <a:t>Castellón</a:t>
                      </a:r>
                      <a:endParaRPr lang="es-ES" sz="12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1,8</a:t>
                      </a: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24722">
                <a:tc>
                  <a:txBody>
                    <a:bodyPr/>
                    <a:lstStyle/>
                    <a:p>
                      <a:pPr algn="ctr" fontAlgn="b"/>
                      <a:r>
                        <a:rPr lang="es-ES" sz="1200" b="0" i="0" u="none" strike="noStrike" dirty="0">
                          <a:solidFill>
                            <a:srgbClr val="000000"/>
                          </a:solidFill>
                          <a:effectLst/>
                          <a:latin typeface="Calibri"/>
                        </a:rPr>
                        <a:t>Huesca</a:t>
                      </a: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1,8</a:t>
                      </a: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24722">
                <a:tc>
                  <a:txBody>
                    <a:bodyPr/>
                    <a:lstStyle/>
                    <a:p>
                      <a:pPr algn="ctr" fontAlgn="b"/>
                      <a:r>
                        <a:rPr lang="es-ES" sz="1200" b="0" i="0" u="none" strike="noStrike" dirty="0" smtClean="0">
                          <a:solidFill>
                            <a:srgbClr val="000000"/>
                          </a:solidFill>
                          <a:effectLst/>
                          <a:latin typeface="Calibri"/>
                        </a:rPr>
                        <a:t>Alicante</a:t>
                      </a:r>
                      <a:endParaRPr lang="es-ES" sz="12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1,7</a:t>
                      </a: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24722">
                <a:tc>
                  <a:txBody>
                    <a:bodyPr/>
                    <a:lstStyle/>
                    <a:p>
                      <a:pPr algn="ctr" fontAlgn="b"/>
                      <a:r>
                        <a:rPr lang="es-ES" sz="1200" b="0" i="0" u="none" strike="noStrike" dirty="0">
                          <a:solidFill>
                            <a:srgbClr val="000000"/>
                          </a:solidFill>
                          <a:effectLst/>
                          <a:latin typeface="Calibri"/>
                        </a:rPr>
                        <a:t>Lugo</a:t>
                      </a: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1,7</a:t>
                      </a: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24722">
                <a:tc>
                  <a:txBody>
                    <a:bodyPr/>
                    <a:lstStyle/>
                    <a:p>
                      <a:pPr algn="ctr" fontAlgn="b"/>
                      <a:r>
                        <a:rPr lang="es-ES" sz="1200" b="0" i="0" u="none" strike="noStrike" dirty="0" smtClean="0">
                          <a:solidFill>
                            <a:srgbClr val="000000"/>
                          </a:solidFill>
                          <a:effectLst/>
                          <a:latin typeface="Calibri"/>
                        </a:rPr>
                        <a:t>Ourense</a:t>
                      </a:r>
                      <a:endParaRPr lang="es-ES" sz="12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1,5</a:t>
                      </a: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24722">
                <a:tc>
                  <a:txBody>
                    <a:bodyPr/>
                    <a:lstStyle/>
                    <a:p>
                      <a:pPr algn="ctr" fontAlgn="b"/>
                      <a:r>
                        <a:rPr lang="es-ES" sz="1200" b="0" i="0" u="none" strike="noStrike" dirty="0">
                          <a:solidFill>
                            <a:srgbClr val="000000"/>
                          </a:solidFill>
                          <a:effectLst/>
                          <a:latin typeface="Calibri"/>
                        </a:rPr>
                        <a:t>Salamanca</a:t>
                      </a: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1,4</a:t>
                      </a: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24722">
                <a:tc>
                  <a:txBody>
                    <a:bodyPr/>
                    <a:lstStyle/>
                    <a:p>
                      <a:pPr algn="ctr" fontAlgn="b"/>
                      <a:r>
                        <a:rPr lang="es-ES" sz="1200" b="0" i="0" u="none" strike="noStrike" dirty="0">
                          <a:solidFill>
                            <a:srgbClr val="000000"/>
                          </a:solidFill>
                          <a:effectLst/>
                          <a:latin typeface="Calibri"/>
                        </a:rPr>
                        <a:t>Guadalajara</a:t>
                      </a: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1,2</a:t>
                      </a: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24722">
                <a:tc>
                  <a:txBody>
                    <a:bodyPr/>
                    <a:lstStyle/>
                    <a:p>
                      <a:pPr algn="ctr" fontAlgn="b"/>
                      <a:r>
                        <a:rPr lang="es-ES" sz="1200" b="0" i="0" u="none" strike="noStrike" dirty="0" smtClean="0">
                          <a:solidFill>
                            <a:srgbClr val="000000"/>
                          </a:solidFill>
                          <a:effectLst/>
                          <a:latin typeface="Calibri"/>
                        </a:rPr>
                        <a:t>Álava</a:t>
                      </a:r>
                      <a:endParaRPr lang="es-ES" sz="12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1,1</a:t>
                      </a: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24722">
                <a:tc>
                  <a:txBody>
                    <a:bodyPr/>
                    <a:lstStyle/>
                    <a:p>
                      <a:pPr algn="ctr" fontAlgn="b"/>
                      <a:r>
                        <a:rPr lang="es-ES" sz="1200" b="0" i="0" u="none" strike="noStrike" dirty="0">
                          <a:solidFill>
                            <a:srgbClr val="000000"/>
                          </a:solidFill>
                          <a:effectLst/>
                          <a:latin typeface="Calibri"/>
                        </a:rPr>
                        <a:t>Zamora</a:t>
                      </a: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0,8</a:t>
                      </a: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24722">
                <a:tc>
                  <a:txBody>
                    <a:bodyPr/>
                    <a:lstStyle/>
                    <a:p>
                      <a:pPr algn="ctr" fontAlgn="b"/>
                      <a:r>
                        <a:rPr lang="es-ES" sz="1200" b="0" i="0" u="none" strike="noStrike" dirty="0">
                          <a:solidFill>
                            <a:srgbClr val="000000"/>
                          </a:solidFill>
                          <a:effectLst/>
                          <a:latin typeface="Calibri"/>
                        </a:rPr>
                        <a:t>Madrid</a:t>
                      </a: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0,5</a:t>
                      </a: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24722">
                <a:tc>
                  <a:txBody>
                    <a:bodyPr/>
                    <a:lstStyle/>
                    <a:p>
                      <a:pPr algn="ctr" fontAlgn="b"/>
                      <a:r>
                        <a:rPr lang="es-ES" sz="1200" b="0" i="0" u="none" strike="noStrike" dirty="0">
                          <a:solidFill>
                            <a:srgbClr val="000000"/>
                          </a:solidFill>
                          <a:effectLst/>
                          <a:latin typeface="Calibri"/>
                        </a:rPr>
                        <a:t>Segovia</a:t>
                      </a: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smtClean="0">
                          <a:solidFill>
                            <a:srgbClr val="000000"/>
                          </a:solidFill>
                          <a:effectLst/>
                          <a:latin typeface="Calibri"/>
                        </a:rPr>
                        <a:t>0,5</a:t>
                      </a:r>
                      <a:endParaRPr lang="es-ES" sz="1200" b="0" i="0" u="none" strike="noStrike" dirty="0">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EBF6F9"/>
                    </a:solidFill>
                  </a:tcPr>
                </a:tc>
              </a:tr>
            </a:tbl>
          </a:graphicData>
        </a:graphic>
      </p:graphicFrame>
      <p:graphicFrame>
        <p:nvGraphicFramePr>
          <p:cNvPr id="31" name="Group 3"/>
          <p:cNvGraphicFramePr>
            <a:graphicFrameLocks noGrp="1"/>
          </p:cNvGraphicFramePr>
          <p:nvPr/>
        </p:nvGraphicFramePr>
        <p:xfrm>
          <a:off x="6933479" y="1496090"/>
          <a:ext cx="2340001" cy="4506781"/>
        </p:xfrm>
        <a:graphic>
          <a:graphicData uri="http://schemas.openxmlformats.org/drawingml/2006/table">
            <a:tbl>
              <a:tblPr>
                <a:effectLst>
                  <a:outerShdw blurRad="50800" dist="38100" dir="2700000" algn="tl" rotWithShape="0">
                    <a:prstClr val="black">
                      <a:alpha val="22000"/>
                    </a:prstClr>
                  </a:outerShdw>
                </a:effectLst>
              </a:tblPr>
              <a:tblGrid>
                <a:gridCol w="1502677"/>
                <a:gridCol w="837324"/>
              </a:tblGrid>
              <a:tr h="206080">
                <a:tc>
                  <a:txBody>
                    <a:bodyPr/>
                    <a:lstStyle/>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200" b="1" i="0" u="none" strike="noStrike" cap="none" normalizeH="0" baseline="0" dirty="0" smtClean="0">
                          <a:ln>
                            <a:solidFill>
                              <a:schemeClr val="accent5"/>
                            </a:solidFill>
                          </a:ln>
                          <a:solidFill>
                            <a:schemeClr val="accent5"/>
                          </a:solidFill>
                          <a:effectLst/>
                          <a:latin typeface="Calibri" pitchFamily="32" charset="0"/>
                          <a:cs typeface="Calibri" pitchFamily="32" charset="0"/>
                        </a:rPr>
                        <a:t>Provincia</a:t>
                      </a:r>
                    </a:p>
                  </a:txBody>
                  <a:tcPr marL="107981"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200" b="1" i="0" u="none" strike="noStrike" cap="none" normalizeH="0" baseline="0" dirty="0" smtClean="0">
                          <a:ln>
                            <a:solidFill>
                              <a:schemeClr val="accent5"/>
                            </a:solidFill>
                          </a:ln>
                          <a:solidFill>
                            <a:schemeClr val="accent5"/>
                          </a:solidFill>
                          <a:effectLst/>
                          <a:latin typeface="Calibri" pitchFamily="32" charset="0"/>
                          <a:cs typeface="Calibri" pitchFamily="32" charset="0"/>
                        </a:rPr>
                        <a:t>%</a:t>
                      </a:r>
                    </a:p>
                  </a:txBody>
                  <a:tcPr marL="84225"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accent1">
                        <a:lumMod val="20000"/>
                        <a:lumOff val="80000"/>
                      </a:schemeClr>
                    </a:solidFill>
                  </a:tcPr>
                </a:tc>
              </a:tr>
              <a:tr h="237064">
                <a:tc>
                  <a:txBody>
                    <a:bodyPr/>
                    <a:lstStyle/>
                    <a:p>
                      <a:pPr algn="ctr" fontAlgn="b"/>
                      <a:r>
                        <a:rPr lang="es-ES" sz="1200" b="0" i="0" u="none" strike="noStrike" dirty="0">
                          <a:solidFill>
                            <a:srgbClr val="000000"/>
                          </a:solidFill>
                          <a:effectLst/>
                          <a:latin typeface="Calibri"/>
                        </a:rPr>
                        <a:t>Cuenca</a:t>
                      </a: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smtClean="0">
                          <a:solidFill>
                            <a:srgbClr val="000000"/>
                          </a:solidFill>
                          <a:effectLst/>
                          <a:latin typeface="Calibri"/>
                        </a:rPr>
                        <a:t>0,5</a:t>
                      </a:r>
                      <a:endParaRPr lang="es-ES" sz="1200" b="0" i="0" u="none" strike="noStrike" dirty="0">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7064">
                <a:tc>
                  <a:txBody>
                    <a:bodyPr/>
                    <a:lstStyle/>
                    <a:p>
                      <a:pPr algn="ctr" fontAlgn="b"/>
                      <a:r>
                        <a:rPr lang="es-ES" sz="1200" b="0" i="0" u="none" strike="noStrike" dirty="0">
                          <a:solidFill>
                            <a:srgbClr val="000000"/>
                          </a:solidFill>
                          <a:effectLst/>
                          <a:latin typeface="Calibri"/>
                        </a:rPr>
                        <a:t>Soria</a:t>
                      </a: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smtClean="0">
                          <a:solidFill>
                            <a:srgbClr val="000000"/>
                          </a:solidFill>
                          <a:effectLst/>
                          <a:latin typeface="Calibri"/>
                        </a:rPr>
                        <a:t>0,4</a:t>
                      </a:r>
                      <a:endParaRPr lang="es-ES" sz="1200" b="0" i="0" u="none" strike="noStrike" dirty="0">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7064">
                <a:tc>
                  <a:txBody>
                    <a:bodyPr/>
                    <a:lstStyle/>
                    <a:p>
                      <a:pPr algn="ctr" fontAlgn="b"/>
                      <a:r>
                        <a:rPr lang="es-ES" sz="1200" b="0" i="0" u="none" strike="noStrike" dirty="0">
                          <a:solidFill>
                            <a:srgbClr val="000000"/>
                          </a:solidFill>
                          <a:effectLst/>
                          <a:latin typeface="Calibri"/>
                        </a:rPr>
                        <a:t>Ceuta</a:t>
                      </a: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0,4</a:t>
                      </a: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7064">
                <a:tc>
                  <a:txBody>
                    <a:bodyPr/>
                    <a:lstStyle/>
                    <a:p>
                      <a:pPr algn="ctr" fontAlgn="b"/>
                      <a:r>
                        <a:rPr lang="es-ES" sz="1200" b="0" i="0" u="none" strike="noStrike" dirty="0">
                          <a:solidFill>
                            <a:srgbClr val="000000"/>
                          </a:solidFill>
                          <a:effectLst/>
                          <a:latin typeface="Calibri"/>
                        </a:rPr>
                        <a:t>Albacete</a:t>
                      </a: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0,2</a:t>
                      </a: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7064">
                <a:tc>
                  <a:txBody>
                    <a:bodyPr/>
                    <a:lstStyle/>
                    <a:p>
                      <a:pPr algn="ctr" fontAlgn="b"/>
                      <a:r>
                        <a:rPr lang="es-ES" sz="1200" b="0" i="0" u="none" strike="noStrike" dirty="0">
                          <a:solidFill>
                            <a:srgbClr val="000000"/>
                          </a:solidFill>
                          <a:effectLst/>
                          <a:latin typeface="Calibri"/>
                        </a:rPr>
                        <a:t>Badajoz</a:t>
                      </a: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0,2</a:t>
                      </a: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7064">
                <a:tc>
                  <a:txBody>
                    <a:bodyPr/>
                    <a:lstStyle/>
                    <a:p>
                      <a:pPr algn="ctr" fontAlgn="b"/>
                      <a:r>
                        <a:rPr lang="es-ES" sz="1200" b="0" i="0" u="none" strike="noStrike" dirty="0">
                          <a:solidFill>
                            <a:srgbClr val="000000"/>
                          </a:solidFill>
                          <a:effectLst/>
                          <a:latin typeface="Calibri"/>
                        </a:rPr>
                        <a:t>Barcelona</a:t>
                      </a: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0,2</a:t>
                      </a: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7064">
                <a:tc>
                  <a:txBody>
                    <a:bodyPr/>
                    <a:lstStyle/>
                    <a:p>
                      <a:pPr algn="ctr" fontAlgn="b"/>
                      <a:r>
                        <a:rPr lang="es-ES" sz="1200" b="0" i="0" u="none" strike="noStrike" dirty="0">
                          <a:solidFill>
                            <a:srgbClr val="000000"/>
                          </a:solidFill>
                          <a:effectLst/>
                          <a:latin typeface="Calibri"/>
                        </a:rPr>
                        <a:t>Jaén</a:t>
                      </a: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0,2</a:t>
                      </a: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7064">
                <a:tc>
                  <a:txBody>
                    <a:bodyPr/>
                    <a:lstStyle/>
                    <a:p>
                      <a:pPr algn="ctr" fontAlgn="b"/>
                      <a:r>
                        <a:rPr lang="es-ES" sz="1200" b="0" i="0" u="none" strike="noStrike" dirty="0">
                          <a:solidFill>
                            <a:srgbClr val="000000"/>
                          </a:solidFill>
                          <a:effectLst/>
                          <a:latin typeface="Calibri"/>
                        </a:rPr>
                        <a:t>Teruel</a:t>
                      </a: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0,2</a:t>
                      </a: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7064">
                <a:tc>
                  <a:txBody>
                    <a:bodyPr/>
                    <a:lstStyle/>
                    <a:p>
                      <a:pPr algn="ctr" fontAlgn="b"/>
                      <a:r>
                        <a:rPr lang="es-ES" sz="1200" b="0" i="0" u="none" strike="noStrike" dirty="0">
                          <a:solidFill>
                            <a:srgbClr val="000000"/>
                          </a:solidFill>
                          <a:effectLst/>
                          <a:latin typeface="Calibri"/>
                        </a:rPr>
                        <a:t>Ávila</a:t>
                      </a: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0,1</a:t>
                      </a: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54128">
                <a:tc>
                  <a:txBody>
                    <a:bodyPr/>
                    <a:lstStyle/>
                    <a:p>
                      <a:pPr algn="ctr" fontAlgn="b"/>
                      <a:r>
                        <a:rPr lang="es-ES" sz="1200" b="0" i="0" u="none" strike="noStrike" dirty="0" smtClean="0">
                          <a:solidFill>
                            <a:srgbClr val="000000"/>
                          </a:solidFill>
                          <a:effectLst/>
                          <a:latin typeface="Calibri"/>
                        </a:rPr>
                        <a:t>Vizcaya</a:t>
                      </a:r>
                      <a:endParaRPr lang="es-ES" sz="12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0,1</a:t>
                      </a: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7064">
                <a:tc>
                  <a:txBody>
                    <a:bodyPr/>
                    <a:lstStyle/>
                    <a:p>
                      <a:pPr algn="ctr" fontAlgn="b"/>
                      <a:r>
                        <a:rPr lang="es-ES" sz="1200" b="0" i="0" u="none" strike="noStrike" dirty="0">
                          <a:solidFill>
                            <a:srgbClr val="000000"/>
                          </a:solidFill>
                          <a:effectLst/>
                          <a:latin typeface="Calibri"/>
                        </a:rPr>
                        <a:t>Granada</a:t>
                      </a: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0,1</a:t>
                      </a: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7064">
                <a:tc>
                  <a:txBody>
                    <a:bodyPr/>
                    <a:lstStyle/>
                    <a:p>
                      <a:pPr algn="ctr" fontAlgn="b"/>
                      <a:r>
                        <a:rPr lang="es-ES" sz="1200" b="0" i="0" u="none" strike="noStrike" dirty="0">
                          <a:solidFill>
                            <a:srgbClr val="000000"/>
                          </a:solidFill>
                          <a:effectLst/>
                          <a:latin typeface="Calibri"/>
                        </a:rPr>
                        <a:t>León</a:t>
                      </a: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0,1</a:t>
                      </a: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7064">
                <a:tc>
                  <a:txBody>
                    <a:bodyPr/>
                    <a:lstStyle/>
                    <a:p>
                      <a:pPr algn="ctr" fontAlgn="b"/>
                      <a:r>
                        <a:rPr lang="es-ES" sz="1200" b="0" i="0" u="none" strike="noStrike" dirty="0">
                          <a:solidFill>
                            <a:srgbClr val="000000"/>
                          </a:solidFill>
                          <a:effectLst/>
                          <a:latin typeface="Calibri"/>
                        </a:rPr>
                        <a:t>Lleida/Lérida</a:t>
                      </a: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0,1</a:t>
                      </a: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7064">
                <a:tc>
                  <a:txBody>
                    <a:bodyPr/>
                    <a:lstStyle/>
                    <a:p>
                      <a:pPr algn="ctr" fontAlgn="b"/>
                      <a:r>
                        <a:rPr lang="es-ES" sz="1200" b="0" i="0" u="none" strike="noStrike" dirty="0">
                          <a:solidFill>
                            <a:srgbClr val="000000"/>
                          </a:solidFill>
                          <a:effectLst/>
                          <a:latin typeface="Calibri"/>
                        </a:rPr>
                        <a:t>Palencia</a:t>
                      </a: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0,1</a:t>
                      </a: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7064">
                <a:tc>
                  <a:txBody>
                    <a:bodyPr/>
                    <a:lstStyle/>
                    <a:p>
                      <a:pPr algn="ctr" fontAlgn="b"/>
                      <a:r>
                        <a:rPr lang="es-ES" sz="1200" b="0" i="0" u="none" strike="noStrike" dirty="0" smtClean="0">
                          <a:solidFill>
                            <a:srgbClr val="000000"/>
                          </a:solidFill>
                          <a:effectLst/>
                          <a:latin typeface="Calibri"/>
                        </a:rPr>
                        <a:t>Girona</a:t>
                      </a:r>
                      <a:endParaRPr lang="es-ES" sz="12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smtClean="0">
                          <a:solidFill>
                            <a:srgbClr val="000000"/>
                          </a:solidFill>
                          <a:effectLst/>
                          <a:latin typeface="Calibri"/>
                        </a:rPr>
                        <a:t>0,01</a:t>
                      </a:r>
                      <a:endParaRPr lang="es-ES" sz="1200" b="0" i="0" u="none" strike="noStrike" dirty="0">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7064">
                <a:tc>
                  <a:txBody>
                    <a:bodyPr/>
                    <a:lstStyle/>
                    <a:p>
                      <a:pPr algn="ctr" fontAlgn="b"/>
                      <a:r>
                        <a:rPr lang="es-ES" sz="1200" b="0" i="0" u="none" strike="noStrike" dirty="0">
                          <a:solidFill>
                            <a:srgbClr val="000000"/>
                          </a:solidFill>
                          <a:effectLst/>
                          <a:latin typeface="Calibri"/>
                        </a:rPr>
                        <a:t>Melilla</a:t>
                      </a: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smtClean="0">
                          <a:solidFill>
                            <a:srgbClr val="000000"/>
                          </a:solidFill>
                          <a:effectLst/>
                          <a:latin typeface="Calibri"/>
                        </a:rPr>
                        <a:t>0,01</a:t>
                      </a:r>
                      <a:endParaRPr lang="es-ES" sz="1200" b="0" i="0" u="none" strike="noStrike" dirty="0">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7064">
                <a:tc>
                  <a:txBody>
                    <a:bodyPr/>
                    <a:lstStyle/>
                    <a:p>
                      <a:pPr algn="ctr" fontAlgn="b"/>
                      <a:r>
                        <a:rPr lang="es-ES" sz="1200" b="0" i="0" u="none" strike="noStrike" dirty="0">
                          <a:solidFill>
                            <a:srgbClr val="000000"/>
                          </a:solidFill>
                          <a:effectLst/>
                          <a:latin typeface="Calibri"/>
                        </a:rPr>
                        <a:t>S. C. de Tenerife</a:t>
                      </a: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smtClean="0">
                          <a:solidFill>
                            <a:srgbClr val="000000"/>
                          </a:solidFill>
                          <a:effectLst/>
                          <a:latin typeface="Calibri"/>
                        </a:rPr>
                        <a:t>0,01</a:t>
                      </a:r>
                      <a:endParaRPr lang="es-ES" sz="1200" b="0" i="0" u="none" strike="noStrike" dirty="0">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7064">
                <a:tc>
                  <a:txBody>
                    <a:bodyPr/>
                    <a:lstStyle/>
                    <a:p>
                      <a:pPr algn="ctr" fontAlgn="b"/>
                      <a:r>
                        <a:rPr lang="es-ES" sz="1200" b="0" i="0" u="none" strike="noStrike" dirty="0" smtClean="0">
                          <a:solidFill>
                            <a:srgbClr val="000000"/>
                          </a:solidFill>
                          <a:effectLst/>
                          <a:latin typeface="Calibri"/>
                        </a:rPr>
                        <a:t>No contesta</a:t>
                      </a:r>
                      <a:endParaRPr lang="es-ES" sz="1200" b="0" i="0" u="none" strike="noStrike" dirty="0">
                        <a:solidFill>
                          <a:srgbClr val="000000"/>
                        </a:solidFill>
                        <a:effectLst/>
                        <a:latin typeface="Calibri"/>
                      </a:endParaRPr>
                    </a:p>
                  </a:txBody>
                  <a:tcPr marL="9525" marR="9525" marT="9525" marB="0" anchor="ctr">
                    <a:lnL w="9525" cap="flat" cmpd="sng" algn="ctr">
                      <a:solidFill>
                        <a:schemeClr val="bg1">
                          <a:lumMod val="65000"/>
                        </a:schemeClr>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b"/>
                      <a:r>
                        <a:rPr lang="es-ES" sz="1200" b="0" i="0" u="none" strike="noStrike" dirty="0" smtClean="0">
                          <a:solidFill>
                            <a:srgbClr val="000000"/>
                          </a:solidFill>
                          <a:effectLst/>
                          <a:latin typeface="Calibri"/>
                        </a:rPr>
                        <a:t>0,6</a:t>
                      </a:r>
                      <a:endParaRPr lang="es-ES" sz="1200" b="0" i="0" u="none" strike="noStrike" dirty="0">
                        <a:solidFill>
                          <a:srgbClr val="000000"/>
                        </a:solidFill>
                        <a:effectLst/>
                        <a:latin typeface="Calibri"/>
                      </a:endParaRPr>
                    </a:p>
                  </a:txBody>
                  <a:tcPr marL="9525" marR="9525" marT="9525" marB="0" anchor="ctr">
                    <a:lnL w="19050" cap="flat" cmpd="sng" algn="ctr">
                      <a:no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r>
            </a:tbl>
          </a:graphicData>
        </a:graphic>
      </p:graphicFrame>
      <p:sp>
        <p:nvSpPr>
          <p:cNvPr id="80903" name="9 CuadroTexto"/>
          <p:cNvSpPr txBox="1">
            <a:spLocks noChangeArrowheads="1"/>
          </p:cNvSpPr>
          <p:nvPr/>
        </p:nvSpPr>
        <p:spPr bwMode="auto">
          <a:xfrm>
            <a:off x="71438" y="6223000"/>
            <a:ext cx="3802062" cy="230188"/>
          </a:xfrm>
          <a:prstGeom prst="rect">
            <a:avLst/>
          </a:prstGeom>
          <a:noFill/>
          <a:ln w="9525">
            <a:noFill/>
            <a:miter lim="800000"/>
            <a:headEnd/>
            <a:tailEnd/>
          </a:ln>
        </p:spPr>
        <p:txBody>
          <a:bodyPr>
            <a:spAutoFit/>
          </a:bodyPr>
          <a:lstStyle/>
          <a:p>
            <a:r>
              <a:rPr lang="es-ES" sz="900">
                <a:solidFill>
                  <a:srgbClr val="595959"/>
                </a:solidFill>
                <a:latin typeface="Calibri" pitchFamily="34" charset="0"/>
              </a:rPr>
              <a:t>Base  activos que ejercen una especialidad médica en España (7837 casos)</a:t>
            </a:r>
          </a:p>
        </p:txBody>
      </p:sp>
      <p:sp>
        <p:nvSpPr>
          <p:cNvPr id="12" name="Text Box 4"/>
          <p:cNvSpPr txBox="1">
            <a:spLocks noChangeArrowheads="1"/>
          </p:cNvSpPr>
          <p:nvPr/>
        </p:nvSpPr>
        <p:spPr bwMode="auto">
          <a:xfrm>
            <a:off x="272480" y="148796"/>
            <a:ext cx="8208912" cy="581423"/>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eaLnBrk="1" fontAlgn="auto" hangingPunct="1">
              <a:lnSpc>
                <a:spcPts val="1700"/>
              </a:lnSpc>
              <a:spcBef>
                <a:spcPts val="0"/>
              </a:spcBef>
              <a:spcAft>
                <a:spcPts val="0"/>
              </a:spcAft>
              <a:defRPr/>
            </a:pPr>
            <a:r>
              <a:rPr lang="es-ES" dirty="0">
                <a:ln>
                  <a:solidFill>
                    <a:prstClr val="white"/>
                  </a:solidFill>
                </a:ln>
                <a:solidFill>
                  <a:prstClr val="white"/>
                </a:solidFill>
                <a:latin typeface="Calibri" pitchFamily="34" charset="0"/>
                <a:cs typeface="Calibri" pitchFamily="34" charset="0"/>
              </a:rPr>
              <a:t>SITUACIÓN LABORAL - Colegiados que trabajan </a:t>
            </a:r>
            <a:r>
              <a:rPr lang="es-ES" dirty="0" smtClean="0">
                <a:ln>
                  <a:solidFill>
                    <a:prstClr val="white"/>
                  </a:solidFill>
                </a:ln>
                <a:solidFill>
                  <a:prstClr val="white"/>
                </a:solidFill>
                <a:latin typeface="Calibri" pitchFamily="34" charset="0"/>
                <a:cs typeface="Calibri" pitchFamily="34" charset="0"/>
              </a:rPr>
              <a:t>actualmente</a:t>
            </a:r>
          </a:p>
          <a:p>
            <a:pPr eaLnBrk="1" fontAlgn="auto" hangingPunct="1">
              <a:lnSpc>
                <a:spcPts val="1700"/>
              </a:lnSpc>
              <a:spcBef>
                <a:spcPts val="0"/>
              </a:spcBef>
              <a:spcAft>
                <a:spcPts val="0"/>
              </a:spcAft>
              <a:defRPr/>
            </a:pPr>
            <a:r>
              <a:rPr lang="es-ES" dirty="0" smtClean="0">
                <a:ln>
                  <a:solidFill>
                    <a:prstClr val="white"/>
                  </a:solidFill>
                </a:ln>
                <a:solidFill>
                  <a:prstClr val="white"/>
                </a:solidFill>
                <a:latin typeface="Calibri" pitchFamily="34" charset="0"/>
                <a:cs typeface="Calibri" pitchFamily="34" charset="0"/>
              </a:rPr>
              <a:t>Provincia en la que trabaja</a:t>
            </a:r>
            <a:endParaRPr lang="es-ES" dirty="0">
              <a:ln>
                <a:solidFill>
                  <a:prstClr val="white"/>
                </a:solidFill>
              </a:ln>
              <a:solidFill>
                <a:prstClr val="white"/>
              </a:solidFill>
              <a:latin typeface="Calibri" pitchFamily="34" charset="0"/>
              <a:cs typeface="Calibri" pitchFamily="34" charset="0"/>
            </a:endParaRP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25 Redondear rectángulo de esquina del mismo lado"/>
          <p:cNvSpPr/>
          <p:nvPr/>
        </p:nvSpPr>
        <p:spPr>
          <a:xfrm rot="16200000" flipH="1">
            <a:off x="3459163" y="495300"/>
            <a:ext cx="4321175" cy="6588125"/>
          </a:xfrm>
          <a:prstGeom prst="round2SameRect">
            <a:avLst>
              <a:gd name="adj1" fmla="val 0"/>
              <a:gd name="adj2" fmla="val 0"/>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graphicFrame>
        <p:nvGraphicFramePr>
          <p:cNvPr id="82946" name="31 Gráfico"/>
          <p:cNvGraphicFramePr>
            <a:graphicFrameLocks/>
          </p:cNvGraphicFramePr>
          <p:nvPr/>
        </p:nvGraphicFramePr>
        <p:xfrm>
          <a:off x="-219075" y="2730500"/>
          <a:ext cx="3597275" cy="1962150"/>
        </p:xfrm>
        <a:graphic>
          <a:graphicData uri="http://schemas.openxmlformats.org/presentationml/2006/ole">
            <p:oleObj spid="_x0000_s82946" r:id="rId4" imgW="3596952" imgH="1963082" progId="Excel.Chart.8">
              <p:embed/>
            </p:oleObj>
          </a:graphicData>
        </a:graphic>
      </p:graphicFrame>
      <p:sp>
        <p:nvSpPr>
          <p:cNvPr id="82947" name="23 Rectángulo"/>
          <p:cNvSpPr>
            <a:spLocks noChangeArrowheads="1"/>
          </p:cNvSpPr>
          <p:nvPr/>
        </p:nvSpPr>
        <p:spPr bwMode="auto">
          <a:xfrm>
            <a:off x="52388" y="6578600"/>
            <a:ext cx="8137525" cy="246063"/>
          </a:xfrm>
          <a:prstGeom prst="rect">
            <a:avLst/>
          </a:prstGeom>
          <a:noFill/>
          <a:ln w="9525">
            <a:noFill/>
            <a:miter lim="800000"/>
            <a:headEnd/>
            <a:tailEnd/>
          </a:ln>
        </p:spPr>
        <p:txBody>
          <a:bodyPr>
            <a:spAutoFit/>
          </a:bodyPr>
          <a:lstStyle/>
          <a:p>
            <a:r>
              <a:rPr lang="es-ES" sz="1000" b="1">
                <a:solidFill>
                  <a:srgbClr val="7F7F7F"/>
                </a:solidFill>
                <a:latin typeface="Calibri" pitchFamily="34" charset="0"/>
              </a:rPr>
              <a:t>P12. </a:t>
            </a:r>
            <a:r>
              <a:rPr lang="es-ES" sz="1000">
                <a:solidFill>
                  <a:srgbClr val="7F7F7F"/>
                </a:solidFill>
                <a:latin typeface="Calibri" pitchFamily="34" charset="0"/>
              </a:rPr>
              <a:t>Y concretamente dónde está trabajando:</a:t>
            </a:r>
          </a:p>
        </p:txBody>
      </p:sp>
      <p:graphicFrame>
        <p:nvGraphicFramePr>
          <p:cNvPr id="29" name="Group 3"/>
          <p:cNvGraphicFramePr>
            <a:graphicFrameLocks noGrp="1"/>
          </p:cNvGraphicFramePr>
          <p:nvPr/>
        </p:nvGraphicFramePr>
        <p:xfrm>
          <a:off x="3315898" y="2407863"/>
          <a:ext cx="2340001" cy="2879490"/>
        </p:xfrm>
        <a:graphic>
          <a:graphicData uri="http://schemas.openxmlformats.org/drawingml/2006/table">
            <a:tbl>
              <a:tblPr>
                <a:effectLst>
                  <a:outerShdw blurRad="50800" dist="38100" dir="2700000" algn="tl" rotWithShape="0">
                    <a:prstClr val="black">
                      <a:alpha val="22000"/>
                    </a:prstClr>
                  </a:outerShdw>
                </a:effectLst>
              </a:tblPr>
              <a:tblGrid>
                <a:gridCol w="1502677"/>
                <a:gridCol w="837324"/>
              </a:tblGrid>
              <a:tr h="317928">
                <a:tc>
                  <a:txBody>
                    <a:bodyPr/>
                    <a:lstStyle/>
                    <a:p>
                      <a:pPr marL="0" marR="0" lvl="0" indent="0" algn="ctr" defTabSz="449263" rtl="0" eaLnBrk="1" fontAlgn="base" latinLnBrk="0" hangingPunct="1">
                        <a:lnSpc>
                          <a:spcPct val="15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200" b="1" i="0" u="none" strike="noStrike" cap="none" normalizeH="0" baseline="0" dirty="0" smtClean="0">
                          <a:ln>
                            <a:solidFill>
                              <a:schemeClr val="accent5"/>
                            </a:solidFill>
                          </a:ln>
                          <a:solidFill>
                            <a:schemeClr val="accent5"/>
                          </a:solidFill>
                          <a:effectLst/>
                          <a:latin typeface="+mj-lt"/>
                          <a:cs typeface="Calibri" pitchFamily="32" charset="0"/>
                        </a:rPr>
                        <a:t>País</a:t>
                      </a:r>
                    </a:p>
                  </a:txBody>
                  <a:tcPr marL="107981"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noFill/>
                      <a:prstDash val="sysDot"/>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449263" rtl="0" eaLnBrk="1" fontAlgn="base" latinLnBrk="0" hangingPunct="1">
                        <a:lnSpc>
                          <a:spcPct val="15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200" b="1" i="0" u="none" strike="noStrike" cap="none" normalizeH="0" baseline="0" dirty="0" smtClean="0">
                          <a:ln>
                            <a:solidFill>
                              <a:schemeClr val="accent5"/>
                            </a:solidFill>
                          </a:ln>
                          <a:solidFill>
                            <a:schemeClr val="accent5"/>
                          </a:solidFill>
                          <a:effectLst/>
                          <a:latin typeface="+mj-lt"/>
                          <a:cs typeface="Calibri" pitchFamily="32" charset="0"/>
                        </a:rPr>
                        <a:t>%</a:t>
                      </a:r>
                    </a:p>
                  </a:txBody>
                  <a:tcPr marL="84225"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noFill/>
                      <a:prstDash val="sysDot"/>
                      <a:round/>
                      <a:headEnd type="none" w="med" len="med"/>
                      <a:tailEnd type="none" w="med" len="med"/>
                    </a:lnB>
                    <a:lnTlToBr>
                      <a:noFill/>
                    </a:lnTlToBr>
                    <a:lnBlToTr>
                      <a:noFill/>
                    </a:lnBlToTr>
                    <a:solidFill>
                      <a:schemeClr val="accent1">
                        <a:lumMod val="20000"/>
                        <a:lumOff val="80000"/>
                      </a:schemeClr>
                    </a:solidFill>
                  </a:tcPr>
                </a:tc>
              </a:tr>
              <a:tr h="273039">
                <a:tc>
                  <a:txBody>
                    <a:bodyPr/>
                    <a:lstStyle/>
                    <a:p>
                      <a:pPr algn="ctr" fontAlgn="t"/>
                      <a:r>
                        <a:rPr lang="es-ES" sz="1200" b="0" i="0" u="none" strike="noStrike" dirty="0">
                          <a:solidFill>
                            <a:srgbClr val="000000"/>
                          </a:solidFill>
                          <a:effectLst/>
                          <a:latin typeface="+mj-lt"/>
                        </a:rPr>
                        <a:t>Portugal</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9525" cap="flat" cmpd="sng" algn="ctr">
                      <a:noFill/>
                      <a:prstDash val="sysDot"/>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FF4E4"/>
                    </a:solidFill>
                  </a:tcPr>
                </a:tc>
                <a:tc>
                  <a:txBody>
                    <a:bodyPr/>
                    <a:lstStyle/>
                    <a:p>
                      <a:pPr algn="ctr" fontAlgn="b">
                        <a:lnSpc>
                          <a:spcPct val="150000"/>
                        </a:lnSpc>
                      </a:pPr>
                      <a:r>
                        <a:rPr lang="es-ES" sz="1200" b="0" i="0" u="none" strike="noStrike" dirty="0" smtClean="0">
                          <a:solidFill>
                            <a:srgbClr val="000000"/>
                          </a:solidFill>
                          <a:effectLst/>
                          <a:latin typeface="+mj-lt"/>
                        </a:rPr>
                        <a:t>38,2</a:t>
                      </a:r>
                      <a:endParaRPr lang="es-ES" sz="1200" b="0" i="0" u="none" strike="noStrike" dirty="0">
                        <a:solidFill>
                          <a:srgbClr val="000000"/>
                        </a:solidFill>
                        <a:effectLst/>
                        <a:latin typeface="+mj-lt"/>
                      </a:endParaRP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FF4E4"/>
                    </a:solidFill>
                  </a:tcPr>
                </a:tc>
              </a:tr>
              <a:tr h="273039">
                <a:tc>
                  <a:txBody>
                    <a:bodyPr/>
                    <a:lstStyle/>
                    <a:p>
                      <a:pPr algn="ctr" fontAlgn="t"/>
                      <a:r>
                        <a:rPr lang="es-ES" sz="1200" b="0" i="0" u="none" strike="noStrike" dirty="0">
                          <a:solidFill>
                            <a:srgbClr val="000000"/>
                          </a:solidFill>
                          <a:effectLst/>
                          <a:latin typeface="+mj-lt"/>
                        </a:rPr>
                        <a:t>Reino Unido</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FF4E4"/>
                    </a:solidFill>
                  </a:tcPr>
                </a:tc>
                <a:tc>
                  <a:txBody>
                    <a:bodyPr/>
                    <a:lstStyle/>
                    <a:p>
                      <a:pPr algn="ctr" fontAlgn="b">
                        <a:lnSpc>
                          <a:spcPct val="150000"/>
                        </a:lnSpc>
                      </a:pPr>
                      <a:r>
                        <a:rPr lang="es-ES" sz="1200" b="0" i="0" u="none" strike="noStrike" dirty="0" smtClean="0">
                          <a:solidFill>
                            <a:srgbClr val="000000"/>
                          </a:solidFill>
                          <a:effectLst/>
                          <a:latin typeface="+mj-lt"/>
                        </a:rPr>
                        <a:t>26,5</a:t>
                      </a:r>
                      <a:endParaRPr lang="es-ES" sz="1200" b="0" i="0" u="none" strike="noStrike" dirty="0">
                        <a:solidFill>
                          <a:srgbClr val="000000"/>
                        </a:solidFill>
                        <a:effectLst/>
                        <a:latin typeface="+mj-lt"/>
                      </a:endParaRP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FF4E4"/>
                    </a:solidFill>
                  </a:tcPr>
                </a:tc>
              </a:tr>
              <a:tr h="273039">
                <a:tc>
                  <a:txBody>
                    <a:bodyPr/>
                    <a:lstStyle/>
                    <a:p>
                      <a:pPr algn="ctr" fontAlgn="t"/>
                      <a:r>
                        <a:rPr lang="es-ES" sz="1200" b="0" i="0" u="none" strike="noStrike" dirty="0">
                          <a:solidFill>
                            <a:srgbClr val="000000"/>
                          </a:solidFill>
                          <a:effectLst/>
                          <a:latin typeface="+mj-lt"/>
                        </a:rPr>
                        <a:t>Alemania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FF4E4"/>
                    </a:solidFill>
                  </a:tcPr>
                </a:tc>
                <a:tc>
                  <a:txBody>
                    <a:bodyPr/>
                    <a:lstStyle/>
                    <a:p>
                      <a:pPr algn="ctr" fontAlgn="b">
                        <a:lnSpc>
                          <a:spcPct val="150000"/>
                        </a:lnSpc>
                      </a:pPr>
                      <a:r>
                        <a:rPr lang="es-ES" sz="1200" b="0" i="0" u="none" strike="noStrike" dirty="0" smtClean="0">
                          <a:solidFill>
                            <a:srgbClr val="000000"/>
                          </a:solidFill>
                          <a:effectLst/>
                          <a:latin typeface="+mj-lt"/>
                        </a:rPr>
                        <a:t>8,8</a:t>
                      </a:r>
                      <a:endParaRPr lang="es-ES" sz="1200" b="0" i="0" u="none" strike="noStrike" dirty="0">
                        <a:solidFill>
                          <a:srgbClr val="000000"/>
                        </a:solidFill>
                        <a:effectLst/>
                        <a:latin typeface="+mj-lt"/>
                      </a:endParaRP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FF4E4"/>
                    </a:solidFill>
                  </a:tcPr>
                </a:tc>
              </a:tr>
              <a:tr h="273039">
                <a:tc>
                  <a:txBody>
                    <a:bodyPr/>
                    <a:lstStyle/>
                    <a:p>
                      <a:pPr algn="ctr" fontAlgn="t"/>
                      <a:r>
                        <a:rPr lang="es-ES" sz="1200" b="0" i="0" u="none" strike="noStrike" dirty="0">
                          <a:solidFill>
                            <a:srgbClr val="000000"/>
                          </a:solidFill>
                          <a:effectLst/>
                          <a:latin typeface="+mj-lt"/>
                        </a:rPr>
                        <a:t>Francia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FF4E4"/>
                    </a:solidFill>
                  </a:tcPr>
                </a:tc>
                <a:tc>
                  <a:txBody>
                    <a:bodyPr/>
                    <a:lstStyle/>
                    <a:p>
                      <a:pPr algn="ctr" fontAlgn="b">
                        <a:lnSpc>
                          <a:spcPct val="150000"/>
                        </a:lnSpc>
                      </a:pPr>
                      <a:r>
                        <a:rPr lang="es-ES" sz="1200" b="0" i="0" u="none" strike="noStrike" dirty="0" smtClean="0">
                          <a:solidFill>
                            <a:srgbClr val="000000"/>
                          </a:solidFill>
                          <a:effectLst/>
                          <a:latin typeface="+mj-lt"/>
                        </a:rPr>
                        <a:t>8,8</a:t>
                      </a:r>
                      <a:endParaRPr lang="es-ES" sz="1200" b="0" i="0" u="none" strike="noStrike" dirty="0">
                        <a:solidFill>
                          <a:srgbClr val="000000"/>
                        </a:solidFill>
                        <a:effectLst/>
                        <a:latin typeface="+mj-lt"/>
                      </a:endParaRP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FF4E4"/>
                    </a:solidFill>
                  </a:tcPr>
                </a:tc>
              </a:tr>
              <a:tr h="273039">
                <a:tc>
                  <a:txBody>
                    <a:bodyPr/>
                    <a:lstStyle/>
                    <a:p>
                      <a:pPr algn="ctr" fontAlgn="t"/>
                      <a:r>
                        <a:rPr lang="es-ES" sz="1200" b="0" i="0" u="none" strike="noStrike" dirty="0">
                          <a:solidFill>
                            <a:srgbClr val="000000"/>
                          </a:solidFill>
                          <a:effectLst/>
                          <a:latin typeface="+mj-lt"/>
                        </a:rPr>
                        <a:t>Chipre</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FF4E4"/>
                    </a:solidFill>
                  </a:tcPr>
                </a:tc>
                <a:tc>
                  <a:txBody>
                    <a:bodyPr/>
                    <a:lstStyle/>
                    <a:p>
                      <a:pPr algn="ctr" fontAlgn="b">
                        <a:lnSpc>
                          <a:spcPct val="150000"/>
                        </a:lnSpc>
                      </a:pPr>
                      <a:r>
                        <a:rPr lang="es-ES" sz="1200" b="0" i="0" u="none" strike="noStrike" dirty="0" smtClean="0">
                          <a:solidFill>
                            <a:srgbClr val="000000"/>
                          </a:solidFill>
                          <a:effectLst/>
                          <a:latin typeface="+mj-lt"/>
                        </a:rPr>
                        <a:t>2,9</a:t>
                      </a:r>
                      <a:endParaRPr lang="es-ES" sz="1200" b="0" i="0" u="none" strike="noStrike" dirty="0">
                        <a:solidFill>
                          <a:srgbClr val="000000"/>
                        </a:solidFill>
                        <a:effectLst/>
                        <a:latin typeface="+mj-lt"/>
                      </a:endParaRP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FF4E4"/>
                    </a:solidFill>
                  </a:tcPr>
                </a:tc>
              </a:tr>
              <a:tr h="273039">
                <a:tc>
                  <a:txBody>
                    <a:bodyPr/>
                    <a:lstStyle/>
                    <a:p>
                      <a:pPr algn="ctr" fontAlgn="t"/>
                      <a:r>
                        <a:rPr lang="es-ES" sz="1200" b="0" i="0" u="none" strike="noStrike" dirty="0">
                          <a:solidFill>
                            <a:srgbClr val="000000"/>
                          </a:solidFill>
                          <a:effectLst/>
                          <a:latin typeface="+mj-lt"/>
                        </a:rPr>
                        <a:t>Letonia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FF4E4"/>
                    </a:solidFill>
                  </a:tcPr>
                </a:tc>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s-ES" sz="1200" b="0" i="0" u="none" strike="noStrike" dirty="0" smtClean="0">
                          <a:solidFill>
                            <a:srgbClr val="000000"/>
                          </a:solidFill>
                          <a:effectLst/>
                          <a:latin typeface="+mj-lt"/>
                        </a:rPr>
                        <a:t>2,9</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FF4E4"/>
                    </a:solidFill>
                  </a:tcPr>
                </a:tc>
              </a:tr>
              <a:tr h="273039">
                <a:tc>
                  <a:txBody>
                    <a:bodyPr/>
                    <a:lstStyle/>
                    <a:p>
                      <a:pPr algn="ctr" fontAlgn="t"/>
                      <a:r>
                        <a:rPr lang="es-ES" sz="1200" b="0" i="0" u="none" strike="noStrike" dirty="0">
                          <a:solidFill>
                            <a:srgbClr val="000000"/>
                          </a:solidFill>
                          <a:effectLst/>
                          <a:latin typeface="+mj-lt"/>
                        </a:rPr>
                        <a:t>Países Bajos</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FF4E4"/>
                    </a:solidFill>
                  </a:tcPr>
                </a:tc>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s-ES" sz="1200" b="0" i="0" u="none" strike="noStrike" dirty="0" smtClean="0">
                          <a:solidFill>
                            <a:srgbClr val="000000"/>
                          </a:solidFill>
                          <a:effectLst/>
                          <a:latin typeface="+mj-lt"/>
                        </a:rPr>
                        <a:t>2,9</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FF4E4"/>
                    </a:solidFill>
                  </a:tcPr>
                </a:tc>
              </a:tr>
              <a:tr h="273039">
                <a:tc>
                  <a:txBody>
                    <a:bodyPr/>
                    <a:lstStyle/>
                    <a:p>
                      <a:pPr algn="ctr" fontAlgn="t"/>
                      <a:r>
                        <a:rPr lang="es-ES" sz="1200" b="0" i="0" u="none" strike="noStrike" dirty="0">
                          <a:solidFill>
                            <a:srgbClr val="000000"/>
                          </a:solidFill>
                          <a:effectLst/>
                          <a:latin typeface="+mj-lt"/>
                        </a:rPr>
                        <a:t>Suecia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FF4E4"/>
                    </a:solidFill>
                  </a:tcPr>
                </a:tc>
                <a:tc>
                  <a:txBody>
                    <a:bodyPr/>
                    <a:lstStyle/>
                    <a:p>
                      <a:pPr algn="ctr" fontAlgn="b">
                        <a:lnSpc>
                          <a:spcPct val="150000"/>
                        </a:lnSpc>
                      </a:pPr>
                      <a:r>
                        <a:rPr lang="es-ES" sz="1200" b="0" i="0" u="none" strike="noStrike" dirty="0" smtClean="0">
                          <a:solidFill>
                            <a:srgbClr val="000000"/>
                          </a:solidFill>
                          <a:effectLst/>
                          <a:latin typeface="+mj-lt"/>
                        </a:rPr>
                        <a:t>2,9</a:t>
                      </a:r>
                      <a:endParaRPr lang="es-ES" sz="1200" b="0" i="0" u="none" strike="noStrike" dirty="0">
                        <a:solidFill>
                          <a:srgbClr val="000000"/>
                        </a:solidFill>
                        <a:effectLst/>
                        <a:latin typeface="+mj-lt"/>
                      </a:endParaRP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FF4E4"/>
                    </a:solidFill>
                  </a:tcPr>
                </a:tc>
              </a:tr>
              <a:tr h="290802">
                <a:tc>
                  <a:txBody>
                    <a:bodyPr/>
                    <a:lstStyle/>
                    <a:p>
                      <a:pPr algn="ctr" fontAlgn="b">
                        <a:lnSpc>
                          <a:spcPct val="150000"/>
                        </a:lnSpc>
                      </a:pPr>
                      <a:r>
                        <a:rPr lang="es-ES" sz="1200" b="0" i="0" u="none" strike="noStrike" dirty="0">
                          <a:solidFill>
                            <a:srgbClr val="000000"/>
                          </a:solidFill>
                          <a:effectLst/>
                          <a:latin typeface="+mj-lt"/>
                        </a:rPr>
                        <a:t>No </a:t>
                      </a:r>
                      <a:r>
                        <a:rPr lang="es-ES" sz="1200" b="0" i="0" u="none" strike="noStrike" dirty="0" smtClean="0">
                          <a:solidFill>
                            <a:srgbClr val="000000"/>
                          </a:solidFill>
                          <a:effectLst/>
                          <a:latin typeface="+mj-lt"/>
                        </a:rPr>
                        <a:t>contesta</a:t>
                      </a:r>
                      <a:endParaRPr lang="es-ES" sz="1200" b="0" i="0" u="none" strike="noStrike" dirty="0">
                        <a:solidFill>
                          <a:srgbClr val="000000"/>
                        </a:solidFill>
                        <a:effectLst/>
                        <a:latin typeface="+mj-lt"/>
                      </a:endParaRPr>
                    </a:p>
                  </a:txBody>
                  <a:tcPr marL="9525" marR="9525" marT="9525" marB="0" anchor="ctr">
                    <a:lnL w="9525" cap="flat" cmpd="sng" algn="ctr">
                      <a:solidFill>
                        <a:schemeClr val="bg1">
                          <a:lumMod val="6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b">
                        <a:lnSpc>
                          <a:spcPct val="150000"/>
                        </a:lnSpc>
                      </a:pPr>
                      <a:r>
                        <a:rPr lang="es-ES" sz="1200" b="0" i="0" u="none" strike="noStrike" dirty="0" smtClean="0">
                          <a:solidFill>
                            <a:srgbClr val="000000"/>
                          </a:solidFill>
                          <a:effectLst/>
                          <a:latin typeface="+mj-lt"/>
                        </a:rPr>
                        <a:t>5,9</a:t>
                      </a:r>
                      <a:endParaRPr lang="es-ES" sz="1200" b="0" i="0" u="none" strike="noStrike" dirty="0">
                        <a:solidFill>
                          <a:srgbClr val="000000"/>
                        </a:solidFill>
                        <a:effectLst/>
                        <a:latin typeface="+mj-lt"/>
                      </a:endParaRPr>
                    </a:p>
                  </a:txBody>
                  <a:tcPr marL="9525" marR="9525" marT="9525" marB="0" anchor="ctr">
                    <a:lnL w="19050" cap="flat" cmpd="sng" algn="ctr">
                      <a:solidFill>
                        <a:schemeClr val="bg1"/>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30" name="Group 3"/>
          <p:cNvGraphicFramePr>
            <a:graphicFrameLocks noGrp="1"/>
          </p:cNvGraphicFramePr>
          <p:nvPr/>
        </p:nvGraphicFramePr>
        <p:xfrm>
          <a:off x="6062052" y="2201800"/>
          <a:ext cx="2340001" cy="3291617"/>
        </p:xfrm>
        <a:graphic>
          <a:graphicData uri="http://schemas.openxmlformats.org/drawingml/2006/table">
            <a:tbl>
              <a:tblPr>
                <a:effectLst>
                  <a:outerShdw blurRad="50800" dist="38100" dir="2700000" algn="tl" rotWithShape="0">
                    <a:prstClr val="black">
                      <a:alpha val="22000"/>
                    </a:prstClr>
                  </a:outerShdw>
                </a:effectLst>
              </a:tblPr>
              <a:tblGrid>
                <a:gridCol w="1502677"/>
                <a:gridCol w="837324"/>
              </a:tblGrid>
              <a:tr h="315342">
                <a:tc>
                  <a:txBody>
                    <a:bodyPr/>
                    <a:lstStyle/>
                    <a:p>
                      <a:pPr marL="0" marR="0" lvl="0" indent="0" algn="ctr" defTabSz="449263" rtl="0" eaLnBrk="1" fontAlgn="base" latinLnBrk="0" hangingPunct="1">
                        <a:lnSpc>
                          <a:spcPct val="15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200" b="1" i="0" u="none" strike="noStrike" cap="none" normalizeH="0" baseline="0" dirty="0" smtClean="0">
                          <a:ln>
                            <a:solidFill>
                              <a:schemeClr val="accent5"/>
                            </a:solidFill>
                          </a:ln>
                          <a:solidFill>
                            <a:schemeClr val="accent5"/>
                          </a:solidFill>
                          <a:effectLst/>
                          <a:latin typeface="+mj-lt"/>
                          <a:cs typeface="Calibri" pitchFamily="32" charset="0"/>
                        </a:rPr>
                        <a:t>País</a:t>
                      </a:r>
                    </a:p>
                  </a:txBody>
                  <a:tcPr marL="107981"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449263" rtl="0" eaLnBrk="1" fontAlgn="base" latinLnBrk="0" hangingPunct="1">
                        <a:lnSpc>
                          <a:spcPct val="15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200" b="1" i="0" u="none" strike="noStrike" cap="none" normalizeH="0" baseline="0" dirty="0" smtClean="0">
                          <a:ln>
                            <a:solidFill>
                              <a:schemeClr val="accent5"/>
                            </a:solidFill>
                          </a:ln>
                          <a:solidFill>
                            <a:schemeClr val="accent5"/>
                          </a:solidFill>
                          <a:effectLst/>
                          <a:latin typeface="+mj-lt"/>
                          <a:cs typeface="Calibri" pitchFamily="32" charset="0"/>
                        </a:rPr>
                        <a:t>%</a:t>
                      </a:r>
                    </a:p>
                  </a:txBody>
                  <a:tcPr marL="84225"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accent1">
                        <a:lumMod val="20000"/>
                        <a:lumOff val="80000"/>
                      </a:schemeClr>
                    </a:solidFill>
                  </a:tcPr>
                </a:tc>
              </a:tr>
              <a:tr h="291548">
                <a:tc>
                  <a:txBody>
                    <a:bodyPr/>
                    <a:lstStyle/>
                    <a:p>
                      <a:pPr algn="ctr" fontAlgn="t"/>
                      <a:r>
                        <a:rPr lang="es-ES" sz="1200" b="0" i="0" u="none" strike="noStrike" dirty="0">
                          <a:solidFill>
                            <a:srgbClr val="000000"/>
                          </a:solidFill>
                          <a:effectLst/>
                          <a:latin typeface="+mj-lt"/>
                        </a:rPr>
                        <a:t> Níger</a:t>
                      </a: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dirty="0">
                          <a:solidFill>
                            <a:srgbClr val="000000"/>
                          </a:solidFill>
                          <a:effectLst/>
                          <a:latin typeface="+mj-lt"/>
                        </a:rPr>
                        <a:t>14,3</a:t>
                      </a: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FF4E4"/>
                    </a:solidFill>
                  </a:tcPr>
                </a:tc>
              </a:tr>
              <a:tr h="291548">
                <a:tc>
                  <a:txBody>
                    <a:bodyPr/>
                    <a:lstStyle/>
                    <a:p>
                      <a:pPr algn="ctr" fontAlgn="t"/>
                      <a:r>
                        <a:rPr lang="es-ES" sz="1200" b="0" i="0" u="none" strike="noStrike" dirty="0">
                          <a:solidFill>
                            <a:srgbClr val="000000"/>
                          </a:solidFill>
                          <a:effectLst/>
                          <a:latin typeface="+mj-lt"/>
                        </a:rPr>
                        <a:t> Estados Unidos</a:t>
                      </a: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dirty="0">
                          <a:solidFill>
                            <a:srgbClr val="000000"/>
                          </a:solidFill>
                          <a:effectLst/>
                          <a:latin typeface="+mj-lt"/>
                        </a:rPr>
                        <a:t>14,3</a:t>
                      </a: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FF4E4"/>
                    </a:solidFill>
                  </a:tcPr>
                </a:tc>
              </a:tr>
              <a:tr h="291548">
                <a:tc>
                  <a:txBody>
                    <a:bodyPr/>
                    <a:lstStyle/>
                    <a:p>
                      <a:pPr algn="ctr" fontAlgn="t"/>
                      <a:r>
                        <a:rPr lang="es-ES" sz="1200" b="0" i="0" u="none" strike="noStrike" dirty="0">
                          <a:solidFill>
                            <a:srgbClr val="000000"/>
                          </a:solidFill>
                          <a:effectLst/>
                          <a:latin typeface="+mj-lt"/>
                        </a:rPr>
                        <a:t> Angola</a:t>
                      </a: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dirty="0">
                          <a:solidFill>
                            <a:srgbClr val="000000"/>
                          </a:solidFill>
                          <a:effectLst/>
                          <a:latin typeface="+mj-lt"/>
                        </a:rPr>
                        <a:t>7,1</a:t>
                      </a: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FF4E4"/>
                    </a:solidFill>
                  </a:tcPr>
                </a:tc>
              </a:tr>
              <a:tr h="291548">
                <a:tc>
                  <a:txBody>
                    <a:bodyPr/>
                    <a:lstStyle/>
                    <a:p>
                      <a:pPr algn="ctr" fontAlgn="t"/>
                      <a:r>
                        <a:rPr lang="es-ES" sz="1200" b="0" i="0" u="none" strike="noStrike" dirty="0">
                          <a:solidFill>
                            <a:srgbClr val="000000"/>
                          </a:solidFill>
                          <a:effectLst/>
                          <a:latin typeface="+mj-lt"/>
                        </a:rPr>
                        <a:t> Argelia</a:t>
                      </a: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dirty="0">
                          <a:solidFill>
                            <a:srgbClr val="000000"/>
                          </a:solidFill>
                          <a:effectLst/>
                          <a:latin typeface="+mj-lt"/>
                        </a:rPr>
                        <a:t>7,1</a:t>
                      </a: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FF4E4"/>
                    </a:solidFill>
                  </a:tcPr>
                </a:tc>
              </a:tr>
              <a:tr h="229492">
                <a:tc>
                  <a:txBody>
                    <a:bodyPr/>
                    <a:lstStyle/>
                    <a:p>
                      <a:pPr algn="ctr" fontAlgn="t"/>
                      <a:r>
                        <a:rPr lang="es-ES" sz="1200" b="0" i="0" u="none" strike="noStrike" dirty="0">
                          <a:solidFill>
                            <a:srgbClr val="000000"/>
                          </a:solidFill>
                          <a:effectLst/>
                          <a:latin typeface="+mj-lt"/>
                        </a:rPr>
                        <a:t> Etiopía</a:t>
                      </a: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dirty="0">
                          <a:solidFill>
                            <a:srgbClr val="000000"/>
                          </a:solidFill>
                          <a:effectLst/>
                          <a:latin typeface="+mj-lt"/>
                        </a:rPr>
                        <a:t>7,1</a:t>
                      </a: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FF4E4"/>
                    </a:solidFill>
                  </a:tcPr>
                </a:tc>
              </a:tr>
              <a:tr h="297984">
                <a:tc>
                  <a:txBody>
                    <a:bodyPr/>
                    <a:lstStyle/>
                    <a:p>
                      <a:pPr algn="ctr" fontAlgn="t"/>
                      <a:r>
                        <a:rPr lang="es-ES" sz="1200" b="0" i="0" u="none" strike="noStrike" dirty="0">
                          <a:solidFill>
                            <a:srgbClr val="000000"/>
                          </a:solidFill>
                          <a:effectLst/>
                          <a:latin typeface="+mj-lt"/>
                        </a:rPr>
                        <a:t> Guinea Ecuatorial</a:t>
                      </a: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dirty="0">
                          <a:solidFill>
                            <a:srgbClr val="000000"/>
                          </a:solidFill>
                          <a:effectLst/>
                          <a:latin typeface="+mj-lt"/>
                        </a:rPr>
                        <a:t>7,1</a:t>
                      </a: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FF4E4"/>
                    </a:solidFill>
                  </a:tcPr>
                </a:tc>
              </a:tr>
              <a:tr h="305081">
                <a:tc>
                  <a:txBody>
                    <a:bodyPr/>
                    <a:lstStyle/>
                    <a:p>
                      <a:pPr algn="ctr" fontAlgn="t"/>
                      <a:r>
                        <a:rPr lang="es-ES" sz="1200" b="0" i="0" u="none" strike="noStrike" dirty="0">
                          <a:solidFill>
                            <a:srgbClr val="000000"/>
                          </a:solidFill>
                          <a:effectLst/>
                          <a:latin typeface="+mj-lt"/>
                        </a:rPr>
                        <a:t> Nigeria</a:t>
                      </a: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dirty="0">
                          <a:solidFill>
                            <a:srgbClr val="000000"/>
                          </a:solidFill>
                          <a:effectLst/>
                          <a:latin typeface="+mj-lt"/>
                        </a:rPr>
                        <a:t>7,1</a:t>
                      </a: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FF4E4"/>
                    </a:solidFill>
                  </a:tcPr>
                </a:tc>
              </a:tr>
              <a:tr h="312178">
                <a:tc>
                  <a:txBody>
                    <a:bodyPr/>
                    <a:lstStyle/>
                    <a:p>
                      <a:pPr algn="ctr" fontAlgn="t"/>
                      <a:r>
                        <a:rPr lang="es-ES" sz="1200" b="0" i="0" u="none" strike="noStrike" dirty="0">
                          <a:solidFill>
                            <a:srgbClr val="000000"/>
                          </a:solidFill>
                          <a:effectLst/>
                          <a:latin typeface="+mj-lt"/>
                        </a:rPr>
                        <a:t> Suiza</a:t>
                      </a: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dirty="0">
                          <a:solidFill>
                            <a:srgbClr val="000000"/>
                          </a:solidFill>
                          <a:effectLst/>
                          <a:latin typeface="+mj-lt"/>
                        </a:rPr>
                        <a:t>7,1</a:t>
                      </a: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FF4E4"/>
                    </a:solidFill>
                  </a:tcPr>
                </a:tc>
              </a:tr>
              <a:tr h="335894">
                <a:tc>
                  <a:txBody>
                    <a:bodyPr/>
                    <a:lstStyle/>
                    <a:p>
                      <a:pPr algn="ctr" fontAlgn="t"/>
                      <a:r>
                        <a:rPr lang="es-ES" sz="1200" b="0" i="0" u="none" strike="noStrike" dirty="0">
                          <a:solidFill>
                            <a:srgbClr val="000000"/>
                          </a:solidFill>
                          <a:effectLst/>
                          <a:latin typeface="+mj-lt"/>
                        </a:rPr>
                        <a:t> Wallis y Futuna</a:t>
                      </a:r>
                    </a:p>
                  </a:txBody>
                  <a:tcPr marL="9525" marR="9525" marT="9525" marB="0"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FF4E4"/>
                    </a:solidFill>
                  </a:tcPr>
                </a:tc>
                <a:tc>
                  <a:txBody>
                    <a:bodyPr/>
                    <a:lstStyle/>
                    <a:p>
                      <a:pPr algn="ctr" fontAlgn="t"/>
                      <a:r>
                        <a:rPr lang="es-ES" sz="1200" b="0" i="0" u="none" strike="noStrike" dirty="0">
                          <a:solidFill>
                            <a:srgbClr val="000000"/>
                          </a:solidFill>
                          <a:effectLst/>
                          <a:latin typeface="+mj-lt"/>
                        </a:rPr>
                        <a:t>7,1</a:t>
                      </a:r>
                    </a:p>
                  </a:txBody>
                  <a:tcPr marL="9525" marR="9525" marT="9525" marB="0"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FF4E4"/>
                    </a:solidFill>
                  </a:tcPr>
                </a:tc>
              </a:tr>
              <a:tr h="329454">
                <a:tc>
                  <a:txBody>
                    <a:bodyPr/>
                    <a:lstStyle/>
                    <a:p>
                      <a:pPr algn="ctr" fontAlgn="b">
                        <a:lnSpc>
                          <a:spcPct val="150000"/>
                        </a:lnSpc>
                      </a:pPr>
                      <a:r>
                        <a:rPr lang="es-ES" sz="1200" b="0" i="0" u="none" strike="noStrike" dirty="0">
                          <a:solidFill>
                            <a:srgbClr val="000000"/>
                          </a:solidFill>
                          <a:effectLst/>
                          <a:latin typeface="+mj-lt"/>
                        </a:rPr>
                        <a:t>No </a:t>
                      </a:r>
                      <a:r>
                        <a:rPr lang="es-ES" sz="1200" b="0" i="0" u="none" strike="noStrike" dirty="0" smtClean="0">
                          <a:solidFill>
                            <a:srgbClr val="000000"/>
                          </a:solidFill>
                          <a:effectLst/>
                          <a:latin typeface="+mj-lt"/>
                        </a:rPr>
                        <a:t>contesta</a:t>
                      </a:r>
                      <a:endParaRPr lang="es-ES" sz="1200" b="0" i="0" u="none" strike="noStrike" dirty="0">
                        <a:solidFill>
                          <a:srgbClr val="000000"/>
                        </a:solidFill>
                        <a:effectLst/>
                        <a:latin typeface="+mj-lt"/>
                      </a:endParaRPr>
                    </a:p>
                  </a:txBody>
                  <a:tcPr marL="9525" marR="9525" marT="9525" marB="0" anchor="ctr">
                    <a:lnL w="9525" cap="flat" cmpd="sng" algn="ctr">
                      <a:solidFill>
                        <a:schemeClr val="bg1">
                          <a:lumMod val="6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b">
                        <a:lnSpc>
                          <a:spcPct val="150000"/>
                        </a:lnSpc>
                      </a:pPr>
                      <a:r>
                        <a:rPr lang="es-ES" sz="1200" b="0" i="0" u="none" strike="noStrike" dirty="0" smtClean="0">
                          <a:solidFill>
                            <a:srgbClr val="000000"/>
                          </a:solidFill>
                          <a:effectLst/>
                          <a:latin typeface="+mj-lt"/>
                        </a:rPr>
                        <a:t>21,4</a:t>
                      </a:r>
                      <a:endParaRPr lang="es-ES" sz="1200" b="0" i="0" u="none" strike="noStrike" dirty="0">
                        <a:solidFill>
                          <a:srgbClr val="000000"/>
                        </a:solidFill>
                        <a:effectLst/>
                        <a:latin typeface="+mj-lt"/>
                      </a:endParaRPr>
                    </a:p>
                  </a:txBody>
                  <a:tcPr marL="9525" marR="9525" marT="9525" marB="0" anchor="ctr">
                    <a:lnL w="19050" cap="flat" cmpd="sng" algn="ctr">
                      <a:solidFill>
                        <a:schemeClr val="bg1"/>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r>
            </a:tbl>
          </a:graphicData>
        </a:graphic>
      </p:graphicFrame>
      <p:sp>
        <p:nvSpPr>
          <p:cNvPr id="10" name="Text Box 97"/>
          <p:cNvSpPr txBox="1">
            <a:spLocks noChangeArrowheads="1"/>
          </p:cNvSpPr>
          <p:nvPr/>
        </p:nvSpPr>
        <p:spPr bwMode="auto">
          <a:xfrm>
            <a:off x="3394438" y="2155011"/>
            <a:ext cx="2238340" cy="292388"/>
          </a:xfrm>
          <a:prstGeom prst="rect">
            <a:avLst/>
          </a:prstGeom>
          <a:noFill/>
          <a:ln>
            <a:noFill/>
          </a:ln>
          <a:effectLst/>
          <a:extLst/>
        </p:spPr>
        <p:txBody>
          <a:bodyPr>
            <a:spAutoFit/>
          </a:bodyPr>
          <a:lstStyle/>
          <a:p>
            <a:pPr algn="ctr" fontAlgn="auto">
              <a:spcBef>
                <a:spcPts val="0"/>
              </a:spcBef>
              <a:spcAft>
                <a:spcPts val="0"/>
              </a:spcAft>
              <a:defRPr/>
            </a:pPr>
            <a:r>
              <a:rPr lang="es-ES_tradnl" sz="1300" dirty="0">
                <a:ln>
                  <a:solidFill>
                    <a:srgbClr val="4BACC6"/>
                  </a:solidFill>
                </a:ln>
                <a:solidFill>
                  <a:srgbClr val="4BACC6"/>
                </a:solidFill>
                <a:latin typeface="+mn-lt"/>
                <a:cs typeface="Calibri" pitchFamily="34" charset="0"/>
              </a:rPr>
              <a:t>País comunitario</a:t>
            </a:r>
            <a:endParaRPr lang="es-ES_tradnl" sz="1300" dirty="0">
              <a:ln>
                <a:solidFill>
                  <a:srgbClr val="4BACC6"/>
                </a:solidFill>
              </a:ln>
              <a:solidFill>
                <a:srgbClr val="4BACC6"/>
              </a:solidFill>
              <a:latin typeface="+mn-lt"/>
              <a:cs typeface="Calibri" pitchFamily="34" charset="0"/>
            </a:endParaRPr>
          </a:p>
        </p:txBody>
      </p:sp>
      <p:sp>
        <p:nvSpPr>
          <p:cNvPr id="11" name="Text Box 97"/>
          <p:cNvSpPr txBox="1">
            <a:spLocks noChangeArrowheads="1"/>
          </p:cNvSpPr>
          <p:nvPr/>
        </p:nvSpPr>
        <p:spPr bwMode="auto">
          <a:xfrm>
            <a:off x="6147924" y="1939383"/>
            <a:ext cx="2238340" cy="292388"/>
          </a:xfrm>
          <a:prstGeom prst="rect">
            <a:avLst/>
          </a:prstGeom>
          <a:noFill/>
          <a:ln>
            <a:noFill/>
          </a:ln>
          <a:effectLst/>
          <a:extLst/>
        </p:spPr>
        <p:txBody>
          <a:bodyPr>
            <a:spAutoFit/>
          </a:bodyPr>
          <a:lstStyle/>
          <a:p>
            <a:pPr algn="ctr" fontAlgn="auto">
              <a:spcBef>
                <a:spcPts val="0"/>
              </a:spcBef>
              <a:spcAft>
                <a:spcPts val="0"/>
              </a:spcAft>
              <a:defRPr/>
            </a:pPr>
            <a:r>
              <a:rPr lang="es-ES_tradnl" sz="1300" dirty="0">
                <a:ln>
                  <a:solidFill>
                    <a:srgbClr val="4BACC6"/>
                  </a:solidFill>
                </a:ln>
                <a:solidFill>
                  <a:srgbClr val="4BACC6"/>
                </a:solidFill>
                <a:latin typeface="+mn-lt"/>
                <a:cs typeface="Calibri" pitchFamily="34" charset="0"/>
              </a:rPr>
              <a:t>País extracomunitario</a:t>
            </a:r>
            <a:endParaRPr lang="es-ES_tradnl" sz="1300" dirty="0">
              <a:ln>
                <a:solidFill>
                  <a:srgbClr val="4BACC6"/>
                </a:solidFill>
              </a:ln>
              <a:solidFill>
                <a:srgbClr val="4BACC6"/>
              </a:solidFill>
              <a:latin typeface="+mn-lt"/>
              <a:cs typeface="Calibri" pitchFamily="34" charset="0"/>
            </a:endParaRPr>
          </a:p>
        </p:txBody>
      </p:sp>
      <p:sp>
        <p:nvSpPr>
          <p:cNvPr id="16" name="Text Box 4"/>
          <p:cNvSpPr txBox="1">
            <a:spLocks noChangeArrowheads="1"/>
          </p:cNvSpPr>
          <p:nvPr/>
        </p:nvSpPr>
        <p:spPr bwMode="auto">
          <a:xfrm>
            <a:off x="272480" y="148796"/>
            <a:ext cx="8208912" cy="581423"/>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eaLnBrk="1" fontAlgn="auto" hangingPunct="1">
              <a:lnSpc>
                <a:spcPts val="1700"/>
              </a:lnSpc>
              <a:spcBef>
                <a:spcPts val="0"/>
              </a:spcBef>
              <a:spcAft>
                <a:spcPts val="0"/>
              </a:spcAft>
              <a:defRPr/>
            </a:pPr>
            <a:r>
              <a:rPr lang="es-ES" dirty="0">
                <a:ln>
                  <a:solidFill>
                    <a:prstClr val="white"/>
                  </a:solidFill>
                </a:ln>
                <a:solidFill>
                  <a:prstClr val="white"/>
                </a:solidFill>
                <a:latin typeface="Calibri" pitchFamily="34" charset="0"/>
                <a:cs typeface="Calibri" pitchFamily="34" charset="0"/>
              </a:rPr>
              <a:t>SITUACIÓN LABORAL - Colegiados que trabajan </a:t>
            </a:r>
            <a:r>
              <a:rPr lang="es-ES" dirty="0" smtClean="0">
                <a:ln>
                  <a:solidFill>
                    <a:prstClr val="white"/>
                  </a:solidFill>
                </a:ln>
                <a:solidFill>
                  <a:prstClr val="white"/>
                </a:solidFill>
                <a:latin typeface="Calibri" pitchFamily="34" charset="0"/>
                <a:cs typeface="Calibri" pitchFamily="34" charset="0"/>
              </a:rPr>
              <a:t>actualmente</a:t>
            </a:r>
          </a:p>
          <a:p>
            <a:pPr eaLnBrk="1" fontAlgn="auto" hangingPunct="1">
              <a:lnSpc>
                <a:spcPts val="1700"/>
              </a:lnSpc>
              <a:spcBef>
                <a:spcPts val="0"/>
              </a:spcBef>
              <a:spcAft>
                <a:spcPts val="0"/>
              </a:spcAft>
              <a:defRPr/>
            </a:pPr>
            <a:r>
              <a:rPr lang="es-ES" dirty="0" smtClean="0">
                <a:ln>
                  <a:solidFill>
                    <a:prstClr val="white"/>
                  </a:solidFill>
                </a:ln>
                <a:solidFill>
                  <a:prstClr val="white"/>
                </a:solidFill>
                <a:latin typeface="Calibri" pitchFamily="34" charset="0"/>
                <a:cs typeface="Calibri" pitchFamily="34" charset="0"/>
              </a:rPr>
              <a:t>País comunitario o extracomunitario en el que trabaja</a:t>
            </a:r>
            <a:endParaRPr lang="es-ES" dirty="0">
              <a:ln>
                <a:solidFill>
                  <a:prstClr val="white"/>
                </a:solidFill>
              </a:ln>
              <a:solidFill>
                <a:prstClr val="white"/>
              </a:solidFill>
              <a:latin typeface="Calibri" pitchFamily="34" charset="0"/>
              <a:cs typeface="Calibri" pitchFamily="34" charset="0"/>
            </a:endParaRPr>
          </a:p>
        </p:txBody>
      </p:sp>
      <p:sp>
        <p:nvSpPr>
          <p:cNvPr id="82953" name="16 Rectángulo"/>
          <p:cNvSpPr>
            <a:spLocks noChangeArrowheads="1"/>
          </p:cNvSpPr>
          <p:nvPr/>
        </p:nvSpPr>
        <p:spPr bwMode="auto">
          <a:xfrm>
            <a:off x="52388" y="6413500"/>
            <a:ext cx="8137525" cy="246063"/>
          </a:xfrm>
          <a:prstGeom prst="rect">
            <a:avLst/>
          </a:prstGeom>
          <a:noFill/>
          <a:ln w="9525">
            <a:noFill/>
            <a:miter lim="800000"/>
            <a:headEnd/>
            <a:tailEnd/>
          </a:ln>
        </p:spPr>
        <p:txBody>
          <a:bodyPr>
            <a:spAutoFit/>
          </a:bodyPr>
          <a:lstStyle/>
          <a:p>
            <a:r>
              <a:rPr lang="es-ES" sz="1000" b="1">
                <a:solidFill>
                  <a:srgbClr val="7F7F7F"/>
                </a:solidFill>
                <a:latin typeface="Calibri" pitchFamily="34" charset="0"/>
              </a:rPr>
              <a:t>P11. </a:t>
            </a:r>
            <a:r>
              <a:rPr lang="es-ES" sz="1000">
                <a:solidFill>
                  <a:srgbClr val="7F7F7F"/>
                </a:solidFill>
                <a:latin typeface="Calibri" pitchFamily="34" charset="0"/>
              </a:rPr>
              <a:t>Indique en qué país se encuentra trabajando en la actualidad</a:t>
            </a:r>
          </a:p>
        </p:txBody>
      </p:sp>
      <p:sp>
        <p:nvSpPr>
          <p:cNvPr id="82954" name="18 CuadroTexto"/>
          <p:cNvSpPr txBox="1">
            <a:spLocks noChangeArrowheads="1"/>
          </p:cNvSpPr>
          <p:nvPr/>
        </p:nvSpPr>
        <p:spPr bwMode="auto">
          <a:xfrm>
            <a:off x="71438" y="6197600"/>
            <a:ext cx="4305300" cy="230188"/>
          </a:xfrm>
          <a:prstGeom prst="rect">
            <a:avLst/>
          </a:prstGeom>
          <a:noFill/>
          <a:ln w="9525">
            <a:noFill/>
            <a:miter lim="800000"/>
            <a:headEnd/>
            <a:tailEnd/>
          </a:ln>
        </p:spPr>
        <p:txBody>
          <a:bodyPr>
            <a:spAutoFit/>
          </a:bodyPr>
          <a:lstStyle/>
          <a:p>
            <a:r>
              <a:rPr lang="es-ES" sz="900">
                <a:solidFill>
                  <a:srgbClr val="595959"/>
                </a:solidFill>
                <a:latin typeface="Calibri" pitchFamily="34" charset="0"/>
              </a:rPr>
              <a:t>Base  activos que ejercen una especialidad médica en el extranjero (48 casos)</a:t>
            </a:r>
          </a:p>
        </p:txBody>
      </p:sp>
      <p:sp>
        <p:nvSpPr>
          <p:cNvPr id="82955" name="19 CuadroTexto"/>
          <p:cNvSpPr txBox="1">
            <a:spLocks noChangeArrowheads="1"/>
          </p:cNvSpPr>
          <p:nvPr/>
        </p:nvSpPr>
        <p:spPr bwMode="auto">
          <a:xfrm>
            <a:off x="3216275" y="5351463"/>
            <a:ext cx="936625" cy="230187"/>
          </a:xfrm>
          <a:prstGeom prst="rect">
            <a:avLst/>
          </a:prstGeom>
          <a:noFill/>
          <a:ln w="9525">
            <a:noFill/>
            <a:miter lim="800000"/>
            <a:headEnd/>
            <a:tailEnd/>
          </a:ln>
        </p:spPr>
        <p:txBody>
          <a:bodyPr>
            <a:spAutoFit/>
          </a:bodyPr>
          <a:lstStyle/>
          <a:p>
            <a:r>
              <a:rPr lang="es-ES" sz="900">
                <a:solidFill>
                  <a:srgbClr val="595959"/>
                </a:solidFill>
                <a:latin typeface="Calibri" pitchFamily="34" charset="0"/>
              </a:rPr>
              <a:t>Base : 34 casos</a:t>
            </a:r>
          </a:p>
        </p:txBody>
      </p:sp>
      <p:sp>
        <p:nvSpPr>
          <p:cNvPr id="82956" name="20 CuadroTexto"/>
          <p:cNvSpPr txBox="1">
            <a:spLocks noChangeArrowheads="1"/>
          </p:cNvSpPr>
          <p:nvPr/>
        </p:nvSpPr>
        <p:spPr bwMode="auto">
          <a:xfrm>
            <a:off x="6015038" y="5516563"/>
            <a:ext cx="1008062" cy="231775"/>
          </a:xfrm>
          <a:prstGeom prst="rect">
            <a:avLst/>
          </a:prstGeom>
          <a:noFill/>
          <a:ln w="9525">
            <a:noFill/>
            <a:miter lim="800000"/>
            <a:headEnd/>
            <a:tailEnd/>
          </a:ln>
        </p:spPr>
        <p:txBody>
          <a:bodyPr>
            <a:spAutoFit/>
          </a:bodyPr>
          <a:lstStyle/>
          <a:p>
            <a:r>
              <a:rPr lang="es-ES" sz="900">
                <a:solidFill>
                  <a:srgbClr val="595959"/>
                </a:solidFill>
                <a:latin typeface="Calibri" pitchFamily="34" charset="0"/>
              </a:rPr>
              <a:t>Base : 14 casos</a:t>
            </a:r>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6 Rectángulo"/>
          <p:cNvSpPr>
            <a:spLocks noChangeArrowheads="1"/>
          </p:cNvSpPr>
          <p:nvPr/>
        </p:nvSpPr>
        <p:spPr bwMode="auto">
          <a:xfrm>
            <a:off x="128588" y="6423025"/>
            <a:ext cx="8137525" cy="246063"/>
          </a:xfrm>
          <a:prstGeom prst="rect">
            <a:avLst/>
          </a:prstGeom>
          <a:noFill/>
          <a:ln w="9525">
            <a:noFill/>
            <a:miter lim="800000"/>
            <a:headEnd/>
            <a:tailEnd/>
          </a:ln>
        </p:spPr>
        <p:txBody>
          <a:bodyPr>
            <a:spAutoFit/>
          </a:bodyPr>
          <a:lstStyle/>
          <a:p>
            <a:r>
              <a:rPr lang="es-ES" sz="1000" b="1">
                <a:solidFill>
                  <a:srgbClr val="7F7F7F"/>
                </a:solidFill>
                <a:latin typeface="Calibri" pitchFamily="34" charset="0"/>
              </a:rPr>
              <a:t>P21. </a:t>
            </a:r>
            <a:r>
              <a:rPr lang="es-ES" sz="1000">
                <a:solidFill>
                  <a:srgbClr val="7F7F7F"/>
                </a:solidFill>
                <a:latin typeface="Calibri" pitchFamily="34" charset="0"/>
              </a:rPr>
              <a:t>¿Cuánto tiempo hace que se encuentra trabajando en ese país?</a:t>
            </a:r>
          </a:p>
        </p:txBody>
      </p:sp>
      <p:graphicFrame>
        <p:nvGraphicFramePr>
          <p:cNvPr id="8" name="7 Tabla"/>
          <p:cNvGraphicFramePr>
            <a:graphicFrameLocks noGrp="1"/>
          </p:cNvGraphicFramePr>
          <p:nvPr/>
        </p:nvGraphicFramePr>
        <p:xfrm>
          <a:off x="1968500" y="1844675"/>
          <a:ext cx="6381750" cy="3744913"/>
        </p:xfrm>
        <a:graphic>
          <a:graphicData uri="http://schemas.openxmlformats.org/drawingml/2006/table">
            <a:tbl>
              <a:tblPr/>
              <a:tblGrid>
                <a:gridCol w="1440000"/>
                <a:gridCol w="4942364"/>
              </a:tblGrid>
              <a:tr h="416046">
                <a:tc>
                  <a:txBody>
                    <a:bodyPr/>
                    <a:lstStyle/>
                    <a:p>
                      <a:pPr algn="r" fontAlgn="b"/>
                      <a:r>
                        <a:rPr lang="es-ES" sz="1200" b="0" i="0" u="none" strike="noStrike" dirty="0">
                          <a:solidFill>
                            <a:srgbClr val="000000"/>
                          </a:solidFill>
                          <a:effectLst/>
                          <a:latin typeface="Calibri"/>
                        </a:rPr>
                        <a:t>Menos de un año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416046">
                <a:tc>
                  <a:txBody>
                    <a:bodyPr/>
                    <a:lstStyle/>
                    <a:p>
                      <a:pPr algn="r" fontAlgn="b"/>
                      <a:r>
                        <a:rPr lang="es-ES" sz="1200" b="0" i="0" u="none" strike="noStrike" dirty="0">
                          <a:solidFill>
                            <a:srgbClr val="000000"/>
                          </a:solidFill>
                          <a:effectLst/>
                          <a:latin typeface="Calibri"/>
                        </a:rPr>
                        <a:t>Un año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416046">
                <a:tc>
                  <a:txBody>
                    <a:bodyPr/>
                    <a:lstStyle/>
                    <a:p>
                      <a:pPr algn="r" fontAlgn="b"/>
                      <a:r>
                        <a:rPr lang="es-ES" sz="1200" b="0" i="0" u="none" strike="noStrike" dirty="0">
                          <a:solidFill>
                            <a:srgbClr val="000000"/>
                          </a:solidFill>
                          <a:effectLst/>
                          <a:latin typeface="Calibri"/>
                        </a:rPr>
                        <a:t>Dos años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416046">
                <a:tc>
                  <a:txBody>
                    <a:bodyPr/>
                    <a:lstStyle/>
                    <a:p>
                      <a:pPr algn="r" fontAlgn="b"/>
                      <a:r>
                        <a:rPr lang="es-ES" sz="1200" b="0" i="0" u="none" strike="noStrike" dirty="0">
                          <a:solidFill>
                            <a:srgbClr val="000000"/>
                          </a:solidFill>
                          <a:effectLst/>
                          <a:latin typeface="Calibri"/>
                        </a:rPr>
                        <a:t>Cuatro años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416046">
                <a:tc>
                  <a:txBody>
                    <a:bodyPr/>
                    <a:lstStyle/>
                    <a:p>
                      <a:pPr algn="r" fontAlgn="b"/>
                      <a:r>
                        <a:rPr lang="es-ES" sz="1200" b="0" i="0" u="none" strike="noStrike" dirty="0">
                          <a:solidFill>
                            <a:srgbClr val="000000"/>
                          </a:solidFill>
                          <a:effectLst/>
                          <a:latin typeface="Calibri"/>
                        </a:rPr>
                        <a:t>Cinco años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416046">
                <a:tc>
                  <a:txBody>
                    <a:bodyPr/>
                    <a:lstStyle/>
                    <a:p>
                      <a:pPr algn="r" fontAlgn="b"/>
                      <a:r>
                        <a:rPr lang="es-ES" sz="1200" b="0" i="0" u="none" strike="noStrike" dirty="0">
                          <a:solidFill>
                            <a:srgbClr val="000000"/>
                          </a:solidFill>
                          <a:effectLst/>
                          <a:latin typeface="Calibri"/>
                        </a:rPr>
                        <a:t>Entre 6 y 10 años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416046">
                <a:tc>
                  <a:txBody>
                    <a:bodyPr/>
                    <a:lstStyle/>
                    <a:p>
                      <a:pPr algn="r" fontAlgn="b"/>
                      <a:r>
                        <a:rPr lang="es-ES" sz="1200" b="0" i="0" u="none" strike="noStrike" dirty="0">
                          <a:solidFill>
                            <a:srgbClr val="000000"/>
                          </a:solidFill>
                          <a:effectLst/>
                          <a:latin typeface="Calibri"/>
                        </a:rPr>
                        <a:t>Entre 11 y 20 años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416046">
                <a:tc>
                  <a:txBody>
                    <a:bodyPr/>
                    <a:lstStyle/>
                    <a:p>
                      <a:pPr algn="r" fontAlgn="b"/>
                      <a:r>
                        <a:rPr lang="es-ES" sz="1200" b="0" i="0" u="none" strike="noStrike" dirty="0">
                          <a:solidFill>
                            <a:srgbClr val="000000"/>
                          </a:solidFill>
                          <a:effectLst/>
                          <a:latin typeface="Calibri"/>
                        </a:rPr>
                        <a:t>Más de 20 años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416046">
                <a:tc>
                  <a:txBody>
                    <a:bodyPr/>
                    <a:lstStyle/>
                    <a:p>
                      <a:pPr algn="r" fontAlgn="b"/>
                      <a:r>
                        <a:rPr lang="es-ES" sz="1200" b="0" i="0" u="none" strike="noStrike" dirty="0">
                          <a:solidFill>
                            <a:srgbClr val="000000"/>
                          </a:solidFill>
                          <a:effectLst/>
                          <a:latin typeface="Calibri"/>
                        </a:rPr>
                        <a:t>No </a:t>
                      </a:r>
                      <a:r>
                        <a:rPr lang="es-ES" sz="1200" b="0" i="0" u="none" strike="noStrike" dirty="0" smtClean="0">
                          <a:solidFill>
                            <a:srgbClr val="000000"/>
                          </a:solidFill>
                          <a:effectLst/>
                          <a:latin typeface="Calibri"/>
                        </a:rPr>
                        <a:t>contesta</a:t>
                      </a:r>
                      <a:endParaRPr lang="es-E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bl>
          </a:graphicData>
        </a:graphic>
      </p:graphicFrame>
      <p:graphicFrame>
        <p:nvGraphicFramePr>
          <p:cNvPr id="85013" name="8 Gráfico"/>
          <p:cNvGraphicFramePr>
            <a:graphicFrameLocks/>
          </p:cNvGraphicFramePr>
          <p:nvPr/>
        </p:nvGraphicFramePr>
        <p:xfrm>
          <a:off x="2541588" y="1649413"/>
          <a:ext cx="5861050" cy="4343400"/>
        </p:xfrm>
        <a:graphic>
          <a:graphicData uri="http://schemas.openxmlformats.org/presentationml/2006/ole">
            <p:oleObj spid="_x0000_s85013" r:id="rId4" imgW="5858764" imgH="4340728" progId="Excel.Chart.8">
              <p:embed/>
            </p:oleObj>
          </a:graphicData>
        </a:graphic>
      </p:graphicFrame>
      <p:sp>
        <p:nvSpPr>
          <p:cNvPr id="10" name="Text Box 4"/>
          <p:cNvSpPr txBox="1">
            <a:spLocks noChangeArrowheads="1"/>
          </p:cNvSpPr>
          <p:nvPr/>
        </p:nvSpPr>
        <p:spPr bwMode="auto">
          <a:xfrm>
            <a:off x="272480" y="148796"/>
            <a:ext cx="8208912" cy="581423"/>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eaLnBrk="1" fontAlgn="auto" hangingPunct="1">
              <a:lnSpc>
                <a:spcPts val="1700"/>
              </a:lnSpc>
              <a:spcBef>
                <a:spcPts val="0"/>
              </a:spcBef>
              <a:spcAft>
                <a:spcPts val="0"/>
              </a:spcAft>
              <a:defRPr/>
            </a:pPr>
            <a:r>
              <a:rPr lang="es-ES" dirty="0">
                <a:ln>
                  <a:solidFill>
                    <a:prstClr val="white"/>
                  </a:solidFill>
                </a:ln>
                <a:solidFill>
                  <a:prstClr val="white"/>
                </a:solidFill>
                <a:latin typeface="Calibri" pitchFamily="34" charset="0"/>
                <a:cs typeface="Calibri" pitchFamily="34" charset="0"/>
              </a:rPr>
              <a:t>SITUACIÓN LABORAL - Colegiados que trabajan </a:t>
            </a:r>
            <a:r>
              <a:rPr lang="es-ES" dirty="0" smtClean="0">
                <a:ln>
                  <a:solidFill>
                    <a:prstClr val="white"/>
                  </a:solidFill>
                </a:ln>
                <a:solidFill>
                  <a:prstClr val="white"/>
                </a:solidFill>
                <a:latin typeface="Calibri" pitchFamily="34" charset="0"/>
                <a:cs typeface="Calibri" pitchFamily="34" charset="0"/>
              </a:rPr>
              <a:t>actualmente</a:t>
            </a:r>
          </a:p>
          <a:p>
            <a:pPr eaLnBrk="1" fontAlgn="auto" hangingPunct="1">
              <a:lnSpc>
                <a:spcPts val="1700"/>
              </a:lnSpc>
              <a:spcBef>
                <a:spcPts val="0"/>
              </a:spcBef>
              <a:spcAft>
                <a:spcPts val="0"/>
              </a:spcAft>
              <a:defRPr/>
            </a:pPr>
            <a:r>
              <a:rPr lang="es-ES" dirty="0" smtClean="0">
                <a:ln>
                  <a:solidFill>
                    <a:prstClr val="white"/>
                  </a:solidFill>
                </a:ln>
                <a:solidFill>
                  <a:prstClr val="white"/>
                </a:solidFill>
                <a:latin typeface="Calibri" pitchFamily="34" charset="0"/>
                <a:cs typeface="Calibri" pitchFamily="34" charset="0"/>
              </a:rPr>
              <a:t>Trabajan en el extranjero: tiempo que llevan empleados en ese país – </a:t>
            </a:r>
            <a:r>
              <a:rPr lang="es-ES" sz="1400" dirty="0" smtClean="0">
                <a:ln>
                  <a:solidFill>
                    <a:prstClr val="white"/>
                  </a:solidFill>
                </a:ln>
                <a:solidFill>
                  <a:prstClr val="white"/>
                </a:solidFill>
                <a:latin typeface="Calibri" pitchFamily="34" charset="0"/>
                <a:cs typeface="Calibri" pitchFamily="34" charset="0"/>
              </a:rPr>
              <a:t>Datos en %</a:t>
            </a:r>
            <a:endParaRPr lang="es-ES" sz="1400" dirty="0">
              <a:ln>
                <a:solidFill>
                  <a:prstClr val="white"/>
                </a:solidFill>
              </a:ln>
              <a:solidFill>
                <a:prstClr val="white"/>
              </a:solidFill>
              <a:latin typeface="Calibri" pitchFamily="34" charset="0"/>
              <a:cs typeface="Calibri" pitchFamily="34" charset="0"/>
            </a:endParaRPr>
          </a:p>
        </p:txBody>
      </p:sp>
      <p:sp>
        <p:nvSpPr>
          <p:cNvPr id="85015" name="11 CuadroTexto"/>
          <p:cNvSpPr txBox="1">
            <a:spLocks noChangeArrowheads="1"/>
          </p:cNvSpPr>
          <p:nvPr/>
        </p:nvSpPr>
        <p:spPr bwMode="auto">
          <a:xfrm>
            <a:off x="71438" y="6197600"/>
            <a:ext cx="4305300" cy="230188"/>
          </a:xfrm>
          <a:prstGeom prst="rect">
            <a:avLst/>
          </a:prstGeom>
          <a:noFill/>
          <a:ln w="9525">
            <a:noFill/>
            <a:miter lim="800000"/>
            <a:headEnd/>
            <a:tailEnd/>
          </a:ln>
        </p:spPr>
        <p:txBody>
          <a:bodyPr>
            <a:spAutoFit/>
          </a:bodyPr>
          <a:lstStyle/>
          <a:p>
            <a:r>
              <a:rPr lang="es-ES" sz="900">
                <a:solidFill>
                  <a:srgbClr val="595959"/>
                </a:solidFill>
                <a:latin typeface="Calibri" pitchFamily="34" charset="0"/>
              </a:rPr>
              <a:t>Base  activos que ejercen una especialidad médica en el extranjero (48 casos)</a:t>
            </a:r>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2" descr="C:\Users\beatriz.calvo\Desktop\PORTADA2.png"/>
          <p:cNvPicPr>
            <a:picLocks noChangeAspect="1" noChangeArrowheads="1"/>
          </p:cNvPicPr>
          <p:nvPr/>
        </p:nvPicPr>
        <p:blipFill rotWithShape="1">
          <a:blip r:embed="rId3"/>
          <a:srcRect l="95" t="-3" r="700" b="1"/>
          <a:stretch/>
        </p:blipFill>
        <p:spPr bwMode="auto">
          <a:xfrm>
            <a:off x="-4763" y="0"/>
            <a:ext cx="9915526" cy="6858000"/>
          </a:xfrm>
          <a:prstGeom prst="rect">
            <a:avLst/>
          </a:prstGeom>
          <a:noFill/>
          <a:effectLst>
            <a:outerShdw blurRad="50800" dist="38100" dir="8100000" algn="tr" rotWithShape="0">
              <a:prstClr val="black">
                <a:alpha val="40000"/>
              </a:prstClr>
            </a:outerShdw>
          </a:effectLst>
          <a:extLst>
            <a:ext uri="{909E8E84-426E-40DD-AFC4-6F175D3DCCD1}"/>
          </a:extLst>
        </p:spPr>
      </p:pic>
      <p:sp>
        <p:nvSpPr>
          <p:cNvPr id="16" name="15 Forma libre"/>
          <p:cNvSpPr/>
          <p:nvPr/>
        </p:nvSpPr>
        <p:spPr>
          <a:xfrm>
            <a:off x="-7938" y="1558925"/>
            <a:ext cx="7112001" cy="5265738"/>
          </a:xfrm>
          <a:custGeom>
            <a:avLst/>
            <a:gdLst>
              <a:gd name="connsiteX0" fmla="*/ 0 w 7427209"/>
              <a:gd name="connsiteY0" fmla="*/ 413673 h 5457487"/>
              <a:gd name="connsiteX1" fmla="*/ 1785257 w 7427209"/>
              <a:gd name="connsiteY1" fmla="*/ 7273 h 5457487"/>
              <a:gd name="connsiteX2" fmla="*/ 3657600 w 7427209"/>
              <a:gd name="connsiteY2" fmla="*/ 224987 h 5457487"/>
              <a:gd name="connsiteX3" fmla="*/ 5225143 w 7427209"/>
              <a:gd name="connsiteY3" fmla="*/ 1081330 h 5457487"/>
              <a:gd name="connsiteX4" fmla="*/ 6328228 w 7427209"/>
              <a:gd name="connsiteY4" fmla="*/ 2315044 h 5457487"/>
              <a:gd name="connsiteX5" fmla="*/ 7097485 w 7427209"/>
              <a:gd name="connsiteY5" fmla="*/ 3780987 h 5457487"/>
              <a:gd name="connsiteX6" fmla="*/ 7387771 w 7427209"/>
              <a:gd name="connsiteY6" fmla="*/ 5275958 h 5457487"/>
              <a:gd name="connsiteX7" fmla="*/ 7416800 w 7427209"/>
              <a:gd name="connsiteY7" fmla="*/ 5377558 h 5457487"/>
              <a:gd name="connsiteX0" fmla="*/ 0 w 7202923"/>
              <a:gd name="connsiteY0" fmla="*/ 359194 h 5454766"/>
              <a:gd name="connsiteX1" fmla="*/ 1560971 w 7202923"/>
              <a:gd name="connsiteY1" fmla="*/ 4552 h 5454766"/>
              <a:gd name="connsiteX2" fmla="*/ 3433314 w 7202923"/>
              <a:gd name="connsiteY2" fmla="*/ 222266 h 5454766"/>
              <a:gd name="connsiteX3" fmla="*/ 5000857 w 7202923"/>
              <a:gd name="connsiteY3" fmla="*/ 1078609 h 5454766"/>
              <a:gd name="connsiteX4" fmla="*/ 6103942 w 7202923"/>
              <a:gd name="connsiteY4" fmla="*/ 2312323 h 5454766"/>
              <a:gd name="connsiteX5" fmla="*/ 6873199 w 7202923"/>
              <a:gd name="connsiteY5" fmla="*/ 3778266 h 5454766"/>
              <a:gd name="connsiteX6" fmla="*/ 7163485 w 7202923"/>
              <a:gd name="connsiteY6" fmla="*/ 5273237 h 5454766"/>
              <a:gd name="connsiteX7" fmla="*/ 7192514 w 7202923"/>
              <a:gd name="connsiteY7" fmla="*/ 5374837 h 5454766"/>
              <a:gd name="connsiteX0" fmla="*/ 0 w 7202923"/>
              <a:gd name="connsiteY0" fmla="*/ 359194 h 5454766"/>
              <a:gd name="connsiteX1" fmla="*/ 1560971 w 7202923"/>
              <a:gd name="connsiteY1" fmla="*/ 4552 h 5454766"/>
              <a:gd name="connsiteX2" fmla="*/ 3433314 w 7202923"/>
              <a:gd name="connsiteY2" fmla="*/ 222266 h 5454766"/>
              <a:gd name="connsiteX3" fmla="*/ 5000857 w 7202923"/>
              <a:gd name="connsiteY3" fmla="*/ 1078609 h 5454766"/>
              <a:gd name="connsiteX4" fmla="*/ 6103942 w 7202923"/>
              <a:gd name="connsiteY4" fmla="*/ 2312323 h 5454766"/>
              <a:gd name="connsiteX5" fmla="*/ 6873199 w 7202923"/>
              <a:gd name="connsiteY5" fmla="*/ 3778266 h 5454766"/>
              <a:gd name="connsiteX6" fmla="*/ 7163485 w 7202923"/>
              <a:gd name="connsiteY6" fmla="*/ 5273237 h 5454766"/>
              <a:gd name="connsiteX7" fmla="*/ 7192514 w 7202923"/>
              <a:gd name="connsiteY7" fmla="*/ 5374837 h 5454766"/>
              <a:gd name="connsiteX0" fmla="*/ 0 w 7202923"/>
              <a:gd name="connsiteY0" fmla="*/ 359194 h 5454766"/>
              <a:gd name="connsiteX1" fmla="*/ 1560971 w 7202923"/>
              <a:gd name="connsiteY1" fmla="*/ 4552 h 5454766"/>
              <a:gd name="connsiteX2" fmla="*/ 3433314 w 7202923"/>
              <a:gd name="connsiteY2" fmla="*/ 222266 h 5454766"/>
              <a:gd name="connsiteX3" fmla="*/ 5000857 w 7202923"/>
              <a:gd name="connsiteY3" fmla="*/ 1078609 h 5454766"/>
              <a:gd name="connsiteX4" fmla="*/ 6164327 w 7202923"/>
              <a:gd name="connsiteY4" fmla="*/ 2286444 h 5454766"/>
              <a:gd name="connsiteX5" fmla="*/ 6873199 w 7202923"/>
              <a:gd name="connsiteY5" fmla="*/ 3778266 h 5454766"/>
              <a:gd name="connsiteX6" fmla="*/ 7163485 w 7202923"/>
              <a:gd name="connsiteY6" fmla="*/ 5273237 h 5454766"/>
              <a:gd name="connsiteX7" fmla="*/ 7192514 w 7202923"/>
              <a:gd name="connsiteY7" fmla="*/ 5374837 h 5454766"/>
              <a:gd name="connsiteX0" fmla="*/ 0 w 7194699"/>
              <a:gd name="connsiteY0" fmla="*/ 359194 h 5450719"/>
              <a:gd name="connsiteX1" fmla="*/ 1560971 w 7194699"/>
              <a:gd name="connsiteY1" fmla="*/ 4552 h 5450719"/>
              <a:gd name="connsiteX2" fmla="*/ 3433314 w 7194699"/>
              <a:gd name="connsiteY2" fmla="*/ 222266 h 5450719"/>
              <a:gd name="connsiteX3" fmla="*/ 5000857 w 7194699"/>
              <a:gd name="connsiteY3" fmla="*/ 1078609 h 5450719"/>
              <a:gd name="connsiteX4" fmla="*/ 6164327 w 7194699"/>
              <a:gd name="connsiteY4" fmla="*/ 2286444 h 5450719"/>
              <a:gd name="connsiteX5" fmla="*/ 6873199 w 7194699"/>
              <a:gd name="connsiteY5" fmla="*/ 3778266 h 5450719"/>
              <a:gd name="connsiteX6" fmla="*/ 7111726 w 7194699"/>
              <a:gd name="connsiteY6" fmla="*/ 5264611 h 5450719"/>
              <a:gd name="connsiteX7" fmla="*/ 7192514 w 7194699"/>
              <a:gd name="connsiteY7" fmla="*/ 5374837 h 5450719"/>
              <a:gd name="connsiteX0" fmla="*/ 0 w 7193839"/>
              <a:gd name="connsiteY0" fmla="*/ 359194 h 5469814"/>
              <a:gd name="connsiteX1" fmla="*/ 1560971 w 7193839"/>
              <a:gd name="connsiteY1" fmla="*/ 4552 h 5469814"/>
              <a:gd name="connsiteX2" fmla="*/ 3433314 w 7193839"/>
              <a:gd name="connsiteY2" fmla="*/ 222266 h 5469814"/>
              <a:gd name="connsiteX3" fmla="*/ 5000857 w 7193839"/>
              <a:gd name="connsiteY3" fmla="*/ 1078609 h 5469814"/>
              <a:gd name="connsiteX4" fmla="*/ 6164327 w 7193839"/>
              <a:gd name="connsiteY4" fmla="*/ 2286444 h 5469814"/>
              <a:gd name="connsiteX5" fmla="*/ 6873199 w 7193839"/>
              <a:gd name="connsiteY5" fmla="*/ 3778266 h 5469814"/>
              <a:gd name="connsiteX6" fmla="*/ 7111726 w 7193839"/>
              <a:gd name="connsiteY6" fmla="*/ 5264611 h 5469814"/>
              <a:gd name="connsiteX7" fmla="*/ 7192514 w 7193839"/>
              <a:gd name="connsiteY7" fmla="*/ 5374837 h 5469814"/>
              <a:gd name="connsiteX0" fmla="*/ 0 w 7111726"/>
              <a:gd name="connsiteY0" fmla="*/ 359194 h 5264611"/>
              <a:gd name="connsiteX1" fmla="*/ 1560971 w 7111726"/>
              <a:gd name="connsiteY1" fmla="*/ 4552 h 5264611"/>
              <a:gd name="connsiteX2" fmla="*/ 3433314 w 7111726"/>
              <a:gd name="connsiteY2" fmla="*/ 222266 h 5264611"/>
              <a:gd name="connsiteX3" fmla="*/ 5000857 w 7111726"/>
              <a:gd name="connsiteY3" fmla="*/ 1078609 h 5264611"/>
              <a:gd name="connsiteX4" fmla="*/ 6164327 w 7111726"/>
              <a:gd name="connsiteY4" fmla="*/ 2286444 h 5264611"/>
              <a:gd name="connsiteX5" fmla="*/ 6873199 w 7111726"/>
              <a:gd name="connsiteY5" fmla="*/ 3778266 h 5264611"/>
              <a:gd name="connsiteX6" fmla="*/ 7111726 w 7111726"/>
              <a:gd name="connsiteY6" fmla="*/ 5264611 h 526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726" h="5264611">
                <a:moveTo>
                  <a:pt x="0" y="359194"/>
                </a:moveTo>
                <a:cubicBezTo>
                  <a:pt x="484311" y="145838"/>
                  <a:pt x="988752" y="27373"/>
                  <a:pt x="1560971" y="4552"/>
                </a:cubicBezTo>
                <a:cubicBezTo>
                  <a:pt x="2133190" y="-18269"/>
                  <a:pt x="2860000" y="43257"/>
                  <a:pt x="3433314" y="222266"/>
                </a:cubicBezTo>
                <a:cubicBezTo>
                  <a:pt x="4006628" y="401275"/>
                  <a:pt x="4545688" y="734579"/>
                  <a:pt x="5000857" y="1078609"/>
                </a:cubicBezTo>
                <a:cubicBezTo>
                  <a:pt x="5456026" y="1422639"/>
                  <a:pt x="5852270" y="1836501"/>
                  <a:pt x="6164327" y="2286444"/>
                </a:cubicBezTo>
                <a:cubicBezTo>
                  <a:pt x="6476384" y="2736387"/>
                  <a:pt x="6715299" y="3281905"/>
                  <a:pt x="6873199" y="3778266"/>
                </a:cubicBezTo>
                <a:cubicBezTo>
                  <a:pt x="7031099" y="4274627"/>
                  <a:pt x="7093013" y="4946758"/>
                  <a:pt x="7111726" y="5264611"/>
                </a:cubicBezTo>
              </a:path>
            </a:pathLst>
          </a:cu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a:solidFill>
                <a:prstClr val="black"/>
              </a:solidFill>
            </a:endParaRPr>
          </a:p>
        </p:txBody>
      </p:sp>
      <p:sp>
        <p:nvSpPr>
          <p:cNvPr id="17" name="Text Box 4"/>
          <p:cNvSpPr txBox="1">
            <a:spLocks noChangeArrowheads="1"/>
          </p:cNvSpPr>
          <p:nvPr/>
        </p:nvSpPr>
        <p:spPr bwMode="auto">
          <a:xfrm>
            <a:off x="8495885" y="1244104"/>
            <a:ext cx="864096" cy="816744"/>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algn="r" eaLnBrk="1" fontAlgn="auto" hangingPunct="1">
              <a:lnSpc>
                <a:spcPts val="1700"/>
              </a:lnSpc>
              <a:spcBef>
                <a:spcPts val="0"/>
              </a:spcBef>
              <a:spcAft>
                <a:spcPts val="0"/>
              </a:spcAft>
              <a:defRPr/>
            </a:pPr>
            <a:r>
              <a:rPr lang="es-ES" sz="15000" b="1" dirty="0">
                <a:ln>
                  <a:solidFill>
                    <a:prstClr val="white"/>
                  </a:solidFill>
                </a:ln>
                <a:solidFill>
                  <a:prstClr val="white"/>
                </a:solidFill>
                <a:latin typeface="Calibri" pitchFamily="34" charset="0"/>
                <a:cs typeface="Calibri" pitchFamily="34" charset="0"/>
              </a:rPr>
              <a:t>3</a:t>
            </a:r>
          </a:p>
        </p:txBody>
      </p:sp>
      <p:sp>
        <p:nvSpPr>
          <p:cNvPr id="19" name="Text Box 4"/>
          <p:cNvSpPr txBox="1">
            <a:spLocks noChangeArrowheads="1"/>
          </p:cNvSpPr>
          <p:nvPr/>
        </p:nvSpPr>
        <p:spPr bwMode="auto">
          <a:xfrm>
            <a:off x="607120" y="4052442"/>
            <a:ext cx="4680520" cy="760959"/>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s-ES" sz="4000" b="1" dirty="0" smtClean="0">
                <a:ln>
                  <a:solidFill>
                    <a:prstClr val="white">
                      <a:lumMod val="50000"/>
                    </a:prstClr>
                  </a:solidFill>
                </a:ln>
                <a:solidFill>
                  <a:prstClr val="white">
                    <a:lumMod val="50000"/>
                  </a:prstClr>
                </a:solidFill>
                <a:latin typeface="Calibri" pitchFamily="34" charset="0"/>
                <a:cs typeface="Calibri" pitchFamily="34" charset="0"/>
              </a:rPr>
              <a:t>Situación laboral </a:t>
            </a:r>
            <a:endParaRPr lang="es-ES" sz="4000" b="1" dirty="0">
              <a:ln>
                <a:solidFill>
                  <a:prstClr val="white">
                    <a:lumMod val="50000"/>
                  </a:prstClr>
                </a:solidFill>
              </a:ln>
              <a:solidFill>
                <a:prstClr val="white">
                  <a:lumMod val="50000"/>
                </a:prstClr>
              </a:solidFill>
              <a:latin typeface="Calibri" pitchFamily="34" charset="0"/>
              <a:cs typeface="Calibri" pitchFamily="34" charset="0"/>
            </a:endParaRPr>
          </a:p>
        </p:txBody>
      </p:sp>
      <p:sp>
        <p:nvSpPr>
          <p:cNvPr id="8" name="Text Box 4"/>
          <p:cNvSpPr txBox="1">
            <a:spLocks noChangeArrowheads="1"/>
          </p:cNvSpPr>
          <p:nvPr/>
        </p:nvSpPr>
        <p:spPr bwMode="auto">
          <a:xfrm>
            <a:off x="1146785" y="4666465"/>
            <a:ext cx="5184576" cy="1376513"/>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s-ES" sz="4000" dirty="0" smtClean="0">
                <a:ln>
                  <a:solidFill>
                    <a:prstClr val="white">
                      <a:lumMod val="50000"/>
                    </a:prstClr>
                  </a:solidFill>
                </a:ln>
                <a:solidFill>
                  <a:prstClr val="white">
                    <a:lumMod val="50000"/>
                  </a:prstClr>
                </a:solidFill>
                <a:latin typeface="Calibri" pitchFamily="34" charset="0"/>
                <a:cs typeface="Calibri" pitchFamily="34" charset="0"/>
              </a:rPr>
              <a:t>Médicos con plaza en propiedad</a:t>
            </a:r>
            <a:endParaRPr lang="es-ES" sz="4000" dirty="0">
              <a:ln>
                <a:solidFill>
                  <a:prstClr val="white">
                    <a:lumMod val="50000"/>
                  </a:prstClr>
                </a:solidFill>
              </a:ln>
              <a:solidFill>
                <a:prstClr val="white">
                  <a:lumMod val="50000"/>
                </a:prstClr>
              </a:solidFill>
              <a:latin typeface="Calibri" pitchFamily="34" charset="0"/>
              <a:cs typeface="Calibri" pitchFamily="34" charset="0"/>
            </a:endParaRPr>
          </a:p>
        </p:txBody>
      </p:sp>
      <p:sp>
        <p:nvSpPr>
          <p:cNvPr id="9" name="8 CuadroTexto"/>
          <p:cNvSpPr txBox="1"/>
          <p:nvPr/>
        </p:nvSpPr>
        <p:spPr>
          <a:xfrm>
            <a:off x="581596" y="4607846"/>
            <a:ext cx="793789" cy="760959"/>
          </a:xfrm>
          <a:prstGeom prst="rect">
            <a:avLst/>
          </a:prstGeom>
          <a:noFill/>
          <a:ln>
            <a:noFill/>
          </a:ln>
        </p:spPr>
        <p:txBody>
          <a:bodyPr lIns="0" tIns="72000" rIns="0" bIns="72000" anchor="ctr">
            <a:spAutoFit/>
          </a:bodyPr>
          <a:lstStyle>
            <a:defPPr>
              <a:defRPr lang="es-ES"/>
            </a:defPPr>
            <a:lvl1pPr>
              <a:defRPr sz="4000">
                <a:ln>
                  <a:solidFill>
                    <a:prstClr val="white">
                      <a:lumMod val="50000"/>
                    </a:prstClr>
                  </a:solidFill>
                </a:ln>
                <a:solidFill>
                  <a:prstClr val="white">
                    <a:lumMod val="50000"/>
                  </a:prstClr>
                </a:solidFill>
                <a:latin typeface="Calibri" pitchFamily="34" charset="0"/>
                <a:cs typeface="Calibri" pitchFamily="34"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algn="ctr" eaLnBrk="0" fontAlgn="base" hangingPunct="0">
              <a:spcBef>
                <a:spcPct val="50000"/>
              </a:spcBef>
              <a:spcAft>
                <a:spcPct val="0"/>
              </a:spcAft>
              <a:defRPr>
                <a:latin typeface="Arial" charset="0"/>
                <a:cs typeface="Arial" charset="0"/>
              </a:defRPr>
            </a:lvl6pPr>
            <a:lvl7pPr marL="2971800" indent="-228600" algn="ctr" eaLnBrk="0" fontAlgn="base" hangingPunct="0">
              <a:spcBef>
                <a:spcPct val="50000"/>
              </a:spcBef>
              <a:spcAft>
                <a:spcPct val="0"/>
              </a:spcAft>
              <a:defRPr>
                <a:latin typeface="Arial" charset="0"/>
                <a:cs typeface="Arial" charset="0"/>
              </a:defRPr>
            </a:lvl7pPr>
            <a:lvl8pPr marL="3429000" indent="-228600" algn="ctr" eaLnBrk="0" fontAlgn="base" hangingPunct="0">
              <a:spcBef>
                <a:spcPct val="50000"/>
              </a:spcBef>
              <a:spcAft>
                <a:spcPct val="0"/>
              </a:spcAft>
              <a:defRPr>
                <a:latin typeface="Arial" charset="0"/>
                <a:cs typeface="Arial" charset="0"/>
              </a:defRPr>
            </a:lvl8pPr>
            <a:lvl9pPr marL="3886200" indent="-228600" algn="ctr" eaLnBrk="0" fontAlgn="base" hangingPunct="0">
              <a:spcBef>
                <a:spcPct val="50000"/>
              </a:spcBef>
              <a:spcAft>
                <a:spcPct val="0"/>
              </a:spcAft>
              <a:defRPr>
                <a:latin typeface="Arial" charset="0"/>
                <a:cs typeface="Arial" charset="0"/>
              </a:defRPr>
            </a:lvl9pPr>
          </a:lstStyle>
          <a:p>
            <a:pPr fontAlgn="auto">
              <a:spcBef>
                <a:spcPts val="0"/>
              </a:spcBef>
              <a:spcAft>
                <a:spcPts val="0"/>
              </a:spcAft>
              <a:defRPr/>
            </a:pPr>
            <a:r>
              <a:rPr lang="es-ES" dirty="0" smtClean="0"/>
              <a:t>II.</a:t>
            </a:r>
            <a:endParaRPr lang="es-ES" dirty="0"/>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40 Redondear rectángulo de esquina del mismo lado"/>
          <p:cNvSpPr/>
          <p:nvPr/>
        </p:nvSpPr>
        <p:spPr>
          <a:xfrm rot="5400000">
            <a:off x="6573044" y="2313782"/>
            <a:ext cx="1368425" cy="3887787"/>
          </a:xfrm>
          <a:prstGeom prst="round2SameRect">
            <a:avLst>
              <a:gd name="adj1" fmla="val 638"/>
              <a:gd name="adj2" fmla="val 0"/>
            </a:avLst>
          </a:prstGeom>
          <a:solidFill>
            <a:srgbClr val="EFF4E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sp>
        <p:nvSpPr>
          <p:cNvPr id="49" name="48 Redondear rectángulo de esquina del mismo lado"/>
          <p:cNvSpPr/>
          <p:nvPr/>
        </p:nvSpPr>
        <p:spPr>
          <a:xfrm rot="5400000">
            <a:off x="6242051" y="555625"/>
            <a:ext cx="2030412" cy="3887787"/>
          </a:xfrm>
          <a:prstGeom prst="round2SameRect">
            <a:avLst>
              <a:gd name="adj1" fmla="val 0"/>
              <a:gd name="adj2" fmla="val 0"/>
            </a:avLst>
          </a:prstGeom>
          <a:solidFill>
            <a:srgbClr val="E6EDF6"/>
          </a:solidFill>
          <a:ln>
            <a:solidFill>
              <a:srgbClr val="2493C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graphicFrame>
        <p:nvGraphicFramePr>
          <p:cNvPr id="34" name="33 Tabla"/>
          <p:cNvGraphicFramePr>
            <a:graphicFrameLocks noGrp="1"/>
          </p:cNvGraphicFramePr>
          <p:nvPr/>
        </p:nvGraphicFramePr>
        <p:xfrm>
          <a:off x="5313363" y="1458913"/>
          <a:ext cx="3900487" cy="4216400"/>
        </p:xfrm>
        <a:graphic>
          <a:graphicData uri="http://schemas.openxmlformats.org/drawingml/2006/table">
            <a:tbl>
              <a:tblPr/>
              <a:tblGrid>
                <a:gridCol w="1108075"/>
                <a:gridCol w="2793034"/>
              </a:tblGrid>
              <a:tr h="702878">
                <a:tc>
                  <a:txBody>
                    <a:bodyPr/>
                    <a:lstStyle/>
                    <a:p>
                      <a:pPr algn="r" fontAlgn="b"/>
                      <a:r>
                        <a:rPr lang="es-ES" sz="1200" b="0" i="0" u="none" strike="noStrike" dirty="0">
                          <a:solidFill>
                            <a:srgbClr val="000000"/>
                          </a:solidFill>
                          <a:effectLst/>
                          <a:latin typeface="Calibri"/>
                        </a:rPr>
                        <a:t>30 años </a:t>
                      </a:r>
                      <a:r>
                        <a:rPr lang="es-ES" sz="1200" b="0" i="0" u="none" strike="noStrike" dirty="0" smtClean="0">
                          <a:solidFill>
                            <a:srgbClr val="000000"/>
                          </a:solidFill>
                          <a:effectLst/>
                          <a:latin typeface="Calibri"/>
                        </a:rPr>
                        <a:t>o</a:t>
                      </a:r>
                      <a:r>
                        <a:rPr lang="es-ES" sz="1200" b="0" i="0" u="none" strike="noStrike" baseline="0" dirty="0" smtClean="0">
                          <a:solidFill>
                            <a:srgbClr val="000000"/>
                          </a:solidFill>
                          <a:effectLst/>
                          <a:latin typeface="Calibri"/>
                        </a:rPr>
                        <a:t> </a:t>
                      </a:r>
                      <a:r>
                        <a:rPr lang="es-ES" sz="1200" b="0" i="0" u="none" strike="noStrike" dirty="0" smtClean="0">
                          <a:solidFill>
                            <a:srgbClr val="000000"/>
                          </a:solidFill>
                          <a:effectLst/>
                          <a:latin typeface="Calibri"/>
                        </a:rPr>
                        <a:t>menos</a:t>
                      </a:r>
                      <a:br>
                        <a:rPr lang="es-ES" sz="1200" b="0" i="0" u="none" strike="noStrike" dirty="0" smtClean="0">
                          <a:solidFill>
                            <a:srgbClr val="000000"/>
                          </a:solidFill>
                          <a:effectLst/>
                          <a:latin typeface="Calibri"/>
                        </a:rPr>
                      </a:br>
                      <a:r>
                        <a:rPr kumimoji="0" lang="es-ES" sz="900" b="0" i="0" u="none" strike="noStrike" kern="1200" cap="none" spc="0" normalizeH="0" baseline="0" noProof="0" dirty="0" smtClean="0">
                          <a:ln>
                            <a:noFill/>
                          </a:ln>
                          <a:solidFill>
                            <a:prstClr val="black">
                              <a:lumMod val="65000"/>
                              <a:lumOff val="35000"/>
                            </a:prstClr>
                          </a:solidFill>
                          <a:effectLst/>
                          <a:uLnTx/>
                          <a:uFillTx/>
                          <a:latin typeface="+mn-lt"/>
                          <a:ea typeface="+mn-ea"/>
                          <a:cs typeface="+mn-cs"/>
                        </a:rPr>
                        <a:t>(3 casos)</a:t>
                      </a:r>
                      <a:endParaRPr kumimoji="0" lang="es-ES" sz="900" b="0" i="0" u="none" strike="noStrike" kern="1200" cap="none" spc="0" normalizeH="0" baseline="0" dirty="0">
                        <a:ln>
                          <a:noFill/>
                        </a:ln>
                        <a:solidFill>
                          <a:prstClr val="black">
                            <a:lumMod val="65000"/>
                            <a:lumOff val="35000"/>
                          </a:prstClr>
                        </a:solidFill>
                        <a:effectLst/>
                        <a:uLnTx/>
                        <a:uFillTx/>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702878">
                <a:tc>
                  <a:txBody>
                    <a:bodyPr/>
                    <a:lstStyle/>
                    <a:p>
                      <a:pPr algn="r" fontAlgn="b"/>
                      <a:r>
                        <a:rPr lang="es-ES" sz="1200" b="0" i="0" u="none" strike="noStrike" dirty="0">
                          <a:solidFill>
                            <a:srgbClr val="000000"/>
                          </a:solidFill>
                          <a:effectLst/>
                          <a:latin typeface="Calibri"/>
                        </a:rPr>
                        <a:t>De 31 a 35 </a:t>
                      </a:r>
                      <a:r>
                        <a:rPr lang="es-ES" sz="1200" b="0" i="0" u="none" strike="noStrike" dirty="0" smtClean="0">
                          <a:solidFill>
                            <a:srgbClr val="000000"/>
                          </a:solidFill>
                          <a:effectLst/>
                          <a:latin typeface="Calibri"/>
                        </a:rPr>
                        <a:t>años</a:t>
                      </a:r>
                      <a:br>
                        <a:rPr lang="es-ES" sz="1200" b="0" i="0" u="none" strike="noStrike" dirty="0" smtClean="0">
                          <a:solidFill>
                            <a:srgbClr val="000000"/>
                          </a:solidFill>
                          <a:effectLst/>
                          <a:latin typeface="Calibri"/>
                        </a:rPr>
                      </a:br>
                      <a:r>
                        <a:rPr kumimoji="0" lang="es-ES" sz="900" b="0" i="0" u="none" strike="noStrike" kern="1200" cap="none" spc="0" normalizeH="0" baseline="0" noProof="0" dirty="0" smtClean="0">
                          <a:ln>
                            <a:noFill/>
                          </a:ln>
                          <a:solidFill>
                            <a:prstClr val="black">
                              <a:lumMod val="65000"/>
                              <a:lumOff val="35000"/>
                            </a:prstClr>
                          </a:solidFill>
                          <a:effectLst/>
                          <a:uLnTx/>
                          <a:uFillTx/>
                          <a:latin typeface="+mn-lt"/>
                          <a:ea typeface="+mn-ea"/>
                          <a:cs typeface="+mn-cs"/>
                        </a:rPr>
                        <a:t>(57 casos)</a:t>
                      </a:r>
                      <a:endParaRPr lang="es-E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702878">
                <a:tc>
                  <a:txBody>
                    <a:bodyPr/>
                    <a:lstStyle/>
                    <a:p>
                      <a:pPr algn="r" fontAlgn="b"/>
                      <a:r>
                        <a:rPr lang="es-ES" sz="1200" b="0" i="0" u="none" strike="noStrike" dirty="0">
                          <a:solidFill>
                            <a:srgbClr val="000000"/>
                          </a:solidFill>
                          <a:effectLst/>
                          <a:latin typeface="Calibri"/>
                        </a:rPr>
                        <a:t>De 36 a 40 </a:t>
                      </a:r>
                      <a:r>
                        <a:rPr lang="es-ES" sz="1200" b="0" i="0" u="none" strike="noStrike" dirty="0" smtClean="0">
                          <a:solidFill>
                            <a:srgbClr val="000000"/>
                          </a:solidFill>
                          <a:effectLst/>
                          <a:latin typeface="Calibri"/>
                        </a:rPr>
                        <a:t>años</a:t>
                      </a:r>
                      <a:br>
                        <a:rPr lang="es-ES" sz="1200" b="0" i="0" u="none" strike="noStrike" dirty="0" smtClean="0">
                          <a:solidFill>
                            <a:srgbClr val="000000"/>
                          </a:solidFill>
                          <a:effectLst/>
                          <a:latin typeface="Calibri"/>
                        </a:rPr>
                      </a:br>
                      <a:r>
                        <a:rPr kumimoji="0" lang="es-ES" sz="900" b="0" i="0" u="none" strike="noStrike" kern="1200" cap="none" spc="0" normalizeH="0" baseline="0" noProof="0" dirty="0" smtClean="0">
                          <a:ln>
                            <a:noFill/>
                          </a:ln>
                          <a:solidFill>
                            <a:prstClr val="black">
                              <a:lumMod val="65000"/>
                              <a:lumOff val="35000"/>
                            </a:prstClr>
                          </a:solidFill>
                          <a:effectLst/>
                          <a:uLnTx/>
                          <a:uFillTx/>
                          <a:latin typeface="+mn-lt"/>
                          <a:ea typeface="+mn-ea"/>
                          <a:cs typeface="+mn-cs"/>
                        </a:rPr>
                        <a:t>(218 casos)</a:t>
                      </a:r>
                      <a:endParaRPr lang="es-E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702878">
                <a:tc>
                  <a:txBody>
                    <a:bodyPr/>
                    <a:lstStyle/>
                    <a:p>
                      <a:pPr algn="r" fontAlgn="b"/>
                      <a:r>
                        <a:rPr lang="es-ES" sz="1200" b="0" i="0" u="none" strike="noStrike" dirty="0">
                          <a:solidFill>
                            <a:srgbClr val="000000"/>
                          </a:solidFill>
                          <a:effectLst/>
                          <a:latin typeface="Calibri"/>
                        </a:rPr>
                        <a:t>De 41 a 50 </a:t>
                      </a:r>
                      <a:r>
                        <a:rPr lang="es-ES" sz="1200" b="0" i="0" u="none" strike="noStrike" dirty="0" smtClean="0">
                          <a:solidFill>
                            <a:srgbClr val="000000"/>
                          </a:solidFill>
                          <a:effectLst/>
                          <a:latin typeface="Calibri"/>
                        </a:rPr>
                        <a:t>años</a:t>
                      </a:r>
                      <a:br>
                        <a:rPr lang="es-ES" sz="1200" b="0" i="0" u="none" strike="noStrike" dirty="0" smtClean="0">
                          <a:solidFill>
                            <a:srgbClr val="000000"/>
                          </a:solidFill>
                          <a:effectLst/>
                          <a:latin typeface="Calibri"/>
                        </a:rPr>
                      </a:br>
                      <a:r>
                        <a:rPr kumimoji="0" lang="es-ES" sz="900" b="0" i="0" u="none" strike="noStrike" kern="1200" cap="none" spc="0" normalizeH="0" baseline="0" noProof="0" dirty="0" smtClean="0">
                          <a:ln>
                            <a:noFill/>
                          </a:ln>
                          <a:solidFill>
                            <a:prstClr val="black">
                              <a:lumMod val="65000"/>
                              <a:lumOff val="35000"/>
                            </a:prstClr>
                          </a:solidFill>
                          <a:effectLst/>
                          <a:uLnTx/>
                          <a:uFillTx/>
                          <a:latin typeface="+mn-lt"/>
                          <a:ea typeface="+mn-ea"/>
                          <a:cs typeface="+mn-cs"/>
                        </a:rPr>
                        <a:t>(939 casos)</a:t>
                      </a:r>
                      <a:endParaRPr lang="es-E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702878">
                <a:tc>
                  <a:txBody>
                    <a:bodyPr/>
                    <a:lstStyle/>
                    <a:p>
                      <a:pPr algn="r" fontAlgn="b"/>
                      <a:r>
                        <a:rPr lang="es-ES" sz="1200" b="0" i="0" u="none" strike="noStrike" dirty="0">
                          <a:solidFill>
                            <a:srgbClr val="000000"/>
                          </a:solidFill>
                          <a:effectLst/>
                          <a:latin typeface="Calibri"/>
                        </a:rPr>
                        <a:t>De 51 a 60 </a:t>
                      </a:r>
                      <a:r>
                        <a:rPr lang="es-ES" sz="1200" b="0" i="0" u="none" strike="noStrike" dirty="0" smtClean="0">
                          <a:solidFill>
                            <a:srgbClr val="000000"/>
                          </a:solidFill>
                          <a:effectLst/>
                          <a:latin typeface="Calibri"/>
                        </a:rPr>
                        <a:t>años</a:t>
                      </a:r>
                      <a:br>
                        <a:rPr lang="es-ES" sz="1200" b="0" i="0" u="none" strike="noStrike" dirty="0" smtClean="0">
                          <a:solidFill>
                            <a:srgbClr val="000000"/>
                          </a:solidFill>
                          <a:effectLst/>
                          <a:latin typeface="Calibri"/>
                        </a:rPr>
                      </a:br>
                      <a:r>
                        <a:rPr kumimoji="0" lang="es-ES" sz="900" b="0" i="0" u="none" strike="noStrike" kern="1200" cap="none" spc="0" normalizeH="0" baseline="0" noProof="0" dirty="0" smtClean="0">
                          <a:ln>
                            <a:noFill/>
                          </a:ln>
                          <a:solidFill>
                            <a:prstClr val="black">
                              <a:lumMod val="65000"/>
                              <a:lumOff val="35000"/>
                            </a:prstClr>
                          </a:solidFill>
                          <a:effectLst/>
                          <a:uLnTx/>
                          <a:uFillTx/>
                          <a:latin typeface="+mn-lt"/>
                          <a:ea typeface="+mn-ea"/>
                          <a:cs typeface="+mn-cs"/>
                        </a:rPr>
                        <a:t>(1421 casos)</a:t>
                      </a:r>
                      <a:endParaRPr lang="es-E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702878">
                <a:tc>
                  <a:txBody>
                    <a:bodyPr/>
                    <a:lstStyle/>
                    <a:p>
                      <a:pPr algn="r" fontAlgn="b"/>
                      <a:r>
                        <a:rPr lang="es-ES" sz="1200" b="0" i="0" u="none" strike="noStrike" dirty="0">
                          <a:solidFill>
                            <a:srgbClr val="000000"/>
                          </a:solidFill>
                          <a:effectLst/>
                          <a:latin typeface="Calibri"/>
                        </a:rPr>
                        <a:t>60 años o </a:t>
                      </a:r>
                      <a:r>
                        <a:rPr lang="es-ES" sz="1200" b="0" i="0" u="none" strike="noStrike" dirty="0" smtClean="0">
                          <a:solidFill>
                            <a:srgbClr val="000000"/>
                          </a:solidFill>
                          <a:effectLst/>
                          <a:latin typeface="Calibri"/>
                        </a:rPr>
                        <a:t>más</a:t>
                      </a:r>
                      <a:br>
                        <a:rPr lang="es-ES" sz="1200" b="0" i="0" u="none" strike="noStrike" dirty="0" smtClean="0">
                          <a:solidFill>
                            <a:srgbClr val="000000"/>
                          </a:solidFill>
                          <a:effectLst/>
                          <a:latin typeface="Calibri"/>
                        </a:rPr>
                      </a:br>
                      <a:r>
                        <a:rPr kumimoji="0" lang="es-ES" sz="900" b="0" i="0" u="none" strike="noStrike" kern="1200" cap="none" spc="0" normalizeH="0" baseline="0" noProof="0" dirty="0" smtClean="0">
                          <a:ln>
                            <a:noFill/>
                          </a:ln>
                          <a:solidFill>
                            <a:prstClr val="black">
                              <a:lumMod val="65000"/>
                              <a:lumOff val="35000"/>
                            </a:prstClr>
                          </a:solidFill>
                          <a:effectLst/>
                          <a:uLnTx/>
                          <a:uFillTx/>
                          <a:latin typeface="+mn-lt"/>
                          <a:ea typeface="+mn-ea"/>
                          <a:cs typeface="+mn-cs"/>
                        </a:rPr>
                        <a:t>(399 casos)</a:t>
                      </a:r>
                      <a:endParaRPr lang="es-E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graphicFrame>
        <p:nvGraphicFramePr>
          <p:cNvPr id="89104" name="Gráfico 4"/>
          <p:cNvGraphicFramePr>
            <a:graphicFrameLocks/>
          </p:cNvGraphicFramePr>
          <p:nvPr/>
        </p:nvGraphicFramePr>
        <p:xfrm>
          <a:off x="4754563" y="1433513"/>
          <a:ext cx="4854575" cy="4954587"/>
        </p:xfrm>
        <a:graphic>
          <a:graphicData uri="http://schemas.openxmlformats.org/presentationml/2006/ole">
            <p:oleObj spid="_x0000_s89104" r:id="rId4" imgW="4852837" imgH="4956478" progId="Excel.Chart.8">
              <p:embed/>
            </p:oleObj>
          </a:graphicData>
        </a:graphic>
      </p:graphicFrame>
      <p:graphicFrame>
        <p:nvGraphicFramePr>
          <p:cNvPr id="42" name="41 Tabla"/>
          <p:cNvGraphicFramePr>
            <a:graphicFrameLocks noGrp="1"/>
          </p:cNvGraphicFramePr>
          <p:nvPr/>
        </p:nvGraphicFramePr>
        <p:xfrm>
          <a:off x="407988" y="2627313"/>
          <a:ext cx="4537075" cy="1547812"/>
        </p:xfrm>
        <a:graphic>
          <a:graphicData uri="http://schemas.openxmlformats.org/drawingml/2006/table">
            <a:tbl>
              <a:tblPr/>
              <a:tblGrid>
                <a:gridCol w="938411"/>
                <a:gridCol w="3598093"/>
              </a:tblGrid>
              <a:tr h="77349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s-ES" sz="1200" u="none" strike="noStrike" dirty="0" smtClean="0">
                          <a:effectLst/>
                          <a:latin typeface="+mj-lt"/>
                          <a:ea typeface="Calibri"/>
                          <a:cs typeface="Times New Roman"/>
                        </a:rPr>
                        <a:t>Hombre</a:t>
                      </a:r>
                      <a:br>
                        <a:rPr lang="es-ES" sz="1200" u="none" strike="noStrike" dirty="0" smtClean="0">
                          <a:effectLst/>
                          <a:latin typeface="+mj-lt"/>
                          <a:ea typeface="Calibri"/>
                          <a:cs typeface="Times New Roman"/>
                        </a:rPr>
                      </a:br>
                      <a:r>
                        <a:rPr kumimoji="0" lang="es-ES" sz="900" b="0" i="0" u="none" strike="noStrike" kern="1200" cap="none" spc="0" normalizeH="0" baseline="0" noProof="0" dirty="0" smtClean="0">
                          <a:ln>
                            <a:noFill/>
                          </a:ln>
                          <a:solidFill>
                            <a:prstClr val="black">
                              <a:lumMod val="65000"/>
                              <a:lumOff val="35000"/>
                            </a:prstClr>
                          </a:solidFill>
                          <a:effectLst/>
                          <a:uLnTx/>
                          <a:uFillTx/>
                          <a:latin typeface="+mn-lt"/>
                          <a:ea typeface="+mn-ea"/>
                          <a:cs typeface="+mn-cs"/>
                        </a:rPr>
                        <a:t>(1852 casos)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773495">
                <a:tc>
                  <a:txBody>
                    <a:bodyPr/>
                    <a:lstStyle/>
                    <a:p>
                      <a:pPr marL="0" lvl="0" indent="0" algn="r">
                        <a:lnSpc>
                          <a:spcPct val="100000"/>
                        </a:lnSpc>
                        <a:spcBef>
                          <a:spcPts val="300"/>
                        </a:spcBef>
                        <a:spcAft>
                          <a:spcPts val="0"/>
                        </a:spcAft>
                        <a:buClr>
                          <a:srgbClr val="000000"/>
                        </a:buClr>
                        <a:buFont typeface="+mj-lt"/>
                        <a:buNone/>
                        <a:tabLst>
                          <a:tab pos="678815" algn="l"/>
                        </a:tabLst>
                      </a:pPr>
                      <a:r>
                        <a:rPr lang="es-ES" sz="1200" u="none" strike="noStrike" dirty="0" smtClean="0">
                          <a:effectLst/>
                          <a:latin typeface="+mj-lt"/>
                          <a:ea typeface="Calibri"/>
                          <a:cs typeface="Times New Roman"/>
                        </a:rPr>
                        <a:t>Mujer</a:t>
                      </a:r>
                      <a:br>
                        <a:rPr lang="es-ES" sz="1200" u="none" strike="noStrike" dirty="0" smtClean="0">
                          <a:effectLst/>
                          <a:latin typeface="+mj-lt"/>
                          <a:ea typeface="Calibri"/>
                          <a:cs typeface="Times New Roman"/>
                        </a:rPr>
                      </a:br>
                      <a:r>
                        <a:rPr kumimoji="0" lang="es-ES" sz="900" b="0" i="0" u="none" strike="noStrike" kern="1200" cap="none" spc="0" normalizeH="0" baseline="0" noProof="0" dirty="0" smtClean="0">
                          <a:ln>
                            <a:noFill/>
                          </a:ln>
                          <a:solidFill>
                            <a:prstClr val="black">
                              <a:lumMod val="65000"/>
                              <a:lumOff val="35000"/>
                            </a:prstClr>
                          </a:solidFill>
                          <a:effectLst/>
                          <a:uLnTx/>
                          <a:uFillTx/>
                          <a:latin typeface="+mn-lt"/>
                          <a:ea typeface="+mn-ea"/>
                          <a:cs typeface="+mn-cs"/>
                        </a:rPr>
                        <a:t>(1367 casos)</a:t>
                      </a:r>
                      <a:r>
                        <a:rPr lang="es-ES" sz="1200" u="none" strike="noStrike" dirty="0" smtClean="0">
                          <a:effectLst/>
                          <a:latin typeface="+mj-lt"/>
                          <a:ea typeface="Calibri"/>
                          <a:cs typeface="Times New Roman"/>
                        </a:rPr>
                        <a:t/>
                      </a:r>
                      <a:br>
                        <a:rPr lang="es-ES" sz="1200" u="none" strike="noStrike" dirty="0" smtClean="0">
                          <a:effectLst/>
                          <a:latin typeface="+mj-lt"/>
                          <a:ea typeface="Calibri"/>
                          <a:cs typeface="Times New Roman"/>
                        </a:rPr>
                      </a:br>
                      <a:endParaRPr lang="es-ES" sz="1200" u="none" strike="noStrike" dirty="0">
                        <a:effectLst/>
                        <a:latin typeface="+mj-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graphicFrame>
        <p:nvGraphicFramePr>
          <p:cNvPr id="89110" name="Gráfico 3"/>
          <p:cNvGraphicFramePr>
            <a:graphicFrameLocks/>
          </p:cNvGraphicFramePr>
          <p:nvPr/>
        </p:nvGraphicFramePr>
        <p:xfrm>
          <a:off x="252413" y="2311400"/>
          <a:ext cx="4694237" cy="2476500"/>
        </p:xfrm>
        <a:graphic>
          <a:graphicData uri="http://schemas.openxmlformats.org/presentationml/2006/ole">
            <p:oleObj spid="_x0000_s89110" r:id="rId5" imgW="4694327" imgH="2481287" progId="Excel.Chart.8">
              <p:embed/>
            </p:oleObj>
          </a:graphicData>
        </a:graphic>
      </p:graphicFrame>
      <p:sp>
        <p:nvSpPr>
          <p:cNvPr id="15" name="Text Box 4"/>
          <p:cNvSpPr txBox="1">
            <a:spLocks noChangeArrowheads="1"/>
          </p:cNvSpPr>
          <p:nvPr/>
        </p:nvSpPr>
        <p:spPr bwMode="auto">
          <a:xfrm>
            <a:off x="1717902" y="2197170"/>
            <a:ext cx="2035856" cy="307777"/>
          </a:xfrm>
          <a:prstGeom prst="rect">
            <a:avLst/>
          </a:prstGeom>
          <a:noFill/>
          <a:ln>
            <a:noFill/>
          </a:ln>
          <a:extLst>
            <a:ext uri="{909E8E84-426E-40DD-AFC4-6F175D3DCCD1}"/>
            <a:ext uri="{91240B29-F687-4F45-9708-019B960494DF}"/>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s-ES" sz="1400" dirty="0">
                <a:ln>
                  <a:solidFill>
                    <a:srgbClr val="4BACC6"/>
                  </a:solidFill>
                </a:ln>
                <a:solidFill>
                  <a:srgbClr val="4BACC6"/>
                </a:solidFill>
                <a:latin typeface="Calibri" pitchFamily="34" charset="0"/>
                <a:cs typeface="Calibri" pitchFamily="34" charset="0"/>
              </a:rPr>
              <a:t>Sexo</a:t>
            </a:r>
          </a:p>
        </p:txBody>
      </p:sp>
      <p:sp>
        <p:nvSpPr>
          <p:cNvPr id="36" name="Text Box 4"/>
          <p:cNvSpPr txBox="1">
            <a:spLocks noChangeArrowheads="1"/>
          </p:cNvSpPr>
          <p:nvPr/>
        </p:nvSpPr>
        <p:spPr bwMode="auto">
          <a:xfrm>
            <a:off x="6163918" y="1202269"/>
            <a:ext cx="2035856" cy="307777"/>
          </a:xfrm>
          <a:prstGeom prst="rect">
            <a:avLst/>
          </a:prstGeom>
          <a:noFill/>
          <a:ln>
            <a:noFill/>
          </a:ln>
          <a:extLst>
            <a:ext uri="{909E8E84-426E-40DD-AFC4-6F175D3DCCD1}"/>
            <a:ext uri="{91240B29-F687-4F45-9708-019B960494DF}"/>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s-ES" sz="1400" dirty="0" smtClean="0">
                <a:ln>
                  <a:solidFill>
                    <a:srgbClr val="4BACC6"/>
                  </a:solidFill>
                </a:ln>
                <a:solidFill>
                  <a:srgbClr val="4BACC6"/>
                </a:solidFill>
                <a:latin typeface="Calibri" pitchFamily="34" charset="0"/>
                <a:cs typeface="Calibri" pitchFamily="34" charset="0"/>
              </a:rPr>
              <a:t>Edad</a:t>
            </a:r>
            <a:endParaRPr lang="es-ES" sz="1400" dirty="0">
              <a:ln>
                <a:solidFill>
                  <a:srgbClr val="4BACC6"/>
                </a:solidFill>
              </a:ln>
              <a:solidFill>
                <a:srgbClr val="4BACC6"/>
              </a:solidFill>
              <a:latin typeface="Calibri" pitchFamily="34" charset="0"/>
              <a:cs typeface="Calibri" pitchFamily="34" charset="0"/>
            </a:endParaRPr>
          </a:p>
        </p:txBody>
      </p:sp>
      <p:sp>
        <p:nvSpPr>
          <p:cNvPr id="89113" name="16 CuadroTexto"/>
          <p:cNvSpPr txBox="1">
            <a:spLocks noChangeArrowheads="1"/>
          </p:cNvSpPr>
          <p:nvPr/>
        </p:nvSpPr>
        <p:spPr bwMode="auto">
          <a:xfrm>
            <a:off x="336550" y="4708525"/>
            <a:ext cx="1568450" cy="230188"/>
          </a:xfrm>
          <a:prstGeom prst="rect">
            <a:avLst/>
          </a:prstGeom>
          <a:noFill/>
          <a:ln w="9525">
            <a:noFill/>
            <a:miter lim="800000"/>
            <a:headEnd/>
            <a:tailEnd/>
          </a:ln>
        </p:spPr>
        <p:txBody>
          <a:bodyPr>
            <a:spAutoFit/>
          </a:bodyPr>
          <a:lstStyle/>
          <a:p>
            <a:r>
              <a:rPr lang="es-ES" sz="900">
                <a:solidFill>
                  <a:srgbClr val="A6A6A6"/>
                </a:solidFill>
                <a:latin typeface="Calibri" pitchFamily="34" charset="0"/>
              </a:rPr>
              <a:t>Base: 3219 casos</a:t>
            </a:r>
          </a:p>
        </p:txBody>
      </p:sp>
      <p:sp>
        <p:nvSpPr>
          <p:cNvPr id="89114" name="19 CuadroTexto"/>
          <p:cNvSpPr txBox="1">
            <a:spLocks noChangeArrowheads="1"/>
          </p:cNvSpPr>
          <p:nvPr/>
        </p:nvSpPr>
        <p:spPr bwMode="auto">
          <a:xfrm>
            <a:off x="5240338" y="5792788"/>
            <a:ext cx="1570037" cy="230187"/>
          </a:xfrm>
          <a:prstGeom prst="rect">
            <a:avLst/>
          </a:prstGeom>
          <a:noFill/>
          <a:ln w="9525">
            <a:noFill/>
            <a:miter lim="800000"/>
            <a:headEnd/>
            <a:tailEnd/>
          </a:ln>
        </p:spPr>
        <p:txBody>
          <a:bodyPr>
            <a:spAutoFit/>
          </a:bodyPr>
          <a:lstStyle/>
          <a:p>
            <a:r>
              <a:rPr lang="es-ES" sz="900">
                <a:solidFill>
                  <a:srgbClr val="A6A6A6"/>
                </a:solidFill>
                <a:latin typeface="Calibri" pitchFamily="34" charset="0"/>
              </a:rPr>
              <a:t>Base: 3233 casos</a:t>
            </a:r>
          </a:p>
        </p:txBody>
      </p:sp>
      <p:sp>
        <p:nvSpPr>
          <p:cNvPr id="22" name="Text Box 4"/>
          <p:cNvSpPr txBox="1">
            <a:spLocks noChangeArrowheads="1"/>
          </p:cNvSpPr>
          <p:nvPr/>
        </p:nvSpPr>
        <p:spPr bwMode="auto">
          <a:xfrm>
            <a:off x="272480" y="145590"/>
            <a:ext cx="7704856" cy="587835"/>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eaLnBrk="1" fontAlgn="auto" hangingPunct="1">
              <a:lnSpc>
                <a:spcPts val="1700"/>
              </a:lnSpc>
              <a:spcBef>
                <a:spcPts val="0"/>
              </a:spcBef>
              <a:spcAft>
                <a:spcPts val="0"/>
              </a:spcAft>
              <a:defRPr/>
            </a:pPr>
            <a:r>
              <a:rPr lang="es-ES" dirty="0">
                <a:ln>
                  <a:solidFill>
                    <a:prstClr val="white"/>
                  </a:solidFill>
                </a:ln>
                <a:solidFill>
                  <a:prstClr val="white"/>
                </a:solidFill>
                <a:latin typeface="Calibri" pitchFamily="34" charset="0"/>
                <a:cs typeface="Calibri" pitchFamily="34" charset="0"/>
              </a:rPr>
              <a:t>SITUACIÓN LABORAL </a:t>
            </a:r>
            <a:r>
              <a:rPr lang="es-ES" dirty="0" smtClean="0">
                <a:ln>
                  <a:solidFill>
                    <a:prstClr val="white"/>
                  </a:solidFill>
                </a:ln>
                <a:solidFill>
                  <a:prstClr val="white"/>
                </a:solidFill>
                <a:latin typeface="Calibri" pitchFamily="34" charset="0"/>
                <a:cs typeface="Calibri" pitchFamily="34" charset="0"/>
              </a:rPr>
              <a:t>– Médicos con plaza en propiedad</a:t>
            </a:r>
          </a:p>
          <a:p>
            <a:pPr eaLnBrk="1" fontAlgn="auto" hangingPunct="1">
              <a:lnSpc>
                <a:spcPts val="1700"/>
              </a:lnSpc>
              <a:spcBef>
                <a:spcPts val="0"/>
              </a:spcBef>
              <a:spcAft>
                <a:spcPts val="0"/>
              </a:spcAft>
              <a:defRPr/>
            </a:pPr>
            <a:r>
              <a:rPr lang="es-ES" dirty="0" smtClean="0">
                <a:ln>
                  <a:solidFill>
                    <a:prstClr val="white"/>
                  </a:solidFill>
                </a:ln>
                <a:solidFill>
                  <a:prstClr val="white"/>
                </a:solidFill>
                <a:latin typeface="Calibri" pitchFamily="34" charset="0"/>
                <a:cs typeface="Calibri" pitchFamily="34" charset="0"/>
              </a:rPr>
              <a:t>Sexo</a:t>
            </a:r>
            <a:r>
              <a:rPr lang="es-ES" dirty="0">
                <a:ln>
                  <a:solidFill>
                    <a:prstClr val="white"/>
                  </a:solidFill>
                </a:ln>
                <a:solidFill>
                  <a:prstClr val="white"/>
                </a:solidFill>
                <a:latin typeface="Calibri" pitchFamily="34" charset="0"/>
                <a:cs typeface="Calibri" pitchFamily="34" charset="0"/>
              </a:rPr>
              <a:t> </a:t>
            </a:r>
            <a:r>
              <a:rPr lang="es-ES" dirty="0" smtClean="0">
                <a:ln>
                  <a:solidFill>
                    <a:prstClr val="white"/>
                  </a:solidFill>
                </a:ln>
                <a:solidFill>
                  <a:prstClr val="white"/>
                </a:solidFill>
                <a:latin typeface="Calibri" pitchFamily="34" charset="0"/>
                <a:cs typeface="Calibri" pitchFamily="34" charset="0"/>
              </a:rPr>
              <a:t>y Edad – </a:t>
            </a:r>
            <a:r>
              <a:rPr lang="es-ES" sz="1400" dirty="0" smtClean="0">
                <a:ln>
                  <a:solidFill>
                    <a:prstClr val="white"/>
                  </a:solidFill>
                </a:ln>
                <a:solidFill>
                  <a:prstClr val="white"/>
                </a:solidFill>
                <a:latin typeface="Calibri" pitchFamily="34" charset="0"/>
                <a:cs typeface="Calibri" pitchFamily="34" charset="0"/>
              </a:rPr>
              <a:t>Datos en %</a:t>
            </a:r>
          </a:p>
        </p:txBody>
      </p:sp>
      <p:sp>
        <p:nvSpPr>
          <p:cNvPr id="43" name="Text Box 97"/>
          <p:cNvSpPr txBox="1">
            <a:spLocks noChangeArrowheads="1"/>
          </p:cNvSpPr>
          <p:nvPr/>
        </p:nvSpPr>
        <p:spPr bwMode="auto">
          <a:xfrm>
            <a:off x="8769350" y="4005263"/>
            <a:ext cx="792163" cy="338137"/>
          </a:xfrm>
          <a:prstGeom prst="rect">
            <a:avLst/>
          </a:prstGeom>
          <a:solidFill>
            <a:schemeClr val="bg1"/>
          </a:solidFill>
          <a:ln w="12700">
            <a:solidFill>
              <a:schemeClr val="accent3"/>
            </a:solidFill>
            <a:prstDash val="sysDot"/>
          </a:ln>
          <a:effectLst/>
          <a:extLst/>
        </p:spPr>
        <p:txBody>
          <a:bodyPr>
            <a:spAutoFit/>
          </a:bodyPr>
          <a:lstStyle/>
          <a:p>
            <a:pPr algn="ctr" fontAlgn="auto">
              <a:spcBef>
                <a:spcPts val="0"/>
              </a:spcBef>
              <a:spcAft>
                <a:spcPts val="0"/>
              </a:spcAft>
              <a:defRPr/>
            </a:pPr>
            <a:r>
              <a:rPr lang="es-ES_tradnl" sz="1600" b="1" dirty="0">
                <a:solidFill>
                  <a:prstClr val="black"/>
                </a:solidFill>
                <a:latin typeface="+mn-lt"/>
                <a:cs typeface="Calibri" pitchFamily="34" charset="0"/>
              </a:rPr>
              <a:t>78,4</a:t>
            </a:r>
            <a:endParaRPr lang="es-ES_tradnl" sz="1600" dirty="0">
              <a:solidFill>
                <a:prstClr val="black"/>
              </a:solidFill>
              <a:latin typeface="+mn-lt"/>
              <a:cs typeface="Calibri" pitchFamily="34" charset="0"/>
            </a:endParaRPr>
          </a:p>
        </p:txBody>
      </p:sp>
      <p:sp>
        <p:nvSpPr>
          <p:cNvPr id="89117" name="Text Box 97"/>
          <p:cNvSpPr txBox="1">
            <a:spLocks noChangeArrowheads="1"/>
          </p:cNvSpPr>
          <p:nvPr/>
        </p:nvSpPr>
        <p:spPr bwMode="auto">
          <a:xfrm>
            <a:off x="8769350" y="2276475"/>
            <a:ext cx="792163" cy="339725"/>
          </a:xfrm>
          <a:prstGeom prst="rect">
            <a:avLst/>
          </a:prstGeom>
          <a:solidFill>
            <a:schemeClr val="bg1"/>
          </a:solidFill>
          <a:ln w="12700">
            <a:solidFill>
              <a:srgbClr val="2493CB"/>
            </a:solidFill>
            <a:prstDash val="sysDot"/>
            <a:miter lim="800000"/>
            <a:headEnd/>
            <a:tailEnd/>
          </a:ln>
        </p:spPr>
        <p:txBody>
          <a:bodyPr>
            <a:spAutoFit/>
          </a:bodyPr>
          <a:lstStyle/>
          <a:p>
            <a:pPr algn="ctr"/>
            <a:r>
              <a:rPr lang="es-ES_tradnl" sz="1600" b="1">
                <a:solidFill>
                  <a:srgbClr val="000000"/>
                </a:solidFill>
                <a:latin typeface="Calibri" pitchFamily="34" charset="0"/>
                <a:ea typeface="Calibri" pitchFamily="34" charset="0"/>
                <a:cs typeface="Calibri" pitchFamily="34" charset="0"/>
              </a:rPr>
              <a:t>8,8</a:t>
            </a:r>
            <a:endParaRPr lang="es-ES_tradnl" sz="1600">
              <a:solidFill>
                <a:srgbClr val="000000"/>
              </a:solidFill>
              <a:latin typeface="Calibri" pitchFamily="34" charset="0"/>
              <a:ea typeface="Calibri" pitchFamily="34" charset="0"/>
              <a:cs typeface="Calibri" pitchFamily="34" charset="0"/>
            </a:endParaRPr>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1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s-ES">
                <a:solidFill>
                  <a:srgbClr val="FFFFFF"/>
                </a:solidFill>
              </a:rPr>
              <a:t>ANÁLISIS E INVESTIGACIÓN | </a:t>
            </a:r>
            <a:fld id="{F80F8BB5-9552-4E83-A5D8-05023EE42B74}" type="slidenum">
              <a:rPr lang="es-ES">
                <a:solidFill>
                  <a:srgbClr val="FFFFFF"/>
                </a:solidFill>
              </a:rPr>
              <a:pPr fontAlgn="base">
                <a:spcBef>
                  <a:spcPct val="0"/>
                </a:spcBef>
                <a:spcAft>
                  <a:spcPct val="0"/>
                </a:spcAft>
              </a:pPr>
              <a:t>45</a:t>
            </a:fld>
            <a:endParaRPr lang="es-ES">
              <a:solidFill>
                <a:srgbClr val="FFFFFF"/>
              </a:solidFill>
            </a:endParaRPr>
          </a:p>
        </p:txBody>
      </p:sp>
      <p:sp>
        <p:nvSpPr>
          <p:cNvPr id="91138" name="6 Rectángulo"/>
          <p:cNvSpPr>
            <a:spLocks noChangeArrowheads="1"/>
          </p:cNvSpPr>
          <p:nvPr/>
        </p:nvSpPr>
        <p:spPr bwMode="auto">
          <a:xfrm>
            <a:off x="39688" y="6423025"/>
            <a:ext cx="8137525" cy="246063"/>
          </a:xfrm>
          <a:prstGeom prst="rect">
            <a:avLst/>
          </a:prstGeom>
          <a:noFill/>
          <a:ln w="9525">
            <a:noFill/>
            <a:miter lim="800000"/>
            <a:headEnd/>
            <a:tailEnd/>
          </a:ln>
        </p:spPr>
        <p:txBody>
          <a:bodyPr>
            <a:spAutoFit/>
          </a:bodyPr>
          <a:lstStyle/>
          <a:p>
            <a:r>
              <a:rPr lang="es-ES" sz="1000" b="1">
                <a:solidFill>
                  <a:srgbClr val="7F7F7F"/>
                </a:solidFill>
                <a:latin typeface="Calibri" pitchFamily="34" charset="0"/>
              </a:rPr>
              <a:t>P10. </a:t>
            </a:r>
            <a:r>
              <a:rPr lang="es-ES" sz="1000">
                <a:solidFill>
                  <a:srgbClr val="7F7F7F"/>
                </a:solidFill>
                <a:latin typeface="Calibri" pitchFamily="34" charset="0"/>
              </a:rPr>
              <a:t>¿Cuánto tiempo hace que tiene la plaza en propiedad?</a:t>
            </a:r>
          </a:p>
        </p:txBody>
      </p:sp>
      <p:graphicFrame>
        <p:nvGraphicFramePr>
          <p:cNvPr id="91139" name="Gráfico 2"/>
          <p:cNvGraphicFramePr>
            <a:graphicFrameLocks/>
          </p:cNvGraphicFramePr>
          <p:nvPr/>
        </p:nvGraphicFramePr>
        <p:xfrm>
          <a:off x="438150" y="1176338"/>
          <a:ext cx="9174163" cy="4895850"/>
        </p:xfrm>
        <a:graphic>
          <a:graphicData uri="http://schemas.openxmlformats.org/presentationml/2006/ole">
            <p:oleObj spid="_x0000_s91139" r:id="rId3" imgW="9175275" imgH="4895512" progId="Excel.Chart.8">
              <p:embed/>
            </p:oleObj>
          </a:graphicData>
        </a:graphic>
      </p:graphicFrame>
      <p:sp>
        <p:nvSpPr>
          <p:cNvPr id="10" name="Text Box 4"/>
          <p:cNvSpPr txBox="1">
            <a:spLocks noChangeArrowheads="1"/>
          </p:cNvSpPr>
          <p:nvPr/>
        </p:nvSpPr>
        <p:spPr bwMode="auto">
          <a:xfrm>
            <a:off x="272480" y="145590"/>
            <a:ext cx="7704856" cy="587835"/>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eaLnBrk="1" fontAlgn="auto" hangingPunct="1">
              <a:lnSpc>
                <a:spcPts val="1700"/>
              </a:lnSpc>
              <a:spcBef>
                <a:spcPts val="0"/>
              </a:spcBef>
              <a:spcAft>
                <a:spcPts val="0"/>
              </a:spcAft>
              <a:defRPr/>
            </a:pPr>
            <a:r>
              <a:rPr lang="es-ES" dirty="0">
                <a:ln>
                  <a:solidFill>
                    <a:prstClr val="white"/>
                  </a:solidFill>
                </a:ln>
                <a:solidFill>
                  <a:prstClr val="white"/>
                </a:solidFill>
                <a:latin typeface="Calibri" pitchFamily="34" charset="0"/>
                <a:cs typeface="Calibri" pitchFamily="34" charset="0"/>
              </a:rPr>
              <a:t>SITUACIÓN LABORAL </a:t>
            </a:r>
            <a:r>
              <a:rPr lang="es-ES" dirty="0" smtClean="0">
                <a:ln>
                  <a:solidFill>
                    <a:prstClr val="white"/>
                  </a:solidFill>
                </a:ln>
                <a:solidFill>
                  <a:prstClr val="white"/>
                </a:solidFill>
                <a:latin typeface="Calibri" pitchFamily="34" charset="0"/>
                <a:cs typeface="Calibri" pitchFamily="34" charset="0"/>
              </a:rPr>
              <a:t>– Médicos con plaza en propiedad</a:t>
            </a:r>
          </a:p>
          <a:p>
            <a:pPr eaLnBrk="1" fontAlgn="auto" hangingPunct="1">
              <a:lnSpc>
                <a:spcPts val="1700"/>
              </a:lnSpc>
              <a:spcBef>
                <a:spcPts val="0"/>
              </a:spcBef>
              <a:spcAft>
                <a:spcPts val="0"/>
              </a:spcAft>
              <a:defRPr/>
            </a:pPr>
            <a:r>
              <a:rPr lang="es-ES" dirty="0" smtClean="0">
                <a:ln>
                  <a:solidFill>
                    <a:prstClr val="white"/>
                  </a:solidFill>
                </a:ln>
                <a:solidFill>
                  <a:prstClr val="white"/>
                </a:solidFill>
                <a:latin typeface="Calibri" pitchFamily="34" charset="0"/>
                <a:cs typeface="Calibri" pitchFamily="34" charset="0"/>
              </a:rPr>
              <a:t>Antigüedad en la plaza</a:t>
            </a:r>
          </a:p>
        </p:txBody>
      </p:sp>
      <p:sp>
        <p:nvSpPr>
          <p:cNvPr id="91141" name="10 CuadroTexto"/>
          <p:cNvSpPr txBox="1">
            <a:spLocks noChangeArrowheads="1"/>
          </p:cNvSpPr>
          <p:nvPr/>
        </p:nvSpPr>
        <p:spPr bwMode="auto">
          <a:xfrm>
            <a:off x="71438" y="6223000"/>
            <a:ext cx="6969125" cy="230188"/>
          </a:xfrm>
          <a:prstGeom prst="rect">
            <a:avLst/>
          </a:prstGeom>
          <a:noFill/>
          <a:ln w="9525">
            <a:noFill/>
            <a:miter lim="800000"/>
            <a:headEnd/>
            <a:tailEnd/>
          </a:ln>
        </p:spPr>
        <p:txBody>
          <a:bodyPr>
            <a:spAutoFit/>
          </a:bodyPr>
          <a:lstStyle/>
          <a:p>
            <a:r>
              <a:rPr lang="es-ES" sz="900">
                <a:solidFill>
                  <a:srgbClr val="595959"/>
                </a:solidFill>
                <a:latin typeface="Calibri" pitchFamily="34" charset="0"/>
              </a:rPr>
              <a:t>Base: médicos en activo con plaza en propiedad, incluidos aquellos que ejercen una especialidad no médica (4463 casos)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1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s-ES">
                <a:solidFill>
                  <a:srgbClr val="FFFFFF"/>
                </a:solidFill>
              </a:rPr>
              <a:t>ANÁLISIS E INVESTIGACIÓN | </a:t>
            </a:r>
            <a:fld id="{18058A26-1512-4F86-823A-3E692FB51895}" type="slidenum">
              <a:rPr lang="es-ES">
                <a:solidFill>
                  <a:srgbClr val="FFFFFF"/>
                </a:solidFill>
              </a:rPr>
              <a:pPr fontAlgn="base">
                <a:spcBef>
                  <a:spcPct val="0"/>
                </a:spcBef>
                <a:spcAft>
                  <a:spcPct val="0"/>
                </a:spcAft>
              </a:pPr>
              <a:t>46</a:t>
            </a:fld>
            <a:endParaRPr lang="es-ES">
              <a:solidFill>
                <a:srgbClr val="FFFFFF"/>
              </a:solidFill>
            </a:endParaRPr>
          </a:p>
        </p:txBody>
      </p:sp>
      <p:sp>
        <p:nvSpPr>
          <p:cNvPr id="92162" name="4 Rectángulo"/>
          <p:cNvSpPr>
            <a:spLocks noChangeArrowheads="1"/>
          </p:cNvSpPr>
          <p:nvPr/>
        </p:nvSpPr>
        <p:spPr bwMode="auto">
          <a:xfrm>
            <a:off x="39688" y="6423025"/>
            <a:ext cx="8137525" cy="246063"/>
          </a:xfrm>
          <a:prstGeom prst="rect">
            <a:avLst/>
          </a:prstGeom>
          <a:noFill/>
          <a:ln w="9525">
            <a:noFill/>
            <a:miter lim="800000"/>
            <a:headEnd/>
            <a:tailEnd/>
          </a:ln>
        </p:spPr>
        <p:txBody>
          <a:bodyPr>
            <a:spAutoFit/>
          </a:bodyPr>
          <a:lstStyle/>
          <a:p>
            <a:r>
              <a:rPr lang="es-ES" sz="1000" b="1">
                <a:solidFill>
                  <a:srgbClr val="7F7F7F"/>
                </a:solidFill>
                <a:latin typeface="Calibri" pitchFamily="34" charset="0"/>
              </a:rPr>
              <a:t>P9. </a:t>
            </a:r>
            <a:r>
              <a:rPr lang="es-ES" sz="1000">
                <a:solidFill>
                  <a:srgbClr val="7F7F7F"/>
                </a:solidFill>
                <a:latin typeface="Calibri" pitchFamily="34" charset="0"/>
              </a:rPr>
              <a:t>¿Dónde ha obtenido Vd. la plaza en propiedad?</a:t>
            </a:r>
          </a:p>
        </p:txBody>
      </p:sp>
      <p:sp>
        <p:nvSpPr>
          <p:cNvPr id="8" name="Text Box 4"/>
          <p:cNvSpPr txBox="1">
            <a:spLocks noChangeArrowheads="1"/>
          </p:cNvSpPr>
          <p:nvPr/>
        </p:nvSpPr>
        <p:spPr bwMode="auto">
          <a:xfrm>
            <a:off x="272480" y="145590"/>
            <a:ext cx="7704856" cy="587835"/>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eaLnBrk="1" fontAlgn="auto" hangingPunct="1">
              <a:lnSpc>
                <a:spcPts val="1700"/>
              </a:lnSpc>
              <a:spcBef>
                <a:spcPts val="0"/>
              </a:spcBef>
              <a:spcAft>
                <a:spcPts val="0"/>
              </a:spcAft>
              <a:defRPr/>
            </a:pPr>
            <a:r>
              <a:rPr lang="es-ES" dirty="0">
                <a:ln>
                  <a:solidFill>
                    <a:prstClr val="white"/>
                  </a:solidFill>
                </a:ln>
                <a:solidFill>
                  <a:prstClr val="white"/>
                </a:solidFill>
                <a:latin typeface="Calibri" pitchFamily="34" charset="0"/>
                <a:cs typeface="Calibri" pitchFamily="34" charset="0"/>
              </a:rPr>
              <a:t>SITUACIÓN LABORAL </a:t>
            </a:r>
            <a:r>
              <a:rPr lang="es-ES" dirty="0" smtClean="0">
                <a:ln>
                  <a:solidFill>
                    <a:prstClr val="white"/>
                  </a:solidFill>
                </a:ln>
                <a:solidFill>
                  <a:prstClr val="white"/>
                </a:solidFill>
                <a:latin typeface="Calibri" pitchFamily="34" charset="0"/>
                <a:cs typeface="Calibri" pitchFamily="34" charset="0"/>
              </a:rPr>
              <a:t>– Médicos con plaza en propiedad</a:t>
            </a:r>
          </a:p>
          <a:p>
            <a:pPr eaLnBrk="1" fontAlgn="auto" hangingPunct="1">
              <a:lnSpc>
                <a:spcPts val="1700"/>
              </a:lnSpc>
              <a:spcBef>
                <a:spcPts val="0"/>
              </a:spcBef>
              <a:spcAft>
                <a:spcPts val="0"/>
              </a:spcAft>
              <a:defRPr/>
            </a:pPr>
            <a:r>
              <a:rPr lang="es-ES" dirty="0" smtClean="0">
                <a:ln>
                  <a:solidFill>
                    <a:prstClr val="white"/>
                  </a:solidFill>
                </a:ln>
                <a:solidFill>
                  <a:prstClr val="white"/>
                </a:solidFill>
                <a:latin typeface="Calibri" pitchFamily="34" charset="0"/>
                <a:cs typeface="Calibri" pitchFamily="34" charset="0"/>
              </a:rPr>
              <a:t>Provincia de obtención de la plaza</a:t>
            </a:r>
          </a:p>
        </p:txBody>
      </p:sp>
      <p:sp>
        <p:nvSpPr>
          <p:cNvPr id="92164" name="10 CuadroTexto"/>
          <p:cNvSpPr txBox="1">
            <a:spLocks noChangeArrowheads="1"/>
          </p:cNvSpPr>
          <p:nvPr/>
        </p:nvSpPr>
        <p:spPr bwMode="auto">
          <a:xfrm>
            <a:off x="71438" y="6223000"/>
            <a:ext cx="6969125" cy="230188"/>
          </a:xfrm>
          <a:prstGeom prst="rect">
            <a:avLst/>
          </a:prstGeom>
          <a:noFill/>
          <a:ln w="9525">
            <a:noFill/>
            <a:miter lim="800000"/>
            <a:headEnd/>
            <a:tailEnd/>
          </a:ln>
        </p:spPr>
        <p:txBody>
          <a:bodyPr>
            <a:spAutoFit/>
          </a:bodyPr>
          <a:lstStyle/>
          <a:p>
            <a:r>
              <a:rPr lang="es-ES" sz="900">
                <a:solidFill>
                  <a:srgbClr val="595959"/>
                </a:solidFill>
                <a:latin typeface="Calibri" pitchFamily="34" charset="0"/>
              </a:rPr>
              <a:t>Base: médicos en activo con plaza en propiedad, incluidos aquellos que ejercen una especialidad no médica (4463 casos)</a:t>
            </a:r>
          </a:p>
        </p:txBody>
      </p:sp>
      <p:graphicFrame>
        <p:nvGraphicFramePr>
          <p:cNvPr id="12" name="Group 3"/>
          <p:cNvGraphicFramePr>
            <a:graphicFrameLocks noGrp="1"/>
          </p:cNvGraphicFramePr>
          <p:nvPr/>
        </p:nvGraphicFramePr>
        <p:xfrm>
          <a:off x="586419" y="1437742"/>
          <a:ext cx="2788942" cy="4477574"/>
        </p:xfrm>
        <a:graphic>
          <a:graphicData uri="http://schemas.openxmlformats.org/drawingml/2006/table">
            <a:tbl>
              <a:tblPr>
                <a:effectLst>
                  <a:outerShdw blurRad="50800" dist="38100" dir="2700000" algn="tl" rotWithShape="0">
                    <a:prstClr val="black">
                      <a:alpha val="22000"/>
                    </a:prstClr>
                  </a:outerShdw>
                </a:effectLst>
              </a:tblPr>
              <a:tblGrid>
                <a:gridCol w="1318996"/>
                <a:gridCol w="734973"/>
                <a:gridCol w="734973"/>
              </a:tblGrid>
              <a:tr h="217198">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200" b="1" i="0" u="none" strike="noStrike" cap="none" normalizeH="0" baseline="0" dirty="0" smtClean="0">
                          <a:ln>
                            <a:solidFill>
                              <a:schemeClr val="accent5"/>
                            </a:solidFill>
                          </a:ln>
                          <a:solidFill>
                            <a:schemeClr val="accent5"/>
                          </a:solidFill>
                          <a:effectLst/>
                          <a:latin typeface="Calibri" pitchFamily="32" charset="0"/>
                          <a:cs typeface="Calibri" pitchFamily="32" charset="0"/>
                        </a:rPr>
                        <a:t>Provincia</a:t>
                      </a:r>
                    </a:p>
                  </a:txBody>
                  <a:tcPr marL="107981"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noFill/>
                      <a:prstDash val="sysDot"/>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200" b="1" i="0" u="none" strike="noStrike" cap="none" normalizeH="0" baseline="0" dirty="0" err="1" smtClean="0">
                          <a:ln>
                            <a:solidFill>
                              <a:schemeClr val="accent5"/>
                            </a:solidFill>
                          </a:ln>
                          <a:solidFill>
                            <a:schemeClr val="accent5"/>
                          </a:solidFill>
                          <a:effectLst/>
                          <a:latin typeface="Calibri" pitchFamily="32" charset="0"/>
                          <a:cs typeface="Calibri" pitchFamily="32" charset="0"/>
                        </a:rPr>
                        <a:t>Abs</a:t>
                      </a:r>
                      <a:r>
                        <a:rPr kumimoji="0" lang="es-ES" sz="1200" b="1" i="0" u="none" strike="noStrike" cap="none" normalizeH="0" baseline="0" dirty="0" smtClean="0">
                          <a:ln>
                            <a:solidFill>
                              <a:schemeClr val="accent5"/>
                            </a:solidFill>
                          </a:ln>
                          <a:solidFill>
                            <a:schemeClr val="accent5"/>
                          </a:solidFill>
                          <a:effectLst/>
                          <a:latin typeface="Calibri" pitchFamily="32" charset="0"/>
                          <a:cs typeface="Calibri" pitchFamily="32" charset="0"/>
                        </a:rPr>
                        <a:t>.</a:t>
                      </a:r>
                    </a:p>
                  </a:txBody>
                  <a:tcPr marL="84225"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noFill/>
                      <a:prstDash val="sysDot"/>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200" b="1" i="0" u="none" strike="noStrike" cap="none" normalizeH="0" baseline="0" dirty="0" smtClean="0">
                          <a:ln>
                            <a:solidFill>
                              <a:schemeClr val="accent5"/>
                            </a:solidFill>
                          </a:ln>
                          <a:solidFill>
                            <a:schemeClr val="accent5"/>
                          </a:solidFill>
                          <a:effectLst/>
                          <a:latin typeface="Calibri" pitchFamily="32" charset="0"/>
                          <a:cs typeface="Calibri" pitchFamily="32" charset="0"/>
                        </a:rPr>
                        <a:t>%</a:t>
                      </a:r>
                    </a:p>
                  </a:txBody>
                  <a:tcPr marL="84225"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noFill/>
                      <a:prstDash val="sysDot"/>
                      <a:round/>
                      <a:headEnd type="none" w="med" len="med"/>
                      <a:tailEnd type="none" w="med" len="med"/>
                    </a:lnB>
                    <a:lnTlToBr>
                      <a:noFill/>
                    </a:lnTlToBr>
                    <a:lnBlToTr>
                      <a:noFill/>
                    </a:lnBlToTr>
                    <a:solidFill>
                      <a:schemeClr val="accent1">
                        <a:lumMod val="20000"/>
                        <a:lumOff val="80000"/>
                      </a:schemeClr>
                    </a:solidFill>
                  </a:tcPr>
                </a:tc>
              </a:tr>
              <a:tr h="236594">
                <a:tc>
                  <a:txBody>
                    <a:bodyPr/>
                    <a:lstStyle/>
                    <a:p>
                      <a:pPr marL="0" algn="l" defTabSz="914400" rtl="0" eaLnBrk="1" fontAlgn="t" latinLnBrk="0" hangingPunct="1"/>
                      <a:r>
                        <a:rPr lang="es-ES" sz="1200" b="0" i="0" u="none" strike="noStrike" kern="1200" dirty="0" smtClean="0">
                          <a:solidFill>
                            <a:srgbClr val="000000"/>
                          </a:solidFill>
                          <a:effectLst/>
                          <a:latin typeface="+mn-lt"/>
                          <a:ea typeface="+mn-ea"/>
                          <a:cs typeface="+mn-cs"/>
                        </a:rPr>
                        <a:t>Valencia</a:t>
                      </a:r>
                      <a:endParaRPr lang="es-ES" sz="1200" b="0" i="0" u="none" strike="noStrike" kern="1200" dirty="0">
                        <a:solidFill>
                          <a:srgbClr val="000000"/>
                        </a:solidFill>
                        <a:effectLst/>
                        <a:latin typeface="+mn-lt"/>
                        <a:ea typeface="+mn-ea"/>
                        <a:cs typeface="+mn-cs"/>
                      </a:endParaRP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9525" cap="flat" cmpd="sng" algn="ctr">
                      <a:noFill/>
                      <a:prstDash val="sysDot"/>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marL="0" algn="ctr" defTabSz="914400" rtl="0" eaLnBrk="1" fontAlgn="t" latinLnBrk="0" hangingPunct="1"/>
                      <a:r>
                        <a:rPr lang="es-ES" sz="1200" b="0" i="0" u="none" strike="noStrike" kern="1200" dirty="0">
                          <a:solidFill>
                            <a:srgbClr val="000000"/>
                          </a:solidFill>
                          <a:effectLst/>
                          <a:latin typeface="+mn-lt"/>
                          <a:ea typeface="+mn-ea"/>
                          <a:cs typeface="+mn-cs"/>
                        </a:rPr>
                        <a:t>332</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noFill/>
                      <a:prstDash val="sysDot"/>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marL="0" algn="ctr" defTabSz="914400" rtl="0" eaLnBrk="1" fontAlgn="t" latinLnBrk="0" hangingPunct="1"/>
                      <a:r>
                        <a:rPr lang="es-ES" sz="1200" b="0" i="0" u="none" strike="noStrike" kern="1200" dirty="0">
                          <a:solidFill>
                            <a:srgbClr val="000000"/>
                          </a:solidFill>
                          <a:effectLst/>
                          <a:latin typeface="+mn-lt"/>
                          <a:ea typeface="+mn-ea"/>
                          <a:cs typeface="+mn-cs"/>
                        </a:rPr>
                        <a:t>7,4</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marL="0" algn="l" defTabSz="914400" rtl="0" eaLnBrk="1" fontAlgn="t" latinLnBrk="0" hangingPunct="1"/>
                      <a:r>
                        <a:rPr lang="es-ES" sz="1200" b="0" i="0" u="none" strike="noStrike" kern="1200" dirty="0">
                          <a:solidFill>
                            <a:srgbClr val="000000"/>
                          </a:solidFill>
                          <a:effectLst/>
                          <a:latin typeface="+mn-lt"/>
                          <a:ea typeface="+mn-ea"/>
                          <a:cs typeface="+mn-cs"/>
                        </a:rPr>
                        <a:t>Murcia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marL="0" algn="ctr" defTabSz="914400" rtl="0" eaLnBrk="1" fontAlgn="t" latinLnBrk="0" hangingPunct="1"/>
                      <a:r>
                        <a:rPr lang="es-ES" sz="1200" b="0" i="0" u="none" strike="noStrike" kern="1200" dirty="0">
                          <a:solidFill>
                            <a:srgbClr val="000000"/>
                          </a:solidFill>
                          <a:effectLst/>
                          <a:latin typeface="+mn-lt"/>
                          <a:ea typeface="+mn-ea"/>
                          <a:cs typeface="+mn-cs"/>
                        </a:rPr>
                        <a:t>272</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marL="0" algn="ctr" defTabSz="914400" rtl="0" eaLnBrk="1" fontAlgn="t" latinLnBrk="0" hangingPunct="1"/>
                      <a:r>
                        <a:rPr lang="es-ES" sz="1200" b="0" i="0" u="none" strike="noStrike" kern="1200" dirty="0">
                          <a:solidFill>
                            <a:srgbClr val="000000"/>
                          </a:solidFill>
                          <a:effectLst/>
                          <a:latin typeface="+mn-lt"/>
                          <a:ea typeface="+mn-ea"/>
                          <a:cs typeface="+mn-cs"/>
                        </a:rPr>
                        <a:t>6,1</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marL="0" algn="l" defTabSz="914400" rtl="0" eaLnBrk="1" fontAlgn="t" latinLnBrk="0" hangingPunct="1"/>
                      <a:r>
                        <a:rPr lang="es-ES" sz="1200" b="0" i="0" u="none" strike="noStrike" kern="1200" dirty="0">
                          <a:solidFill>
                            <a:srgbClr val="000000"/>
                          </a:solidFill>
                          <a:effectLst/>
                          <a:latin typeface="+mn-lt"/>
                          <a:ea typeface="+mn-ea"/>
                          <a:cs typeface="+mn-cs"/>
                        </a:rPr>
                        <a:t>Cádiz</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marL="0" algn="ctr" defTabSz="914400" rtl="0" eaLnBrk="1" fontAlgn="t" latinLnBrk="0" hangingPunct="1"/>
                      <a:r>
                        <a:rPr lang="es-ES" sz="1200" b="0" i="0" u="none" strike="noStrike" kern="1200" dirty="0">
                          <a:solidFill>
                            <a:srgbClr val="000000"/>
                          </a:solidFill>
                          <a:effectLst/>
                          <a:latin typeface="+mn-lt"/>
                          <a:ea typeface="+mn-ea"/>
                          <a:cs typeface="+mn-cs"/>
                        </a:rPr>
                        <a:t>258</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marL="0" algn="ctr" defTabSz="914400" rtl="0" eaLnBrk="1" fontAlgn="t" latinLnBrk="0" hangingPunct="1"/>
                      <a:r>
                        <a:rPr lang="es-ES" sz="1200" b="0" i="0" u="none" strike="noStrike" kern="1200" dirty="0">
                          <a:solidFill>
                            <a:srgbClr val="000000"/>
                          </a:solidFill>
                          <a:effectLst/>
                          <a:latin typeface="+mn-lt"/>
                          <a:ea typeface="+mn-ea"/>
                          <a:cs typeface="+mn-cs"/>
                        </a:rPr>
                        <a:t>5,8</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marL="0" algn="l" defTabSz="914400" rtl="0" eaLnBrk="1" fontAlgn="t" latinLnBrk="0" hangingPunct="1"/>
                      <a:r>
                        <a:rPr lang="es-ES" sz="1200" b="0" i="0" u="none" strike="noStrike" kern="1200" dirty="0">
                          <a:solidFill>
                            <a:srgbClr val="000000"/>
                          </a:solidFill>
                          <a:effectLst/>
                          <a:latin typeface="+mn-lt"/>
                          <a:ea typeface="+mn-ea"/>
                          <a:cs typeface="+mn-cs"/>
                        </a:rPr>
                        <a:t>Asturias</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marL="0" algn="ctr" defTabSz="914400" rtl="0" eaLnBrk="1" fontAlgn="t" latinLnBrk="0" hangingPunct="1"/>
                      <a:r>
                        <a:rPr lang="es-ES" sz="1200" b="0" i="0" u="none" strike="noStrike" kern="1200" dirty="0">
                          <a:solidFill>
                            <a:srgbClr val="000000"/>
                          </a:solidFill>
                          <a:effectLst/>
                          <a:latin typeface="+mn-lt"/>
                          <a:ea typeface="+mn-ea"/>
                          <a:cs typeface="+mn-cs"/>
                        </a:rPr>
                        <a:t>217</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marL="0" algn="ctr" defTabSz="914400" rtl="0" eaLnBrk="1" fontAlgn="t" latinLnBrk="0" hangingPunct="1"/>
                      <a:r>
                        <a:rPr lang="es-ES" sz="1200" b="0" i="0" u="none" strike="noStrike" kern="1200" dirty="0">
                          <a:solidFill>
                            <a:srgbClr val="000000"/>
                          </a:solidFill>
                          <a:effectLst/>
                          <a:latin typeface="+mn-lt"/>
                          <a:ea typeface="+mn-ea"/>
                          <a:cs typeface="+mn-cs"/>
                        </a:rPr>
                        <a:t>4,9</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marL="0" algn="l" defTabSz="914400" rtl="0" eaLnBrk="1" fontAlgn="t" latinLnBrk="0" hangingPunct="1"/>
                      <a:r>
                        <a:rPr lang="es-ES" sz="1200" b="0" i="0" u="none" strike="noStrike" kern="1200" dirty="0" smtClean="0">
                          <a:solidFill>
                            <a:srgbClr val="000000"/>
                          </a:solidFill>
                          <a:effectLst/>
                          <a:latin typeface="+mn-lt"/>
                          <a:ea typeface="+mn-ea"/>
                          <a:cs typeface="+mn-cs"/>
                        </a:rPr>
                        <a:t>La Coruña</a:t>
                      </a:r>
                      <a:endParaRPr lang="es-ES" sz="1200" b="0" i="0" u="none" strike="noStrike" kern="1200" dirty="0">
                        <a:solidFill>
                          <a:srgbClr val="000000"/>
                        </a:solidFill>
                        <a:effectLst/>
                        <a:latin typeface="+mn-lt"/>
                        <a:ea typeface="+mn-ea"/>
                        <a:cs typeface="+mn-cs"/>
                      </a:endParaRP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marL="0" algn="ctr" defTabSz="914400" rtl="0" eaLnBrk="1" fontAlgn="t" latinLnBrk="0" hangingPunct="1"/>
                      <a:r>
                        <a:rPr lang="es-ES" sz="1200" b="0" i="0" u="none" strike="noStrike" kern="1200" dirty="0">
                          <a:solidFill>
                            <a:srgbClr val="000000"/>
                          </a:solidFill>
                          <a:effectLst/>
                          <a:latin typeface="+mn-lt"/>
                          <a:ea typeface="+mn-ea"/>
                          <a:cs typeface="+mn-cs"/>
                        </a:rPr>
                        <a:t>199</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marL="0" algn="ctr" defTabSz="914400" rtl="0" eaLnBrk="1" fontAlgn="t" latinLnBrk="0" hangingPunct="1"/>
                      <a:r>
                        <a:rPr lang="es-ES" sz="1200" b="0" i="0" u="none" strike="noStrike" kern="1200" dirty="0">
                          <a:solidFill>
                            <a:srgbClr val="000000"/>
                          </a:solidFill>
                          <a:effectLst/>
                          <a:latin typeface="+mn-lt"/>
                          <a:ea typeface="+mn-ea"/>
                          <a:cs typeface="+mn-cs"/>
                        </a:rPr>
                        <a:t>4,5</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marL="0" algn="l" defTabSz="914400" rtl="0" eaLnBrk="1" fontAlgn="t" latinLnBrk="0" hangingPunct="1"/>
                      <a:r>
                        <a:rPr lang="es-ES" sz="1200" b="0" i="0" u="none" strike="noStrike" kern="1200" dirty="0">
                          <a:solidFill>
                            <a:srgbClr val="000000"/>
                          </a:solidFill>
                          <a:effectLst/>
                          <a:latin typeface="+mn-lt"/>
                          <a:ea typeface="+mn-ea"/>
                          <a:cs typeface="+mn-cs"/>
                        </a:rPr>
                        <a:t>Córdoba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marL="0" algn="ctr" defTabSz="914400" rtl="0" eaLnBrk="1" fontAlgn="t" latinLnBrk="0" hangingPunct="1"/>
                      <a:r>
                        <a:rPr lang="es-ES" sz="1200" b="0" i="0" u="none" strike="noStrike" kern="1200" dirty="0">
                          <a:solidFill>
                            <a:srgbClr val="000000"/>
                          </a:solidFill>
                          <a:effectLst/>
                          <a:latin typeface="+mn-lt"/>
                          <a:ea typeface="+mn-ea"/>
                          <a:cs typeface="+mn-cs"/>
                        </a:rPr>
                        <a:t>181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marL="0" algn="ctr" defTabSz="914400" rtl="0" eaLnBrk="1" fontAlgn="t" latinLnBrk="0" hangingPunct="1"/>
                      <a:r>
                        <a:rPr lang="es-ES" sz="1200" b="0" i="0" u="none" strike="noStrike" kern="1200" dirty="0">
                          <a:solidFill>
                            <a:srgbClr val="000000"/>
                          </a:solidFill>
                          <a:effectLst/>
                          <a:latin typeface="+mn-lt"/>
                          <a:ea typeface="+mn-ea"/>
                          <a:cs typeface="+mn-cs"/>
                        </a:rPr>
                        <a:t>4,1</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marL="0" algn="l" defTabSz="914400" rtl="0" eaLnBrk="1" fontAlgn="t" latinLnBrk="0" hangingPunct="1"/>
                      <a:r>
                        <a:rPr lang="es-ES" sz="1200" b="0" i="0" u="none" strike="noStrike" kern="1200" dirty="0">
                          <a:solidFill>
                            <a:srgbClr val="000000"/>
                          </a:solidFill>
                          <a:effectLst/>
                          <a:latin typeface="+mn-lt"/>
                          <a:ea typeface="+mn-ea"/>
                          <a:cs typeface="+mn-cs"/>
                        </a:rPr>
                        <a:t>Valladolid</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marL="0" algn="ctr" defTabSz="914400" rtl="0" eaLnBrk="1" fontAlgn="t" latinLnBrk="0" hangingPunct="1"/>
                      <a:r>
                        <a:rPr lang="es-ES" sz="1200" b="0" i="0" u="none" strike="noStrike" kern="1200" dirty="0">
                          <a:solidFill>
                            <a:srgbClr val="000000"/>
                          </a:solidFill>
                          <a:effectLst/>
                          <a:latin typeface="+mn-lt"/>
                          <a:ea typeface="+mn-ea"/>
                          <a:cs typeface="+mn-cs"/>
                        </a:rPr>
                        <a:t>179</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marL="0" algn="ctr" defTabSz="914400" rtl="0" eaLnBrk="1" fontAlgn="t" latinLnBrk="0" hangingPunct="1"/>
                      <a:r>
                        <a:rPr lang="es-ES" sz="1200" b="0" i="0" u="none" strike="noStrike" kern="1200" dirty="0" smtClean="0">
                          <a:solidFill>
                            <a:srgbClr val="000000"/>
                          </a:solidFill>
                          <a:effectLst/>
                          <a:latin typeface="+mn-lt"/>
                          <a:ea typeface="+mn-ea"/>
                          <a:cs typeface="+mn-cs"/>
                        </a:rPr>
                        <a:t>4,0</a:t>
                      </a:r>
                      <a:endParaRPr lang="es-ES" sz="1200" b="0" i="0" u="none" strike="noStrike" kern="1200" dirty="0">
                        <a:solidFill>
                          <a:srgbClr val="000000"/>
                        </a:solidFill>
                        <a:effectLst/>
                        <a:latin typeface="+mn-lt"/>
                        <a:ea typeface="+mn-ea"/>
                        <a:cs typeface="+mn-cs"/>
                      </a:endParaRP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marL="0" algn="l" defTabSz="914400" rtl="0" eaLnBrk="1" fontAlgn="t" latinLnBrk="0" hangingPunct="1"/>
                      <a:r>
                        <a:rPr lang="es-ES" sz="1200" b="0" i="0" u="none" strike="noStrike" kern="1200" dirty="0">
                          <a:solidFill>
                            <a:srgbClr val="000000"/>
                          </a:solidFill>
                          <a:effectLst/>
                          <a:latin typeface="+mn-lt"/>
                          <a:ea typeface="+mn-ea"/>
                          <a:cs typeface="+mn-cs"/>
                        </a:rPr>
                        <a:t>Cantabria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marL="0" algn="ctr" defTabSz="914400" rtl="0" eaLnBrk="1" fontAlgn="t" latinLnBrk="0" hangingPunct="1"/>
                      <a:r>
                        <a:rPr lang="es-ES" sz="1200" b="0" i="0" u="none" strike="noStrike" kern="1200" dirty="0">
                          <a:solidFill>
                            <a:srgbClr val="000000"/>
                          </a:solidFill>
                          <a:effectLst/>
                          <a:latin typeface="+mn-lt"/>
                          <a:ea typeface="+mn-ea"/>
                          <a:cs typeface="+mn-cs"/>
                        </a:rPr>
                        <a:t>164</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marL="0" algn="ctr" defTabSz="914400" rtl="0" eaLnBrk="1" fontAlgn="t" latinLnBrk="0" hangingPunct="1"/>
                      <a:r>
                        <a:rPr lang="es-ES" sz="1200" b="0" i="0" u="none" strike="noStrike" kern="1200" dirty="0">
                          <a:solidFill>
                            <a:srgbClr val="000000"/>
                          </a:solidFill>
                          <a:effectLst/>
                          <a:latin typeface="+mn-lt"/>
                          <a:ea typeface="+mn-ea"/>
                          <a:cs typeface="+mn-cs"/>
                        </a:rPr>
                        <a:t>3,7</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marL="0" algn="l" defTabSz="914400" rtl="0" eaLnBrk="1" fontAlgn="t" latinLnBrk="0" hangingPunct="1"/>
                      <a:r>
                        <a:rPr lang="es-ES" sz="1200" b="0" i="0" u="none" strike="noStrike" kern="1200" dirty="0" smtClean="0">
                          <a:solidFill>
                            <a:srgbClr val="000000"/>
                          </a:solidFill>
                          <a:effectLst/>
                          <a:latin typeface="+mn-lt"/>
                          <a:ea typeface="+mn-ea"/>
                          <a:cs typeface="+mn-cs"/>
                        </a:rPr>
                        <a:t>La Rioja</a:t>
                      </a:r>
                      <a:endParaRPr lang="es-ES" sz="1200" b="0" i="0" u="none" strike="noStrike" kern="1200" dirty="0">
                        <a:solidFill>
                          <a:srgbClr val="000000"/>
                        </a:solidFill>
                        <a:effectLst/>
                        <a:latin typeface="+mn-lt"/>
                        <a:ea typeface="+mn-ea"/>
                        <a:cs typeface="+mn-cs"/>
                      </a:endParaRP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marL="0" algn="ctr" defTabSz="914400" rtl="0" eaLnBrk="1" fontAlgn="t" latinLnBrk="0" hangingPunct="1"/>
                      <a:r>
                        <a:rPr lang="es-ES" sz="1200" b="0" i="0" u="none" strike="noStrike" kern="1200" dirty="0">
                          <a:solidFill>
                            <a:srgbClr val="000000"/>
                          </a:solidFill>
                          <a:effectLst/>
                          <a:latin typeface="+mn-lt"/>
                          <a:ea typeface="+mn-ea"/>
                          <a:cs typeface="+mn-cs"/>
                        </a:rPr>
                        <a:t>162</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marL="0" algn="ctr" defTabSz="914400" rtl="0" eaLnBrk="1" fontAlgn="t" latinLnBrk="0" hangingPunct="1"/>
                      <a:r>
                        <a:rPr lang="es-ES" sz="1200" b="0" i="0" u="none" strike="noStrike" kern="1200" dirty="0">
                          <a:solidFill>
                            <a:srgbClr val="000000"/>
                          </a:solidFill>
                          <a:effectLst/>
                          <a:latin typeface="+mn-lt"/>
                          <a:ea typeface="+mn-ea"/>
                          <a:cs typeface="+mn-cs"/>
                        </a:rPr>
                        <a:t>3,6</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marL="0" algn="l" defTabSz="914400" rtl="0" eaLnBrk="1" fontAlgn="t" latinLnBrk="0" hangingPunct="1"/>
                      <a:r>
                        <a:rPr lang="es-ES" sz="1200" b="0" i="0" u="none" strike="noStrike" kern="1200" dirty="0">
                          <a:solidFill>
                            <a:srgbClr val="000000"/>
                          </a:solidFill>
                          <a:effectLst/>
                          <a:latin typeface="+mn-lt"/>
                          <a:ea typeface="+mn-ea"/>
                          <a:cs typeface="+mn-cs"/>
                        </a:rPr>
                        <a:t>Ciudad Real</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marL="0" algn="ctr" defTabSz="914400" rtl="0" eaLnBrk="1" fontAlgn="t" latinLnBrk="0" hangingPunct="1"/>
                      <a:r>
                        <a:rPr lang="es-ES" sz="1200" b="0" i="0" u="none" strike="noStrike" kern="1200" dirty="0">
                          <a:solidFill>
                            <a:srgbClr val="000000"/>
                          </a:solidFill>
                          <a:effectLst/>
                          <a:latin typeface="+mn-lt"/>
                          <a:ea typeface="+mn-ea"/>
                          <a:cs typeface="+mn-cs"/>
                        </a:rPr>
                        <a:t>157</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marL="0" algn="ctr" defTabSz="914400" rtl="0" eaLnBrk="1" fontAlgn="t" latinLnBrk="0" hangingPunct="1"/>
                      <a:r>
                        <a:rPr lang="es-ES" sz="1200" b="0" i="0" u="none" strike="noStrike" kern="1200" dirty="0">
                          <a:solidFill>
                            <a:srgbClr val="000000"/>
                          </a:solidFill>
                          <a:effectLst/>
                          <a:latin typeface="+mn-lt"/>
                          <a:ea typeface="+mn-ea"/>
                          <a:cs typeface="+mn-cs"/>
                        </a:rPr>
                        <a:t>3,5</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marL="0" algn="l" defTabSz="914400" rtl="0" eaLnBrk="1" fontAlgn="t" latinLnBrk="0" hangingPunct="1"/>
                      <a:r>
                        <a:rPr lang="es-ES" sz="1200" b="0" i="0" u="none" strike="noStrike" kern="1200" dirty="0" smtClean="0">
                          <a:solidFill>
                            <a:srgbClr val="000000"/>
                          </a:solidFill>
                          <a:effectLst/>
                          <a:latin typeface="+mn-lt"/>
                          <a:ea typeface="+mn-ea"/>
                          <a:cs typeface="+mn-cs"/>
                        </a:rPr>
                        <a:t>Guipúzcoa</a:t>
                      </a:r>
                      <a:endParaRPr lang="es-ES" sz="1200" b="0" i="0" u="none" strike="noStrike" kern="1200" dirty="0">
                        <a:solidFill>
                          <a:srgbClr val="000000"/>
                        </a:solidFill>
                        <a:effectLst/>
                        <a:latin typeface="+mn-lt"/>
                        <a:ea typeface="+mn-ea"/>
                        <a:cs typeface="+mn-cs"/>
                      </a:endParaRP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marL="0" algn="ctr" defTabSz="914400" rtl="0" eaLnBrk="1" fontAlgn="t" latinLnBrk="0" hangingPunct="1"/>
                      <a:r>
                        <a:rPr lang="es-ES" sz="1200" b="0" i="0" u="none" strike="noStrike" kern="1200" dirty="0">
                          <a:solidFill>
                            <a:srgbClr val="000000"/>
                          </a:solidFill>
                          <a:effectLst/>
                          <a:latin typeface="+mn-lt"/>
                          <a:ea typeface="+mn-ea"/>
                          <a:cs typeface="+mn-cs"/>
                        </a:rPr>
                        <a:t>152</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marL="0" algn="ctr" defTabSz="914400" rtl="0" eaLnBrk="1" fontAlgn="t" latinLnBrk="0" hangingPunct="1"/>
                      <a:r>
                        <a:rPr lang="es-ES" sz="1200" b="0" i="0" u="none" strike="noStrike" kern="1200" dirty="0">
                          <a:solidFill>
                            <a:srgbClr val="000000"/>
                          </a:solidFill>
                          <a:effectLst/>
                          <a:latin typeface="+mn-lt"/>
                          <a:ea typeface="+mn-ea"/>
                          <a:cs typeface="+mn-cs"/>
                        </a:rPr>
                        <a:t>3,4</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marL="0" algn="l" defTabSz="914400" rtl="0" eaLnBrk="1" fontAlgn="t" latinLnBrk="0" hangingPunct="1"/>
                      <a:r>
                        <a:rPr lang="es-ES" sz="1200" b="0" i="0" u="none" strike="noStrike" kern="1200" dirty="0">
                          <a:solidFill>
                            <a:srgbClr val="000000"/>
                          </a:solidFill>
                          <a:effectLst/>
                          <a:latin typeface="+mn-lt"/>
                          <a:ea typeface="+mn-ea"/>
                          <a:cs typeface="+mn-cs"/>
                        </a:rPr>
                        <a:t>Navarra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marL="0" algn="ctr" defTabSz="914400" rtl="0" eaLnBrk="1" fontAlgn="t" latinLnBrk="0" hangingPunct="1"/>
                      <a:r>
                        <a:rPr lang="es-ES" sz="1200" b="0" i="0" u="none" strike="noStrike" kern="1200" dirty="0">
                          <a:solidFill>
                            <a:srgbClr val="000000"/>
                          </a:solidFill>
                          <a:effectLst/>
                          <a:latin typeface="+mn-lt"/>
                          <a:ea typeface="+mn-ea"/>
                          <a:cs typeface="+mn-cs"/>
                        </a:rPr>
                        <a:t>137</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marL="0" algn="ctr" defTabSz="914400" rtl="0" eaLnBrk="1" fontAlgn="t" latinLnBrk="0" hangingPunct="1"/>
                      <a:r>
                        <a:rPr lang="es-ES" sz="1200" b="0" i="0" u="none" strike="noStrike" kern="1200" dirty="0">
                          <a:solidFill>
                            <a:srgbClr val="000000"/>
                          </a:solidFill>
                          <a:effectLst/>
                          <a:latin typeface="+mn-lt"/>
                          <a:ea typeface="+mn-ea"/>
                          <a:cs typeface="+mn-cs"/>
                        </a:rPr>
                        <a:t>3,1</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marL="0" algn="l" defTabSz="914400" rtl="0" eaLnBrk="1" fontAlgn="t" latinLnBrk="0" hangingPunct="1"/>
                      <a:r>
                        <a:rPr lang="es-ES" sz="1200" b="0" i="0" u="none" strike="noStrike" kern="1200" dirty="0">
                          <a:solidFill>
                            <a:srgbClr val="000000"/>
                          </a:solidFill>
                          <a:effectLst/>
                          <a:latin typeface="+mn-lt"/>
                          <a:ea typeface="+mn-ea"/>
                          <a:cs typeface="+mn-cs"/>
                        </a:rPr>
                        <a:t>Tarragona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marL="0" algn="ctr" defTabSz="914400" rtl="0" eaLnBrk="1" fontAlgn="t" latinLnBrk="0" hangingPunct="1"/>
                      <a:r>
                        <a:rPr lang="es-ES" sz="1200" b="0" i="0" u="none" strike="noStrike" kern="1200" dirty="0">
                          <a:solidFill>
                            <a:srgbClr val="000000"/>
                          </a:solidFill>
                          <a:effectLst/>
                          <a:latin typeface="+mn-lt"/>
                          <a:ea typeface="+mn-ea"/>
                          <a:cs typeface="+mn-cs"/>
                        </a:rPr>
                        <a:t>133</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marL="0" algn="ctr" defTabSz="914400" rtl="0" eaLnBrk="1" fontAlgn="t" latinLnBrk="0" hangingPunct="1"/>
                      <a:r>
                        <a:rPr lang="es-ES" sz="1200" b="0" i="0" u="none" strike="noStrike" kern="1200" dirty="0" smtClean="0">
                          <a:solidFill>
                            <a:srgbClr val="000000"/>
                          </a:solidFill>
                          <a:effectLst/>
                          <a:latin typeface="+mn-lt"/>
                          <a:ea typeface="+mn-ea"/>
                          <a:cs typeface="+mn-cs"/>
                        </a:rPr>
                        <a:t>3,0</a:t>
                      </a:r>
                      <a:endParaRPr lang="es-ES" sz="1200" b="0" i="0" u="none" strike="noStrike" kern="1200" dirty="0">
                        <a:solidFill>
                          <a:srgbClr val="000000"/>
                        </a:solidFill>
                        <a:effectLst/>
                        <a:latin typeface="+mn-lt"/>
                        <a:ea typeface="+mn-ea"/>
                        <a:cs typeface="+mn-cs"/>
                      </a:endParaRP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marL="0" algn="l" defTabSz="914400" rtl="0" eaLnBrk="1" fontAlgn="t" latinLnBrk="0" hangingPunct="1"/>
                      <a:r>
                        <a:rPr lang="es-ES" sz="1200" b="0" i="0" u="none" strike="noStrike" kern="1200">
                          <a:solidFill>
                            <a:srgbClr val="000000"/>
                          </a:solidFill>
                          <a:effectLst/>
                          <a:latin typeface="+mn-lt"/>
                          <a:ea typeface="+mn-ea"/>
                          <a:cs typeface="+mn-cs"/>
                        </a:rPr>
                        <a:t>Baleares, Islas</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marL="0" algn="ctr" defTabSz="914400" rtl="0" eaLnBrk="1" fontAlgn="t" latinLnBrk="0" hangingPunct="1"/>
                      <a:r>
                        <a:rPr lang="es-ES" sz="1200" b="0" i="0" u="none" strike="noStrike" kern="1200" dirty="0">
                          <a:solidFill>
                            <a:srgbClr val="000000"/>
                          </a:solidFill>
                          <a:effectLst/>
                          <a:latin typeface="+mn-lt"/>
                          <a:ea typeface="+mn-ea"/>
                          <a:cs typeface="+mn-cs"/>
                        </a:rPr>
                        <a:t>118</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marL="0" algn="ctr" defTabSz="914400" rtl="0" eaLnBrk="1" fontAlgn="t" latinLnBrk="0" hangingPunct="1"/>
                      <a:r>
                        <a:rPr lang="es-ES" sz="1200" b="0" i="0" u="none" strike="noStrike" kern="1200" dirty="0">
                          <a:solidFill>
                            <a:srgbClr val="000000"/>
                          </a:solidFill>
                          <a:effectLst/>
                          <a:latin typeface="+mn-lt"/>
                          <a:ea typeface="+mn-ea"/>
                          <a:cs typeface="+mn-cs"/>
                        </a:rPr>
                        <a:t>2,6</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marL="0" algn="l" defTabSz="914400" rtl="0" eaLnBrk="1" fontAlgn="t" latinLnBrk="0" hangingPunct="1"/>
                      <a:r>
                        <a:rPr lang="es-ES" sz="1200" b="0" i="0" u="none" strike="noStrike" kern="1200" dirty="0">
                          <a:solidFill>
                            <a:srgbClr val="000000"/>
                          </a:solidFill>
                          <a:effectLst/>
                          <a:latin typeface="+mn-lt"/>
                          <a:ea typeface="+mn-ea"/>
                          <a:cs typeface="+mn-cs"/>
                        </a:rPr>
                        <a:t>Zaragoza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marL="0" algn="ctr" defTabSz="914400" rtl="0" eaLnBrk="1" fontAlgn="t" latinLnBrk="0" hangingPunct="1"/>
                      <a:r>
                        <a:rPr lang="es-ES" sz="1200" b="0" i="0" u="none" strike="noStrike" kern="1200" dirty="0">
                          <a:solidFill>
                            <a:srgbClr val="000000"/>
                          </a:solidFill>
                          <a:effectLst/>
                          <a:latin typeface="+mn-lt"/>
                          <a:ea typeface="+mn-ea"/>
                          <a:cs typeface="+mn-cs"/>
                        </a:rPr>
                        <a:t>112</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marL="0" algn="ctr" defTabSz="914400" rtl="0" eaLnBrk="1" fontAlgn="t" latinLnBrk="0" hangingPunct="1"/>
                      <a:r>
                        <a:rPr lang="es-ES" sz="1200" b="0" i="0" u="none" strike="noStrike" kern="1200" dirty="0">
                          <a:solidFill>
                            <a:srgbClr val="000000"/>
                          </a:solidFill>
                          <a:effectLst/>
                          <a:latin typeface="+mn-lt"/>
                          <a:ea typeface="+mn-ea"/>
                          <a:cs typeface="+mn-cs"/>
                        </a:rPr>
                        <a:t>2,5</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marL="0" algn="l" defTabSz="914400" rtl="0" eaLnBrk="1" fontAlgn="t" latinLnBrk="0" hangingPunct="1"/>
                      <a:r>
                        <a:rPr lang="es-ES" sz="1200" b="0" i="0" u="none" strike="noStrike" kern="1200" dirty="0">
                          <a:solidFill>
                            <a:srgbClr val="000000"/>
                          </a:solidFill>
                          <a:effectLst/>
                          <a:latin typeface="+mn-lt"/>
                          <a:ea typeface="+mn-ea"/>
                          <a:cs typeface="+mn-cs"/>
                        </a:rPr>
                        <a:t>Burgos</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marL="0" algn="ctr" defTabSz="914400" rtl="0" eaLnBrk="1" fontAlgn="t" latinLnBrk="0" hangingPunct="1"/>
                      <a:r>
                        <a:rPr lang="es-ES" sz="1200" b="0" i="0" u="none" strike="noStrike" kern="1200" dirty="0">
                          <a:solidFill>
                            <a:srgbClr val="000000"/>
                          </a:solidFill>
                          <a:effectLst/>
                          <a:latin typeface="+mn-lt"/>
                          <a:ea typeface="+mn-ea"/>
                          <a:cs typeface="+mn-cs"/>
                        </a:rPr>
                        <a:t>108</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marL="0" algn="ctr" defTabSz="914400" rtl="0" eaLnBrk="1" fontAlgn="t" latinLnBrk="0" hangingPunct="1"/>
                      <a:r>
                        <a:rPr lang="es-ES" sz="1200" b="0" i="0" u="none" strike="noStrike" kern="1200" dirty="0">
                          <a:solidFill>
                            <a:srgbClr val="000000"/>
                          </a:solidFill>
                          <a:effectLst/>
                          <a:latin typeface="+mn-lt"/>
                          <a:ea typeface="+mn-ea"/>
                          <a:cs typeface="+mn-cs"/>
                        </a:rPr>
                        <a:t>2,4</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marL="0" algn="l" defTabSz="914400" rtl="0" eaLnBrk="1" fontAlgn="t" latinLnBrk="0" hangingPunct="1"/>
                      <a:r>
                        <a:rPr lang="es-ES" sz="1200" b="0" i="0" u="none" strike="noStrike" kern="1200" dirty="0">
                          <a:solidFill>
                            <a:srgbClr val="000000"/>
                          </a:solidFill>
                          <a:effectLst/>
                          <a:latin typeface="+mn-lt"/>
                          <a:ea typeface="+mn-ea"/>
                          <a:cs typeface="+mn-cs"/>
                        </a:rPr>
                        <a:t>Toledo</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marL="0" algn="ctr" defTabSz="914400" rtl="0" eaLnBrk="1" fontAlgn="t" latinLnBrk="0" hangingPunct="1"/>
                      <a:r>
                        <a:rPr lang="es-ES" sz="1200" b="0" i="0" u="none" strike="noStrike" kern="1200" dirty="0">
                          <a:solidFill>
                            <a:srgbClr val="000000"/>
                          </a:solidFill>
                          <a:effectLst/>
                          <a:latin typeface="+mn-lt"/>
                          <a:ea typeface="+mn-ea"/>
                          <a:cs typeface="+mn-cs"/>
                        </a:rPr>
                        <a:t>107</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marL="0" algn="ctr" defTabSz="914400" rtl="0" eaLnBrk="1" fontAlgn="t" latinLnBrk="0" hangingPunct="1"/>
                      <a:r>
                        <a:rPr lang="es-ES" sz="1200" b="0" i="0" u="none" strike="noStrike" kern="1200" dirty="0">
                          <a:solidFill>
                            <a:srgbClr val="000000"/>
                          </a:solidFill>
                          <a:effectLst/>
                          <a:latin typeface="+mn-lt"/>
                          <a:ea typeface="+mn-ea"/>
                          <a:cs typeface="+mn-cs"/>
                        </a:rPr>
                        <a:t>2,4</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marL="0" algn="l" defTabSz="914400" rtl="0" eaLnBrk="1" fontAlgn="t" latinLnBrk="0" hangingPunct="1"/>
                      <a:r>
                        <a:rPr lang="es-ES" sz="1200" b="0" i="0" u="none" strike="noStrike" kern="1200" dirty="0">
                          <a:solidFill>
                            <a:srgbClr val="000000"/>
                          </a:solidFill>
                          <a:effectLst/>
                          <a:latin typeface="+mn-lt"/>
                          <a:ea typeface="+mn-ea"/>
                          <a:cs typeface="+mn-cs"/>
                        </a:rPr>
                        <a:t>Lugo</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noFill/>
                      <a:prstDash val="sysDot"/>
                      <a:round/>
                      <a:headEnd type="none" w="med" len="med"/>
                      <a:tailEnd type="none" w="med" len="med"/>
                    </a:lnB>
                    <a:lnTlToBr>
                      <a:noFill/>
                    </a:lnTlToBr>
                    <a:lnBlToTr>
                      <a:noFill/>
                    </a:lnBlToTr>
                    <a:solidFill>
                      <a:srgbClr val="EBF6F9"/>
                    </a:solidFill>
                  </a:tcPr>
                </a:tc>
                <a:tc>
                  <a:txBody>
                    <a:bodyPr/>
                    <a:lstStyle/>
                    <a:p>
                      <a:pPr marL="0" algn="ctr" defTabSz="914400" rtl="0" eaLnBrk="1" fontAlgn="t" latinLnBrk="0" hangingPunct="1"/>
                      <a:r>
                        <a:rPr lang="es-ES" sz="1200" b="0" i="0" u="none" strike="noStrike" kern="1200" dirty="0">
                          <a:solidFill>
                            <a:srgbClr val="000000"/>
                          </a:solidFill>
                          <a:effectLst/>
                          <a:latin typeface="+mn-lt"/>
                          <a:ea typeface="+mn-ea"/>
                          <a:cs typeface="+mn-cs"/>
                        </a:rPr>
                        <a:t>95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noFill/>
                      <a:prstDash val="sysDot"/>
                      <a:round/>
                      <a:headEnd type="none" w="med" len="med"/>
                      <a:tailEnd type="none" w="med" len="med"/>
                    </a:lnB>
                    <a:lnTlToBr>
                      <a:noFill/>
                    </a:lnTlToBr>
                    <a:lnBlToTr>
                      <a:noFill/>
                    </a:lnBlToTr>
                    <a:solidFill>
                      <a:srgbClr val="EBF6F9"/>
                    </a:solidFill>
                  </a:tcPr>
                </a:tc>
                <a:tc>
                  <a:txBody>
                    <a:bodyPr/>
                    <a:lstStyle/>
                    <a:p>
                      <a:pPr marL="0" algn="ctr" defTabSz="914400" rtl="0" eaLnBrk="1" fontAlgn="t" latinLnBrk="0" hangingPunct="1"/>
                      <a:r>
                        <a:rPr lang="es-ES" sz="1200" b="0" i="0" u="none" strike="noStrike" kern="1200" dirty="0">
                          <a:solidFill>
                            <a:srgbClr val="000000"/>
                          </a:solidFill>
                          <a:effectLst/>
                          <a:latin typeface="+mn-lt"/>
                          <a:ea typeface="+mn-ea"/>
                          <a:cs typeface="+mn-cs"/>
                        </a:rPr>
                        <a:t>2,1</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9525" cap="flat" cmpd="sng" algn="ctr">
                      <a:noFill/>
                      <a:prstDash val="sysDot"/>
                      <a:round/>
                      <a:headEnd type="none" w="med" len="med"/>
                      <a:tailEnd type="none" w="med" len="med"/>
                    </a:lnB>
                    <a:lnTlToBr>
                      <a:noFill/>
                    </a:lnTlToBr>
                    <a:lnBlToTr>
                      <a:noFill/>
                    </a:lnBlToTr>
                    <a:solidFill>
                      <a:srgbClr val="EBF6F9"/>
                    </a:solidFill>
                  </a:tcPr>
                </a:tc>
              </a:tr>
            </a:tbl>
          </a:graphicData>
        </a:graphic>
      </p:graphicFrame>
      <p:graphicFrame>
        <p:nvGraphicFramePr>
          <p:cNvPr id="14" name="Group 3"/>
          <p:cNvGraphicFramePr>
            <a:graphicFrameLocks noGrp="1"/>
          </p:cNvGraphicFramePr>
          <p:nvPr/>
        </p:nvGraphicFramePr>
        <p:xfrm>
          <a:off x="3584642" y="1438694"/>
          <a:ext cx="2788942" cy="4477574"/>
        </p:xfrm>
        <a:graphic>
          <a:graphicData uri="http://schemas.openxmlformats.org/drawingml/2006/table">
            <a:tbl>
              <a:tblPr>
                <a:effectLst>
                  <a:outerShdw blurRad="50800" dist="38100" dir="2700000" algn="tl" rotWithShape="0">
                    <a:prstClr val="black">
                      <a:alpha val="22000"/>
                    </a:prstClr>
                  </a:outerShdw>
                </a:effectLst>
              </a:tblPr>
              <a:tblGrid>
                <a:gridCol w="1318996"/>
                <a:gridCol w="734973"/>
                <a:gridCol w="734973"/>
              </a:tblGrid>
              <a:tr h="217198">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200" b="1" i="0" u="none" strike="noStrike" cap="none" normalizeH="0" baseline="0" dirty="0" smtClean="0">
                          <a:ln>
                            <a:solidFill>
                              <a:schemeClr val="accent5"/>
                            </a:solidFill>
                          </a:ln>
                          <a:solidFill>
                            <a:schemeClr val="accent5"/>
                          </a:solidFill>
                          <a:effectLst/>
                          <a:latin typeface="Calibri" pitchFamily="32" charset="0"/>
                          <a:cs typeface="Calibri" pitchFamily="32" charset="0"/>
                        </a:rPr>
                        <a:t>Provincia</a:t>
                      </a:r>
                    </a:p>
                  </a:txBody>
                  <a:tcPr marL="107981"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noFill/>
                      <a:prstDash val="sysDot"/>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200" b="1" i="0" u="none" strike="noStrike" cap="none" normalizeH="0" baseline="0" dirty="0" err="1" smtClean="0">
                          <a:ln>
                            <a:solidFill>
                              <a:schemeClr val="accent5"/>
                            </a:solidFill>
                          </a:ln>
                          <a:solidFill>
                            <a:schemeClr val="accent5"/>
                          </a:solidFill>
                          <a:effectLst/>
                          <a:latin typeface="Calibri" pitchFamily="32" charset="0"/>
                          <a:cs typeface="Calibri" pitchFamily="32" charset="0"/>
                        </a:rPr>
                        <a:t>Abs</a:t>
                      </a:r>
                      <a:r>
                        <a:rPr kumimoji="0" lang="es-ES" sz="1200" b="1" i="0" u="none" strike="noStrike" cap="none" normalizeH="0" baseline="0" dirty="0" smtClean="0">
                          <a:ln>
                            <a:solidFill>
                              <a:schemeClr val="accent5"/>
                            </a:solidFill>
                          </a:ln>
                          <a:solidFill>
                            <a:schemeClr val="accent5"/>
                          </a:solidFill>
                          <a:effectLst/>
                          <a:latin typeface="Calibri" pitchFamily="32" charset="0"/>
                          <a:cs typeface="Calibri" pitchFamily="32" charset="0"/>
                        </a:rPr>
                        <a:t>.</a:t>
                      </a:r>
                    </a:p>
                  </a:txBody>
                  <a:tcPr marL="84225"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noFill/>
                      <a:prstDash val="sysDot"/>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200" b="1" i="0" u="none" strike="noStrike" cap="none" normalizeH="0" baseline="0" dirty="0" smtClean="0">
                          <a:ln>
                            <a:solidFill>
                              <a:schemeClr val="accent5"/>
                            </a:solidFill>
                          </a:ln>
                          <a:solidFill>
                            <a:schemeClr val="accent5"/>
                          </a:solidFill>
                          <a:effectLst/>
                          <a:latin typeface="Calibri" pitchFamily="32" charset="0"/>
                          <a:cs typeface="Calibri" pitchFamily="32" charset="0"/>
                        </a:rPr>
                        <a:t>%</a:t>
                      </a:r>
                    </a:p>
                  </a:txBody>
                  <a:tcPr marL="84225"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noFill/>
                      <a:prstDash val="sysDot"/>
                      <a:round/>
                      <a:headEnd type="none" w="med" len="med"/>
                      <a:tailEnd type="none" w="med" len="med"/>
                    </a:lnB>
                    <a:lnTlToBr>
                      <a:noFill/>
                    </a:lnTlToBr>
                    <a:lnBlToTr>
                      <a:noFill/>
                    </a:lnBlToTr>
                    <a:solidFill>
                      <a:schemeClr val="accent1">
                        <a:lumMod val="20000"/>
                        <a:lumOff val="80000"/>
                      </a:schemeClr>
                    </a:solidFill>
                  </a:tcPr>
                </a:tc>
              </a:tr>
              <a:tr h="236594">
                <a:tc>
                  <a:txBody>
                    <a:bodyPr/>
                    <a:lstStyle/>
                    <a:p>
                      <a:pPr algn="l" fontAlgn="b"/>
                      <a:r>
                        <a:rPr lang="es-ES" sz="1200" b="0" i="0" u="none" strike="noStrike" dirty="0">
                          <a:solidFill>
                            <a:srgbClr val="000000"/>
                          </a:solidFill>
                          <a:effectLst/>
                          <a:latin typeface="Calibri"/>
                        </a:rPr>
                        <a:t>Cáceres</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9525" cap="flat" cmpd="sng" algn="ctr">
                      <a:noFill/>
                      <a:prstDash val="sysDot"/>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91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noFill/>
                      <a:prstDash val="sysDot"/>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smtClean="0">
                          <a:solidFill>
                            <a:srgbClr val="000000"/>
                          </a:solidFill>
                          <a:effectLst/>
                          <a:latin typeface="Calibri"/>
                        </a:rPr>
                        <a:t>2,0</a:t>
                      </a:r>
                      <a:endParaRPr lang="es-ES" sz="1200" b="0" i="0" u="none" strike="noStrike" dirty="0">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algn="l" fontAlgn="b"/>
                      <a:r>
                        <a:rPr lang="es-ES" sz="1200" b="0" i="0" u="none" strike="noStrike" dirty="0" smtClean="0">
                          <a:solidFill>
                            <a:srgbClr val="000000"/>
                          </a:solidFill>
                          <a:effectLst/>
                          <a:latin typeface="Calibri"/>
                        </a:rPr>
                        <a:t>Alicante</a:t>
                      </a:r>
                      <a:endParaRPr lang="es-ES" sz="1200" b="0" i="0" u="none" strike="noStrike" dirty="0">
                        <a:solidFill>
                          <a:srgbClr val="000000"/>
                        </a:solidFill>
                        <a:effectLst/>
                        <a:latin typeface="Calibri"/>
                      </a:endParaRP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90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smtClean="0">
                          <a:solidFill>
                            <a:srgbClr val="000000"/>
                          </a:solidFill>
                          <a:effectLst/>
                          <a:latin typeface="Calibri"/>
                        </a:rPr>
                        <a:t>2,0</a:t>
                      </a:r>
                      <a:endParaRPr lang="es-ES" sz="1200" b="0" i="0" u="none" strike="noStrike" dirty="0">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algn="l" fontAlgn="b"/>
                      <a:r>
                        <a:rPr lang="es-ES" sz="1200" b="0" i="0" u="none" strike="noStrike" dirty="0">
                          <a:solidFill>
                            <a:srgbClr val="000000"/>
                          </a:solidFill>
                          <a:effectLst/>
                          <a:latin typeface="Calibri"/>
                        </a:rPr>
                        <a:t>Almería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89</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smtClean="0">
                          <a:solidFill>
                            <a:srgbClr val="000000"/>
                          </a:solidFill>
                          <a:effectLst/>
                          <a:latin typeface="Calibri"/>
                        </a:rPr>
                        <a:t>2,0</a:t>
                      </a:r>
                      <a:endParaRPr lang="es-ES" sz="1200" b="0" i="0" u="none" strike="noStrike" dirty="0">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algn="l" fontAlgn="b"/>
                      <a:r>
                        <a:rPr lang="es-ES" sz="1200" b="0" i="0" u="none" strike="noStrike" dirty="0">
                          <a:solidFill>
                            <a:srgbClr val="000000"/>
                          </a:solidFill>
                          <a:effectLst/>
                          <a:latin typeface="Calibri"/>
                        </a:rPr>
                        <a:t>Huesca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87</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a:solidFill>
                            <a:srgbClr val="000000"/>
                          </a:solidFill>
                          <a:effectLst/>
                          <a:latin typeface="Calibri"/>
                        </a:rPr>
                        <a:t>1,9</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algn="l" fontAlgn="b"/>
                      <a:r>
                        <a:rPr lang="es-ES" sz="1200" b="0" i="0" u="none" strike="noStrike" dirty="0">
                          <a:solidFill>
                            <a:srgbClr val="000000"/>
                          </a:solidFill>
                          <a:effectLst/>
                          <a:latin typeface="Calibri"/>
                        </a:rPr>
                        <a:t>Pontevedra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87</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1,9</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algn="l" fontAlgn="b"/>
                      <a:r>
                        <a:rPr lang="es-ES" sz="1200" b="0" i="0" u="none" strike="noStrike" dirty="0">
                          <a:solidFill>
                            <a:srgbClr val="000000"/>
                          </a:solidFill>
                          <a:effectLst/>
                          <a:latin typeface="Calibri"/>
                        </a:rPr>
                        <a:t>Málaga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86</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1,9</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algn="l" fontAlgn="b"/>
                      <a:r>
                        <a:rPr lang="es-ES" sz="1200" b="0" i="0" u="none" strike="noStrike" dirty="0" smtClean="0">
                          <a:solidFill>
                            <a:srgbClr val="000000"/>
                          </a:solidFill>
                          <a:effectLst/>
                          <a:latin typeface="Calibri"/>
                        </a:rPr>
                        <a:t>Ourense</a:t>
                      </a:r>
                      <a:endParaRPr lang="es-ES" sz="1200" b="0" i="0" u="none" strike="noStrike" dirty="0">
                        <a:solidFill>
                          <a:srgbClr val="000000"/>
                        </a:solidFill>
                        <a:effectLst/>
                        <a:latin typeface="Calibri"/>
                      </a:endParaRP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80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1,8</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algn="l" fontAlgn="b"/>
                      <a:r>
                        <a:rPr lang="es-ES" sz="1200" b="0" i="0" u="none" strike="noStrike" dirty="0">
                          <a:solidFill>
                            <a:srgbClr val="000000"/>
                          </a:solidFill>
                          <a:effectLst/>
                          <a:latin typeface="Calibri"/>
                        </a:rPr>
                        <a:t>Huelva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74</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1,7</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algn="l" fontAlgn="b"/>
                      <a:r>
                        <a:rPr lang="es-ES" sz="1200" b="0" i="0" u="none" strike="noStrike" dirty="0">
                          <a:solidFill>
                            <a:srgbClr val="000000"/>
                          </a:solidFill>
                          <a:effectLst/>
                          <a:latin typeface="Calibri"/>
                        </a:rPr>
                        <a:t>Guadalajara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70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1,6</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algn="l" fontAlgn="b"/>
                      <a:r>
                        <a:rPr lang="es-ES" sz="1200" b="0" i="0" u="none" strike="noStrike">
                          <a:solidFill>
                            <a:srgbClr val="000000"/>
                          </a:solidFill>
                          <a:effectLst/>
                          <a:latin typeface="Calibri"/>
                        </a:rPr>
                        <a:t>Salamanca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61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1,4</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algn="l" fontAlgn="b"/>
                      <a:r>
                        <a:rPr lang="es-ES" sz="1200" b="0" i="0" u="none" strike="noStrike" dirty="0" smtClean="0">
                          <a:solidFill>
                            <a:srgbClr val="000000"/>
                          </a:solidFill>
                          <a:effectLst/>
                          <a:latin typeface="Calibri"/>
                        </a:rPr>
                        <a:t>Castellón</a:t>
                      </a:r>
                      <a:endParaRPr lang="es-ES" sz="1200" b="0" i="0" u="none" strike="noStrike" dirty="0">
                        <a:solidFill>
                          <a:srgbClr val="000000"/>
                        </a:solidFill>
                        <a:effectLst/>
                        <a:latin typeface="Calibri"/>
                      </a:endParaRP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57</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1,3</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algn="l" fontAlgn="b"/>
                      <a:r>
                        <a:rPr lang="es-ES" sz="1200" b="0" i="0" u="none" strike="noStrike" dirty="0" smtClean="0">
                          <a:solidFill>
                            <a:srgbClr val="000000"/>
                          </a:solidFill>
                          <a:effectLst/>
                          <a:latin typeface="Calibri"/>
                        </a:rPr>
                        <a:t>Álava</a:t>
                      </a:r>
                      <a:endParaRPr lang="es-ES" sz="1200" b="0" i="0" u="none" strike="noStrike" dirty="0">
                        <a:solidFill>
                          <a:srgbClr val="000000"/>
                        </a:solidFill>
                        <a:effectLst/>
                        <a:latin typeface="Calibri"/>
                      </a:endParaRP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53</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1,2</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algn="l" fontAlgn="b"/>
                      <a:r>
                        <a:rPr lang="es-ES" sz="1200" b="0" i="0" u="none" strike="noStrike" dirty="0">
                          <a:solidFill>
                            <a:srgbClr val="000000"/>
                          </a:solidFill>
                          <a:effectLst/>
                          <a:latin typeface="Calibri"/>
                        </a:rPr>
                        <a:t>Sevilla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51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1,1</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algn="l" fontAlgn="b"/>
                      <a:r>
                        <a:rPr lang="es-ES" sz="1200" b="0" i="0" u="none" strike="noStrike" dirty="0">
                          <a:solidFill>
                            <a:srgbClr val="000000"/>
                          </a:solidFill>
                          <a:effectLst/>
                          <a:latin typeface="Calibri"/>
                        </a:rPr>
                        <a:t>Zamora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39</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0,9</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algn="l" fontAlgn="b"/>
                      <a:r>
                        <a:rPr lang="es-ES" sz="1200" b="0" i="0" u="none" strike="noStrike" dirty="0">
                          <a:solidFill>
                            <a:srgbClr val="000000"/>
                          </a:solidFill>
                          <a:effectLst/>
                          <a:latin typeface="Calibri"/>
                        </a:rPr>
                        <a:t>Madrid</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35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0,8</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algn="l" fontAlgn="b"/>
                      <a:r>
                        <a:rPr lang="es-ES" sz="1200" b="0" i="0" u="none" strike="noStrike" dirty="0">
                          <a:solidFill>
                            <a:srgbClr val="000000"/>
                          </a:solidFill>
                          <a:effectLst/>
                          <a:latin typeface="Calibri"/>
                        </a:rPr>
                        <a:t>Cuenca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31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0,7</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algn="l" fontAlgn="b"/>
                      <a:r>
                        <a:rPr lang="es-ES" sz="1200" b="0" i="0" u="none" strike="noStrike">
                          <a:solidFill>
                            <a:srgbClr val="000000"/>
                          </a:solidFill>
                          <a:effectLst/>
                          <a:latin typeface="Calibri"/>
                        </a:rPr>
                        <a:t>Ceuta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24</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0,5</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algn="l" fontAlgn="b"/>
                      <a:r>
                        <a:rPr lang="es-ES" sz="1200" b="0" i="0" u="none" strike="noStrike">
                          <a:solidFill>
                            <a:srgbClr val="000000"/>
                          </a:solidFill>
                          <a:effectLst/>
                          <a:latin typeface="Calibri"/>
                        </a:rPr>
                        <a:t>Albacete</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noFill/>
                      <a:prstDash val="sysDot"/>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20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noFill/>
                      <a:prstDash val="sysDot"/>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0,4</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9525" cap="flat" cmpd="sng" algn="ctr">
                      <a:noFill/>
                      <a:prstDash val="sysDot"/>
                      <a:round/>
                      <a:headEnd type="none" w="med" len="med"/>
                      <a:tailEnd type="none" w="med" len="med"/>
                    </a:lnB>
                    <a:lnTlToBr>
                      <a:noFill/>
                    </a:lnTlToBr>
                    <a:lnBlToTr>
                      <a:noFill/>
                    </a:lnBlToTr>
                    <a:solidFill>
                      <a:srgbClr val="EBF6F9"/>
                    </a:solidFill>
                  </a:tcPr>
                </a:tc>
              </a:tr>
            </a:tbl>
          </a:graphicData>
        </a:graphic>
      </p:graphicFrame>
      <p:graphicFrame>
        <p:nvGraphicFramePr>
          <p:cNvPr id="15" name="Group 3"/>
          <p:cNvGraphicFramePr>
            <a:graphicFrameLocks noGrp="1"/>
          </p:cNvGraphicFramePr>
          <p:nvPr/>
        </p:nvGraphicFramePr>
        <p:xfrm>
          <a:off x="6582865" y="1437742"/>
          <a:ext cx="2788942" cy="4223510"/>
        </p:xfrm>
        <a:graphic>
          <a:graphicData uri="http://schemas.openxmlformats.org/drawingml/2006/table">
            <a:tbl>
              <a:tblPr>
                <a:effectLst>
                  <a:outerShdw blurRad="50800" dist="38100" dir="2700000" algn="tl" rotWithShape="0">
                    <a:prstClr val="black">
                      <a:alpha val="22000"/>
                    </a:prstClr>
                  </a:outerShdw>
                </a:effectLst>
              </a:tblPr>
              <a:tblGrid>
                <a:gridCol w="1318996"/>
                <a:gridCol w="734973"/>
                <a:gridCol w="734973"/>
              </a:tblGrid>
              <a:tr h="241711">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200" b="1" i="0" u="none" strike="noStrike" cap="none" normalizeH="0" baseline="0" dirty="0" smtClean="0">
                          <a:ln>
                            <a:solidFill>
                              <a:schemeClr val="accent5"/>
                            </a:solidFill>
                          </a:ln>
                          <a:solidFill>
                            <a:schemeClr val="accent5"/>
                          </a:solidFill>
                          <a:effectLst/>
                          <a:latin typeface="Calibri" pitchFamily="32" charset="0"/>
                          <a:cs typeface="Calibri" pitchFamily="32" charset="0"/>
                        </a:rPr>
                        <a:t>Provincia</a:t>
                      </a:r>
                    </a:p>
                  </a:txBody>
                  <a:tcPr marL="107981"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noFill/>
                      <a:prstDash val="sysDot"/>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200" b="1" i="0" u="none" strike="noStrike" cap="none" normalizeH="0" baseline="0" dirty="0" err="1" smtClean="0">
                          <a:ln>
                            <a:solidFill>
                              <a:schemeClr val="accent5"/>
                            </a:solidFill>
                          </a:ln>
                          <a:solidFill>
                            <a:schemeClr val="accent5"/>
                          </a:solidFill>
                          <a:effectLst/>
                          <a:latin typeface="Calibri" pitchFamily="32" charset="0"/>
                          <a:cs typeface="Calibri" pitchFamily="32" charset="0"/>
                        </a:rPr>
                        <a:t>Abs</a:t>
                      </a:r>
                      <a:r>
                        <a:rPr kumimoji="0" lang="es-ES" sz="1200" b="1" i="0" u="none" strike="noStrike" cap="none" normalizeH="0" baseline="0" dirty="0" smtClean="0">
                          <a:ln>
                            <a:solidFill>
                              <a:schemeClr val="accent5"/>
                            </a:solidFill>
                          </a:ln>
                          <a:solidFill>
                            <a:schemeClr val="accent5"/>
                          </a:solidFill>
                          <a:effectLst/>
                          <a:latin typeface="Calibri" pitchFamily="32" charset="0"/>
                          <a:cs typeface="Calibri" pitchFamily="32" charset="0"/>
                        </a:rPr>
                        <a:t>.</a:t>
                      </a:r>
                    </a:p>
                  </a:txBody>
                  <a:tcPr marL="84225"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noFill/>
                      <a:prstDash val="sysDot"/>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200" b="1" i="0" u="none" strike="noStrike" cap="none" normalizeH="0" baseline="0" dirty="0" smtClean="0">
                          <a:ln>
                            <a:solidFill>
                              <a:schemeClr val="accent5"/>
                            </a:solidFill>
                          </a:ln>
                          <a:solidFill>
                            <a:schemeClr val="accent5"/>
                          </a:solidFill>
                          <a:effectLst/>
                          <a:latin typeface="Calibri" pitchFamily="32" charset="0"/>
                          <a:cs typeface="Calibri" pitchFamily="32" charset="0"/>
                        </a:rPr>
                        <a:t>%</a:t>
                      </a:r>
                    </a:p>
                  </a:txBody>
                  <a:tcPr marL="84225"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noFill/>
                      <a:prstDash val="sysDot"/>
                      <a:round/>
                      <a:headEnd type="none" w="med" len="med"/>
                      <a:tailEnd type="none" w="med" len="med"/>
                    </a:lnB>
                    <a:lnTlToBr>
                      <a:noFill/>
                    </a:lnTlToBr>
                    <a:lnBlToTr>
                      <a:noFill/>
                    </a:lnBlToTr>
                    <a:solidFill>
                      <a:schemeClr val="accent1">
                        <a:lumMod val="20000"/>
                        <a:lumOff val="80000"/>
                      </a:schemeClr>
                    </a:solidFill>
                  </a:tcPr>
                </a:tc>
              </a:tr>
              <a:tr h="236594">
                <a:tc>
                  <a:txBody>
                    <a:bodyPr/>
                    <a:lstStyle/>
                    <a:p>
                      <a:pPr algn="l" fontAlgn="b"/>
                      <a:r>
                        <a:rPr lang="es-ES" sz="1200" b="0" i="0" u="none" strike="noStrike" dirty="0">
                          <a:solidFill>
                            <a:srgbClr val="000000"/>
                          </a:solidFill>
                          <a:effectLst/>
                          <a:latin typeface="Calibri"/>
                        </a:rPr>
                        <a:t>León</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9525" cap="flat" cmpd="sng" algn="ctr">
                      <a:noFill/>
                      <a:prstDash val="sysDot"/>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17</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noFill/>
                      <a:prstDash val="sysDot"/>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0,4</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algn="l" fontAlgn="b"/>
                      <a:r>
                        <a:rPr lang="es-ES" sz="1200" b="0" i="0" u="none" strike="noStrike" dirty="0">
                          <a:solidFill>
                            <a:srgbClr val="000000"/>
                          </a:solidFill>
                          <a:effectLst/>
                          <a:latin typeface="Calibri"/>
                        </a:rPr>
                        <a:t>Barcelona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16</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0,4</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algn="l" fontAlgn="b"/>
                      <a:r>
                        <a:rPr lang="es-ES" sz="1200" b="0" i="0" u="none" strike="noStrike" dirty="0">
                          <a:solidFill>
                            <a:srgbClr val="000000"/>
                          </a:solidFill>
                          <a:effectLst/>
                          <a:latin typeface="Calibri"/>
                        </a:rPr>
                        <a:t>Soria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16</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0,4</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algn="l" fontAlgn="b"/>
                      <a:r>
                        <a:rPr lang="es-ES" sz="1200" b="0" i="0" u="none" strike="noStrike" dirty="0">
                          <a:solidFill>
                            <a:srgbClr val="000000"/>
                          </a:solidFill>
                          <a:effectLst/>
                          <a:latin typeface="Calibri"/>
                        </a:rPr>
                        <a:t>Jaén</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a:solidFill>
                            <a:srgbClr val="000000"/>
                          </a:solidFill>
                          <a:effectLst/>
                          <a:latin typeface="Calibri"/>
                        </a:rPr>
                        <a:t>14</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0,3</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algn="l" fontAlgn="b"/>
                      <a:r>
                        <a:rPr lang="es-ES" sz="1200" b="0" i="0" u="none" strike="noStrike" dirty="0">
                          <a:solidFill>
                            <a:srgbClr val="000000"/>
                          </a:solidFill>
                          <a:effectLst/>
                          <a:latin typeface="Calibri"/>
                        </a:rPr>
                        <a:t>Badajoz</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13</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0,3</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algn="l" fontAlgn="b"/>
                      <a:r>
                        <a:rPr lang="es-ES" sz="1200" b="0" i="0" u="none" strike="noStrike" dirty="0">
                          <a:solidFill>
                            <a:srgbClr val="000000"/>
                          </a:solidFill>
                          <a:effectLst/>
                          <a:latin typeface="Calibri"/>
                        </a:rPr>
                        <a:t>Palencia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12</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0,3</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algn="l" fontAlgn="b"/>
                      <a:r>
                        <a:rPr lang="es-ES" sz="1200" b="0" i="0" u="none" strike="noStrike" dirty="0">
                          <a:solidFill>
                            <a:srgbClr val="000000"/>
                          </a:solidFill>
                          <a:effectLst/>
                          <a:latin typeface="Calibri"/>
                        </a:rPr>
                        <a:t>Segovia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a:solidFill>
                            <a:srgbClr val="000000"/>
                          </a:solidFill>
                          <a:effectLst/>
                          <a:latin typeface="Calibri"/>
                        </a:rPr>
                        <a:t>8</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0,2</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algn="l" fontAlgn="b"/>
                      <a:r>
                        <a:rPr lang="es-ES" sz="1200" b="0" i="0" u="none" strike="noStrike">
                          <a:solidFill>
                            <a:srgbClr val="000000"/>
                          </a:solidFill>
                          <a:effectLst/>
                          <a:latin typeface="Calibri"/>
                        </a:rPr>
                        <a:t>Bizkaia/Vizcaya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a:solidFill>
                            <a:srgbClr val="000000"/>
                          </a:solidFill>
                          <a:effectLst/>
                          <a:latin typeface="Calibri"/>
                        </a:rPr>
                        <a:t>6</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0,1</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algn="l" fontAlgn="b"/>
                      <a:r>
                        <a:rPr lang="es-ES" sz="1200" b="0" i="0" u="none" strike="noStrike">
                          <a:solidFill>
                            <a:srgbClr val="000000"/>
                          </a:solidFill>
                          <a:effectLst/>
                          <a:latin typeface="Calibri"/>
                        </a:rPr>
                        <a:t>Granada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6</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0,1</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algn="l" fontAlgn="b"/>
                      <a:r>
                        <a:rPr lang="es-ES" sz="1200" b="0" i="0" u="none" strike="noStrike" dirty="0">
                          <a:solidFill>
                            <a:srgbClr val="000000"/>
                          </a:solidFill>
                          <a:effectLst/>
                          <a:latin typeface="Calibri"/>
                        </a:rPr>
                        <a:t>Melilla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0,1</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algn="l" fontAlgn="b"/>
                      <a:r>
                        <a:rPr lang="es-ES" sz="1200" b="0" i="0" u="none" strike="noStrike">
                          <a:solidFill>
                            <a:srgbClr val="000000"/>
                          </a:solidFill>
                          <a:effectLst/>
                          <a:latin typeface="Calibri"/>
                        </a:rPr>
                        <a:t>Teruel</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0,1</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algn="l" fontAlgn="b"/>
                      <a:r>
                        <a:rPr lang="es-ES" sz="1200" b="0" i="0" u="none" strike="noStrike">
                          <a:solidFill>
                            <a:srgbClr val="000000"/>
                          </a:solidFill>
                          <a:effectLst/>
                          <a:latin typeface="Calibri"/>
                        </a:rPr>
                        <a:t>Ávila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3</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0,1</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algn="l" fontAlgn="b"/>
                      <a:r>
                        <a:rPr lang="es-ES" sz="1200" b="0" i="0" u="none" strike="noStrike" dirty="0">
                          <a:solidFill>
                            <a:srgbClr val="000000"/>
                          </a:solidFill>
                          <a:effectLst/>
                          <a:latin typeface="Calibri"/>
                        </a:rPr>
                        <a:t>Lleida/Lérida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3</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0,1</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algn="l" fontAlgn="b"/>
                      <a:r>
                        <a:rPr lang="es-ES" sz="1200" b="0" i="0" u="none" strike="noStrike">
                          <a:solidFill>
                            <a:srgbClr val="000000"/>
                          </a:solidFill>
                          <a:effectLst/>
                          <a:latin typeface="Calibri"/>
                        </a:rPr>
                        <a:t>Girona/Gerona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2</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smtClean="0">
                          <a:solidFill>
                            <a:srgbClr val="000000"/>
                          </a:solidFill>
                          <a:effectLst/>
                          <a:latin typeface="Calibri"/>
                        </a:rPr>
                        <a:t>0,04</a:t>
                      </a:r>
                      <a:endParaRPr lang="es-ES" sz="1200" b="0" i="0" u="none" strike="noStrike" dirty="0">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432889">
                <a:tc>
                  <a:txBody>
                    <a:bodyPr/>
                    <a:lstStyle/>
                    <a:p>
                      <a:pPr algn="l" fontAlgn="b"/>
                      <a:r>
                        <a:rPr lang="es-ES" sz="1200" b="0" i="0" u="none" strike="noStrike">
                          <a:solidFill>
                            <a:srgbClr val="000000"/>
                          </a:solidFill>
                          <a:effectLst/>
                          <a:latin typeface="Calibri"/>
                        </a:rPr>
                        <a:t>L.P. de Gran Canaria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a:solidFill>
                            <a:srgbClr val="000000"/>
                          </a:solidFill>
                          <a:effectLst/>
                          <a:latin typeface="Calibri"/>
                        </a:rPr>
                        <a:t>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r>
                        <a:rPr lang="es-ES" sz="1200" b="0" i="0" u="none" strike="noStrike" dirty="0" smtClean="0">
                          <a:solidFill>
                            <a:srgbClr val="000000"/>
                          </a:solidFill>
                          <a:effectLst/>
                          <a:latin typeface="Calibri"/>
                        </a:rPr>
                        <a:t>0,02</a:t>
                      </a:r>
                      <a:endParaRPr lang="es-ES" sz="1200" b="0" i="0" u="none" strike="noStrike" dirty="0">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algn="l" fontAlgn="t"/>
                      <a:r>
                        <a:rPr lang="es-ES" sz="1200" b="0" i="0" u="none" strike="noStrike" dirty="0" smtClean="0">
                          <a:solidFill>
                            <a:srgbClr val="000000"/>
                          </a:solidFill>
                          <a:effectLst/>
                          <a:latin typeface="+mn-lt"/>
                        </a:rPr>
                        <a:t>No contesta</a:t>
                      </a:r>
                      <a:endParaRPr lang="es-ES" sz="1200" b="0" i="0" u="none" strike="noStrike" dirty="0">
                        <a:solidFill>
                          <a:srgbClr val="000000"/>
                        </a:solidFill>
                        <a:effectLst/>
                        <a:latin typeface="+mn-lt"/>
                      </a:endParaRP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fontAlgn="t"/>
                      <a:r>
                        <a:rPr lang="es-ES" sz="1200" b="0" i="0" u="none" strike="noStrike" dirty="0" smtClean="0">
                          <a:solidFill>
                            <a:srgbClr val="000000"/>
                          </a:solidFill>
                          <a:effectLst/>
                          <a:latin typeface="+mn-lt"/>
                        </a:rPr>
                        <a:t>128</a:t>
                      </a:r>
                      <a:endParaRPr lang="es-ES" sz="1200" b="0" i="0" u="none" strike="noStrike" dirty="0">
                        <a:solidFill>
                          <a:srgbClr val="000000"/>
                        </a:solidFill>
                        <a:effectLst/>
                        <a:latin typeface="+mn-lt"/>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fontAlgn="t"/>
                      <a:r>
                        <a:rPr lang="es-ES" sz="1200" b="0" i="0" u="none" strike="noStrike" dirty="0">
                          <a:solidFill>
                            <a:srgbClr val="000000"/>
                          </a:solidFill>
                          <a:effectLst/>
                          <a:latin typeface="+mn-lt"/>
                        </a:rPr>
                        <a:t>2,9</a:t>
                      </a: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Marcador de número de diapositiva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s-ES"/>
              <a:t>ANÁLISIS E INVESTIGACIÓN | </a:t>
            </a:r>
            <a:fld id="{3CF6F73F-E2C7-422B-8C34-971B76ACE466}" type="slidenum">
              <a:rPr lang="es-ES"/>
              <a:pPr fontAlgn="base">
                <a:spcBef>
                  <a:spcPct val="0"/>
                </a:spcBef>
                <a:spcAft>
                  <a:spcPct val="0"/>
                </a:spcAft>
              </a:pPr>
              <a:t>47</a:t>
            </a:fld>
            <a:endParaRPr lang="es-ES"/>
          </a:p>
        </p:txBody>
      </p:sp>
      <p:sp>
        <p:nvSpPr>
          <p:cNvPr id="3" name="Text Box 4"/>
          <p:cNvSpPr txBox="1">
            <a:spLocks noChangeArrowheads="1"/>
          </p:cNvSpPr>
          <p:nvPr/>
        </p:nvSpPr>
        <p:spPr bwMode="auto">
          <a:xfrm>
            <a:off x="272480" y="145590"/>
            <a:ext cx="7704856" cy="587835"/>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eaLnBrk="1" fontAlgn="auto" hangingPunct="1">
              <a:lnSpc>
                <a:spcPts val="1700"/>
              </a:lnSpc>
              <a:spcBef>
                <a:spcPts val="0"/>
              </a:spcBef>
              <a:spcAft>
                <a:spcPts val="0"/>
              </a:spcAft>
              <a:defRPr/>
            </a:pPr>
            <a:r>
              <a:rPr lang="es-ES" dirty="0">
                <a:ln>
                  <a:solidFill>
                    <a:prstClr val="white"/>
                  </a:solidFill>
                </a:ln>
                <a:solidFill>
                  <a:prstClr val="white"/>
                </a:solidFill>
                <a:latin typeface="Calibri" pitchFamily="34" charset="0"/>
                <a:cs typeface="Calibri" pitchFamily="34" charset="0"/>
              </a:rPr>
              <a:t>SITUACIÓN LABORAL </a:t>
            </a:r>
            <a:r>
              <a:rPr lang="es-ES" dirty="0" smtClean="0">
                <a:ln>
                  <a:solidFill>
                    <a:prstClr val="white"/>
                  </a:solidFill>
                </a:ln>
                <a:solidFill>
                  <a:prstClr val="white"/>
                </a:solidFill>
                <a:latin typeface="Calibri" pitchFamily="34" charset="0"/>
                <a:cs typeface="Calibri" pitchFamily="34" charset="0"/>
              </a:rPr>
              <a:t>– Médicos con plaza en propiedad</a:t>
            </a:r>
          </a:p>
          <a:p>
            <a:pPr eaLnBrk="1" fontAlgn="auto" hangingPunct="1">
              <a:lnSpc>
                <a:spcPts val="1700"/>
              </a:lnSpc>
              <a:spcBef>
                <a:spcPts val="0"/>
              </a:spcBef>
              <a:spcAft>
                <a:spcPts val="0"/>
              </a:spcAft>
              <a:defRPr/>
            </a:pPr>
            <a:r>
              <a:rPr lang="es-ES" dirty="0" smtClean="0">
                <a:ln>
                  <a:solidFill>
                    <a:prstClr val="white"/>
                  </a:solidFill>
                </a:ln>
                <a:solidFill>
                  <a:prstClr val="white"/>
                </a:solidFill>
                <a:latin typeface="Calibri" pitchFamily="34" charset="0"/>
                <a:cs typeface="Calibri" pitchFamily="34" charset="0"/>
              </a:rPr>
              <a:t>Provincia en la que trabajan</a:t>
            </a:r>
          </a:p>
        </p:txBody>
      </p:sp>
      <p:graphicFrame>
        <p:nvGraphicFramePr>
          <p:cNvPr id="93187" name="Gráfico 3"/>
          <p:cNvGraphicFramePr>
            <a:graphicFrameLocks/>
          </p:cNvGraphicFramePr>
          <p:nvPr/>
        </p:nvGraphicFramePr>
        <p:xfrm>
          <a:off x="1230313" y="1217613"/>
          <a:ext cx="7651750" cy="4505325"/>
        </p:xfrm>
        <a:graphic>
          <a:graphicData uri="http://schemas.openxmlformats.org/presentationml/2006/ole">
            <p:oleObj spid="_x0000_s93187" r:id="rId3" imgW="7651143" imgH="4505334" progId="Excel.Chart.8">
              <p:embed/>
            </p:oleObj>
          </a:graphicData>
        </a:graphic>
      </p:graphicFrame>
      <p:sp>
        <p:nvSpPr>
          <p:cNvPr id="93188" name="4 Rectángulo"/>
          <p:cNvSpPr>
            <a:spLocks noChangeArrowheads="1"/>
          </p:cNvSpPr>
          <p:nvPr/>
        </p:nvSpPr>
        <p:spPr bwMode="auto">
          <a:xfrm>
            <a:off x="39688" y="6561138"/>
            <a:ext cx="8137525" cy="246062"/>
          </a:xfrm>
          <a:prstGeom prst="rect">
            <a:avLst/>
          </a:prstGeom>
          <a:noFill/>
          <a:ln w="9525">
            <a:noFill/>
            <a:miter lim="800000"/>
            <a:headEnd/>
            <a:tailEnd/>
          </a:ln>
        </p:spPr>
        <p:txBody>
          <a:bodyPr>
            <a:spAutoFit/>
          </a:bodyPr>
          <a:lstStyle/>
          <a:p>
            <a:r>
              <a:rPr lang="es-ES" sz="1000" b="1">
                <a:solidFill>
                  <a:srgbClr val="7F7F7F"/>
                </a:solidFill>
                <a:latin typeface="Calibri" pitchFamily="34" charset="0"/>
              </a:rPr>
              <a:t>P12a. </a:t>
            </a:r>
            <a:r>
              <a:rPr lang="es-ES" sz="1000">
                <a:solidFill>
                  <a:srgbClr val="7F7F7F"/>
                </a:solidFill>
                <a:latin typeface="Calibri" pitchFamily="34" charset="0"/>
              </a:rPr>
              <a:t>Y, concretamente, dónde está trabajando</a:t>
            </a:r>
          </a:p>
        </p:txBody>
      </p:sp>
      <p:graphicFrame>
        <p:nvGraphicFramePr>
          <p:cNvPr id="93189" name="Gráfico 7"/>
          <p:cNvGraphicFramePr>
            <a:graphicFrameLocks/>
          </p:cNvGraphicFramePr>
          <p:nvPr/>
        </p:nvGraphicFramePr>
        <p:xfrm>
          <a:off x="-50800" y="1506538"/>
          <a:ext cx="10329863" cy="4349750"/>
        </p:xfrm>
        <a:graphic>
          <a:graphicData uri="http://schemas.openxmlformats.org/presentationml/2006/ole">
            <p:oleObj spid="_x0000_s93189" r:id="rId4" imgW="10327519" imgH="4352921" progId="Excel.Chart.8">
              <p:embed/>
            </p:oleObj>
          </a:graphicData>
        </a:graphic>
      </p:graphicFrame>
      <p:sp>
        <p:nvSpPr>
          <p:cNvPr id="93190" name="10 CuadroTexto"/>
          <p:cNvSpPr txBox="1">
            <a:spLocks noChangeArrowheads="1"/>
          </p:cNvSpPr>
          <p:nvPr/>
        </p:nvSpPr>
        <p:spPr bwMode="auto">
          <a:xfrm>
            <a:off x="71438" y="6223000"/>
            <a:ext cx="5818187" cy="230188"/>
          </a:xfrm>
          <a:prstGeom prst="rect">
            <a:avLst/>
          </a:prstGeom>
          <a:noFill/>
          <a:ln w="9525">
            <a:noFill/>
            <a:miter lim="800000"/>
            <a:headEnd/>
            <a:tailEnd/>
          </a:ln>
        </p:spPr>
        <p:txBody>
          <a:bodyPr>
            <a:spAutoFit/>
          </a:bodyPr>
          <a:lstStyle/>
          <a:p>
            <a:r>
              <a:rPr lang="es-ES" sz="900">
                <a:solidFill>
                  <a:srgbClr val="595959"/>
                </a:solidFill>
                <a:latin typeface="Calibri" pitchFamily="34" charset="0"/>
              </a:rPr>
              <a:t>Base: médicos en activo con plaza en propiedad, incluidos aquellos que ejercen una especialidad no médica (4463 casos)</a:t>
            </a:r>
          </a:p>
        </p:txBody>
      </p:sp>
      <p:sp>
        <p:nvSpPr>
          <p:cNvPr id="93191" name="9 Rectángulo"/>
          <p:cNvSpPr>
            <a:spLocks noChangeArrowheads="1"/>
          </p:cNvSpPr>
          <p:nvPr/>
        </p:nvSpPr>
        <p:spPr bwMode="auto">
          <a:xfrm>
            <a:off x="39688" y="6423025"/>
            <a:ext cx="8137525" cy="246063"/>
          </a:xfrm>
          <a:prstGeom prst="rect">
            <a:avLst/>
          </a:prstGeom>
          <a:noFill/>
          <a:ln w="9525">
            <a:noFill/>
            <a:miter lim="800000"/>
            <a:headEnd/>
            <a:tailEnd/>
          </a:ln>
        </p:spPr>
        <p:txBody>
          <a:bodyPr>
            <a:spAutoFit/>
          </a:bodyPr>
          <a:lstStyle/>
          <a:p>
            <a:r>
              <a:rPr lang="es-ES" sz="1000" b="1">
                <a:solidFill>
                  <a:srgbClr val="7F7F7F"/>
                </a:solidFill>
                <a:latin typeface="Calibri" pitchFamily="34" charset="0"/>
              </a:rPr>
              <a:t>P9. </a:t>
            </a:r>
            <a:r>
              <a:rPr lang="es-ES" sz="1000">
                <a:solidFill>
                  <a:srgbClr val="7F7F7F"/>
                </a:solidFill>
                <a:latin typeface="Calibri" pitchFamily="34" charset="0"/>
              </a:rPr>
              <a:t>¿Dónde ha obtenido Vd. la plaza en propiedad?</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1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s-ES">
                <a:solidFill>
                  <a:srgbClr val="FFFFFF"/>
                </a:solidFill>
              </a:rPr>
              <a:t>ANÁLISIS E INVESTIGACIÓN | </a:t>
            </a:r>
            <a:fld id="{53E2E198-42E7-4683-9886-2A2A0E05D155}" type="slidenum">
              <a:rPr lang="es-ES">
                <a:solidFill>
                  <a:srgbClr val="FFFFFF"/>
                </a:solidFill>
              </a:rPr>
              <a:pPr fontAlgn="base">
                <a:spcBef>
                  <a:spcPct val="0"/>
                </a:spcBef>
                <a:spcAft>
                  <a:spcPct val="0"/>
                </a:spcAft>
              </a:pPr>
              <a:t>48</a:t>
            </a:fld>
            <a:endParaRPr lang="es-ES">
              <a:solidFill>
                <a:srgbClr val="FFFFFF"/>
              </a:solidFill>
            </a:endParaRPr>
          </a:p>
        </p:txBody>
      </p:sp>
      <p:sp>
        <p:nvSpPr>
          <p:cNvPr id="94210" name="4 Rectángulo"/>
          <p:cNvSpPr>
            <a:spLocks noChangeArrowheads="1"/>
          </p:cNvSpPr>
          <p:nvPr/>
        </p:nvSpPr>
        <p:spPr bwMode="auto">
          <a:xfrm>
            <a:off x="39688" y="6423025"/>
            <a:ext cx="8137525" cy="246063"/>
          </a:xfrm>
          <a:prstGeom prst="rect">
            <a:avLst/>
          </a:prstGeom>
          <a:noFill/>
          <a:ln w="9525">
            <a:noFill/>
            <a:miter lim="800000"/>
            <a:headEnd/>
            <a:tailEnd/>
          </a:ln>
        </p:spPr>
        <p:txBody>
          <a:bodyPr>
            <a:spAutoFit/>
          </a:bodyPr>
          <a:lstStyle/>
          <a:p>
            <a:r>
              <a:rPr lang="es-ES" sz="1000" b="1">
                <a:solidFill>
                  <a:srgbClr val="7F7F7F"/>
                </a:solidFill>
                <a:latin typeface="Calibri" pitchFamily="34" charset="0"/>
              </a:rPr>
              <a:t>P9. </a:t>
            </a:r>
            <a:r>
              <a:rPr lang="es-ES" sz="1000">
                <a:solidFill>
                  <a:srgbClr val="7F7F7F"/>
                </a:solidFill>
                <a:latin typeface="Calibri" pitchFamily="34" charset="0"/>
              </a:rPr>
              <a:t>¿Dónde ha obtenido Vd. la plaza en propiedad?</a:t>
            </a:r>
          </a:p>
        </p:txBody>
      </p:sp>
      <p:sp>
        <p:nvSpPr>
          <p:cNvPr id="8" name="Text Box 4"/>
          <p:cNvSpPr txBox="1">
            <a:spLocks noChangeArrowheads="1"/>
          </p:cNvSpPr>
          <p:nvPr/>
        </p:nvSpPr>
        <p:spPr bwMode="auto">
          <a:xfrm>
            <a:off x="272480" y="145590"/>
            <a:ext cx="7704856" cy="587835"/>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eaLnBrk="1" fontAlgn="auto" hangingPunct="1">
              <a:lnSpc>
                <a:spcPts val="1700"/>
              </a:lnSpc>
              <a:spcBef>
                <a:spcPts val="0"/>
              </a:spcBef>
              <a:spcAft>
                <a:spcPts val="0"/>
              </a:spcAft>
              <a:defRPr/>
            </a:pPr>
            <a:r>
              <a:rPr lang="es-ES" dirty="0">
                <a:ln>
                  <a:solidFill>
                    <a:prstClr val="white"/>
                  </a:solidFill>
                </a:ln>
                <a:solidFill>
                  <a:prstClr val="white"/>
                </a:solidFill>
                <a:latin typeface="Calibri" pitchFamily="34" charset="0"/>
                <a:cs typeface="Calibri" pitchFamily="34" charset="0"/>
              </a:rPr>
              <a:t>SITUACIÓN </a:t>
            </a:r>
            <a:r>
              <a:rPr lang="es-ES" dirty="0" smtClean="0">
                <a:ln>
                  <a:solidFill>
                    <a:prstClr val="white"/>
                  </a:solidFill>
                </a:ln>
                <a:solidFill>
                  <a:prstClr val="white"/>
                </a:solidFill>
                <a:latin typeface="Calibri" pitchFamily="34" charset="0"/>
                <a:cs typeface="Calibri" pitchFamily="34" charset="0"/>
              </a:rPr>
              <a:t>LABORAL</a:t>
            </a:r>
          </a:p>
          <a:p>
            <a:pPr eaLnBrk="1" fontAlgn="auto" hangingPunct="1">
              <a:lnSpc>
                <a:spcPts val="1700"/>
              </a:lnSpc>
              <a:spcBef>
                <a:spcPts val="0"/>
              </a:spcBef>
              <a:spcAft>
                <a:spcPts val="0"/>
              </a:spcAft>
              <a:defRPr/>
            </a:pPr>
            <a:r>
              <a:rPr lang="es-ES" dirty="0" smtClean="0">
                <a:ln>
                  <a:solidFill>
                    <a:prstClr val="white"/>
                  </a:solidFill>
                </a:ln>
                <a:solidFill>
                  <a:prstClr val="white"/>
                </a:solidFill>
                <a:latin typeface="Calibri" pitchFamily="34" charset="0"/>
                <a:cs typeface="Calibri" pitchFamily="34" charset="0"/>
              </a:rPr>
              <a:t>Proporción de plazas en propiedad, por provincia – </a:t>
            </a:r>
            <a:r>
              <a:rPr lang="es-ES" sz="1400" dirty="0" smtClean="0">
                <a:ln>
                  <a:solidFill>
                    <a:prstClr val="white"/>
                  </a:solidFill>
                </a:ln>
                <a:solidFill>
                  <a:prstClr val="white"/>
                </a:solidFill>
                <a:latin typeface="Calibri" pitchFamily="34" charset="0"/>
                <a:cs typeface="Calibri" pitchFamily="34" charset="0"/>
              </a:rPr>
              <a:t>Datos en %</a:t>
            </a:r>
          </a:p>
        </p:txBody>
      </p:sp>
      <p:sp>
        <p:nvSpPr>
          <p:cNvPr id="94212" name="10 CuadroTexto"/>
          <p:cNvSpPr txBox="1">
            <a:spLocks noChangeArrowheads="1"/>
          </p:cNvSpPr>
          <p:nvPr/>
        </p:nvSpPr>
        <p:spPr bwMode="auto">
          <a:xfrm>
            <a:off x="71438" y="6223000"/>
            <a:ext cx="6321425" cy="230188"/>
          </a:xfrm>
          <a:prstGeom prst="rect">
            <a:avLst/>
          </a:prstGeom>
          <a:noFill/>
          <a:ln w="9525">
            <a:noFill/>
            <a:miter lim="800000"/>
            <a:headEnd/>
            <a:tailEnd/>
          </a:ln>
        </p:spPr>
        <p:txBody>
          <a:bodyPr>
            <a:spAutoFit/>
          </a:bodyPr>
          <a:lstStyle/>
          <a:p>
            <a:r>
              <a:rPr lang="es-ES" sz="900">
                <a:solidFill>
                  <a:srgbClr val="595959"/>
                </a:solidFill>
                <a:latin typeface="Calibri" pitchFamily="34" charset="0"/>
              </a:rPr>
              <a:t>Base: médicos en activo, incluidos aquellos que ejercen una especialidad no médica y excluidos estudiantes (8376 casos)</a:t>
            </a:r>
          </a:p>
        </p:txBody>
      </p:sp>
      <p:graphicFrame>
        <p:nvGraphicFramePr>
          <p:cNvPr id="12" name="Group 3"/>
          <p:cNvGraphicFramePr>
            <a:graphicFrameLocks noGrp="1"/>
          </p:cNvGraphicFramePr>
          <p:nvPr/>
        </p:nvGraphicFramePr>
        <p:xfrm>
          <a:off x="586419" y="1437742"/>
          <a:ext cx="2788942" cy="4477574"/>
        </p:xfrm>
        <a:graphic>
          <a:graphicData uri="http://schemas.openxmlformats.org/drawingml/2006/table">
            <a:tbl>
              <a:tblPr>
                <a:effectLst>
                  <a:outerShdw blurRad="50800" dist="38100" dir="2700000" algn="tl" rotWithShape="0">
                    <a:prstClr val="black">
                      <a:alpha val="22000"/>
                    </a:prstClr>
                  </a:outerShdw>
                </a:effectLst>
              </a:tblPr>
              <a:tblGrid>
                <a:gridCol w="1318996"/>
                <a:gridCol w="734973"/>
                <a:gridCol w="734973"/>
              </a:tblGrid>
              <a:tr h="217198">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200" b="1" i="0" u="none" strike="noStrike" cap="none" normalizeH="0" baseline="0" dirty="0" smtClean="0">
                          <a:ln>
                            <a:solidFill>
                              <a:schemeClr val="accent5"/>
                            </a:solidFill>
                          </a:ln>
                          <a:solidFill>
                            <a:schemeClr val="accent5"/>
                          </a:solidFill>
                          <a:effectLst/>
                          <a:latin typeface="Calibri" pitchFamily="32" charset="0"/>
                          <a:cs typeface="Calibri" pitchFamily="32" charset="0"/>
                        </a:rPr>
                        <a:t>Provincia</a:t>
                      </a:r>
                    </a:p>
                  </a:txBody>
                  <a:tcPr marL="107981"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noFill/>
                      <a:prstDash val="sysDot"/>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s-ES" sz="1200" b="1" i="0" u="none" strike="noStrike" cap="none" normalizeH="0" baseline="0" dirty="0" smtClean="0">
                        <a:ln>
                          <a:solidFill>
                            <a:schemeClr val="accent5"/>
                          </a:solidFill>
                        </a:ln>
                        <a:solidFill>
                          <a:schemeClr val="accent5"/>
                        </a:solidFill>
                        <a:effectLst/>
                        <a:latin typeface="Calibri" pitchFamily="32" charset="0"/>
                        <a:cs typeface="Calibri" pitchFamily="32" charset="0"/>
                      </a:endParaRPr>
                    </a:p>
                  </a:txBody>
                  <a:tcPr marL="84225"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noFill/>
                      <a:prstDash val="sysDot"/>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s-ES" sz="1200" b="1" i="0" u="none" strike="noStrike" cap="none" normalizeH="0" baseline="0" dirty="0" smtClean="0">
                        <a:ln>
                          <a:solidFill>
                            <a:schemeClr val="accent5"/>
                          </a:solidFill>
                        </a:ln>
                        <a:solidFill>
                          <a:schemeClr val="accent5"/>
                        </a:solidFill>
                        <a:effectLst/>
                        <a:latin typeface="Calibri" pitchFamily="32" charset="0"/>
                        <a:cs typeface="Calibri" pitchFamily="32" charset="0"/>
                      </a:endParaRPr>
                    </a:p>
                  </a:txBody>
                  <a:tcPr marL="84225"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noFill/>
                      <a:prstDash val="sysDot"/>
                      <a:round/>
                      <a:headEnd type="none" w="med" len="med"/>
                      <a:tailEnd type="none" w="med" len="med"/>
                    </a:lnB>
                    <a:lnTlToBr>
                      <a:noFill/>
                    </a:lnTlToBr>
                    <a:lnBlToTr>
                      <a:noFill/>
                    </a:lnBlToTr>
                    <a:solidFill>
                      <a:schemeClr val="accent1">
                        <a:lumMod val="20000"/>
                        <a:lumOff val="80000"/>
                      </a:schemeClr>
                    </a:solidFill>
                  </a:tcPr>
                </a:tc>
              </a:tr>
              <a:tr h="236594">
                <a:tc>
                  <a:txBody>
                    <a:bodyPr/>
                    <a:lstStyle/>
                    <a:p>
                      <a:pPr marL="0" algn="l" defTabSz="914400" rtl="0" eaLnBrk="1" fontAlgn="t" latinLnBrk="0" hangingPunct="1"/>
                      <a:r>
                        <a:rPr lang="es-ES" sz="1100" b="0" i="0" u="none" strike="noStrike" kern="1200" dirty="0" smtClean="0">
                          <a:solidFill>
                            <a:srgbClr val="000000"/>
                          </a:solidFill>
                          <a:effectLst/>
                          <a:latin typeface="+mn-lt"/>
                          <a:ea typeface="+mn-ea"/>
                          <a:cs typeface="+mn-cs"/>
                        </a:rPr>
                        <a:t>Valencia</a:t>
                      </a:r>
                      <a:endParaRPr lang="es-ES" sz="1100" b="0" i="0" u="none" strike="noStrike" kern="1200" dirty="0">
                        <a:solidFill>
                          <a:srgbClr val="000000"/>
                        </a:solidFill>
                        <a:effectLst/>
                        <a:latin typeface="+mn-lt"/>
                        <a:ea typeface="+mn-ea"/>
                        <a:cs typeface="+mn-cs"/>
                      </a:endParaRP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9525" cap="flat" cmpd="sng" algn="ctr">
                      <a:noFill/>
                      <a:prstDash val="sysDot"/>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marL="0" algn="ctr" defTabSz="914400" rtl="0" eaLnBrk="1" fontAlgn="t" latinLnBrk="0" hangingPunct="1"/>
                      <a:endParaRPr lang="es-ES" sz="1100" b="0" i="0" u="none" strike="noStrike" kern="1200" dirty="0">
                        <a:solidFill>
                          <a:srgbClr val="000000"/>
                        </a:solidFill>
                        <a:effectLst/>
                        <a:latin typeface="Arial"/>
                        <a:ea typeface="+mn-ea"/>
                        <a:cs typeface="+mn-cs"/>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noFill/>
                      <a:prstDash val="sysDot"/>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marL="0" algn="ctr" defTabSz="914400" rtl="0" eaLnBrk="1" fontAlgn="t" latinLnBrk="0" hangingPunct="1"/>
                      <a:endParaRPr lang="es-ES" sz="1100" b="0" i="0" u="none" strike="noStrike" kern="1200">
                        <a:solidFill>
                          <a:srgbClr val="000000"/>
                        </a:solidFill>
                        <a:effectLst/>
                        <a:latin typeface="Arial"/>
                        <a:ea typeface="+mn-ea"/>
                        <a:cs typeface="+mn-cs"/>
                      </a:endParaRP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marL="0" algn="l" defTabSz="914400" rtl="0" eaLnBrk="1" fontAlgn="t" latinLnBrk="0" hangingPunct="1"/>
                      <a:r>
                        <a:rPr lang="es-ES" sz="1100" b="0" i="0" u="none" strike="noStrike" kern="1200" dirty="0">
                          <a:solidFill>
                            <a:srgbClr val="000000"/>
                          </a:solidFill>
                          <a:effectLst/>
                          <a:latin typeface="+mn-lt"/>
                          <a:ea typeface="+mn-ea"/>
                          <a:cs typeface="+mn-cs"/>
                        </a:rPr>
                        <a:t>Murcia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marL="0" algn="ctr" defTabSz="914400" rtl="0" eaLnBrk="1" fontAlgn="t" latinLnBrk="0" hangingPunct="1"/>
                      <a:endParaRPr lang="es-ES" sz="1100" b="0" i="0" u="none" strike="noStrike" kern="1200" dirty="0">
                        <a:solidFill>
                          <a:srgbClr val="000000"/>
                        </a:solidFill>
                        <a:effectLst/>
                        <a:latin typeface="Arial"/>
                        <a:ea typeface="+mn-ea"/>
                        <a:cs typeface="+mn-cs"/>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marL="0" algn="ctr" defTabSz="914400" rtl="0" eaLnBrk="1" fontAlgn="t" latinLnBrk="0" hangingPunct="1"/>
                      <a:endParaRPr lang="es-ES" sz="1100" b="0" i="0" u="none" strike="noStrike" kern="1200">
                        <a:solidFill>
                          <a:srgbClr val="000000"/>
                        </a:solidFill>
                        <a:effectLst/>
                        <a:latin typeface="Arial"/>
                        <a:ea typeface="+mn-ea"/>
                        <a:cs typeface="+mn-cs"/>
                      </a:endParaRP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marL="0" algn="l" defTabSz="914400" rtl="0" eaLnBrk="1" fontAlgn="t" latinLnBrk="0" hangingPunct="1"/>
                      <a:r>
                        <a:rPr lang="es-ES" sz="1100" b="0" i="0" u="none" strike="noStrike" kern="1200" dirty="0">
                          <a:solidFill>
                            <a:srgbClr val="000000"/>
                          </a:solidFill>
                          <a:effectLst/>
                          <a:latin typeface="+mn-lt"/>
                          <a:ea typeface="+mn-ea"/>
                          <a:cs typeface="+mn-cs"/>
                        </a:rPr>
                        <a:t>Cádiz</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marL="0" algn="ctr" defTabSz="914400" rtl="0" eaLnBrk="1" fontAlgn="t" latinLnBrk="0" hangingPunct="1"/>
                      <a:endParaRPr lang="es-ES" sz="1100" b="0" i="0" u="none" strike="noStrike" kern="1200">
                        <a:solidFill>
                          <a:srgbClr val="000000"/>
                        </a:solidFill>
                        <a:effectLst/>
                        <a:latin typeface="Arial"/>
                        <a:ea typeface="+mn-ea"/>
                        <a:cs typeface="+mn-cs"/>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marL="0" algn="ctr" defTabSz="914400" rtl="0" eaLnBrk="1" fontAlgn="t" latinLnBrk="0" hangingPunct="1"/>
                      <a:endParaRPr lang="es-ES" sz="1100" b="0" i="0" u="none" strike="noStrike" kern="1200" dirty="0">
                        <a:solidFill>
                          <a:srgbClr val="000000"/>
                        </a:solidFill>
                        <a:effectLst/>
                        <a:latin typeface="Arial"/>
                        <a:ea typeface="+mn-ea"/>
                        <a:cs typeface="+mn-cs"/>
                      </a:endParaRP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marL="0" algn="l" defTabSz="914400" rtl="0" eaLnBrk="1" fontAlgn="t" latinLnBrk="0" hangingPunct="1"/>
                      <a:r>
                        <a:rPr lang="es-ES" sz="1100" b="0" i="0" u="none" strike="noStrike" kern="1200" dirty="0">
                          <a:solidFill>
                            <a:srgbClr val="000000"/>
                          </a:solidFill>
                          <a:effectLst/>
                          <a:latin typeface="+mn-lt"/>
                          <a:ea typeface="+mn-ea"/>
                          <a:cs typeface="+mn-cs"/>
                        </a:rPr>
                        <a:t>Asturias</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marL="0" algn="ctr" defTabSz="914400" rtl="0" eaLnBrk="1" fontAlgn="t" latinLnBrk="0" hangingPunct="1"/>
                      <a:endParaRPr lang="es-ES" sz="1100" b="0" i="0" u="none" strike="noStrike" kern="1200">
                        <a:solidFill>
                          <a:srgbClr val="000000"/>
                        </a:solidFill>
                        <a:effectLst/>
                        <a:latin typeface="Arial"/>
                        <a:ea typeface="+mn-ea"/>
                        <a:cs typeface="+mn-cs"/>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marL="0" algn="ctr" defTabSz="914400" rtl="0" eaLnBrk="1" fontAlgn="t" latinLnBrk="0" hangingPunct="1"/>
                      <a:endParaRPr lang="es-ES" sz="1100" b="0" i="0" u="none" strike="noStrike" kern="1200">
                        <a:solidFill>
                          <a:srgbClr val="000000"/>
                        </a:solidFill>
                        <a:effectLst/>
                        <a:latin typeface="Arial"/>
                        <a:ea typeface="+mn-ea"/>
                        <a:cs typeface="+mn-cs"/>
                      </a:endParaRP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marL="0" algn="l" defTabSz="914400" rtl="0" eaLnBrk="1" fontAlgn="t" latinLnBrk="0" hangingPunct="1"/>
                      <a:r>
                        <a:rPr lang="es-ES" sz="1100" b="0" i="0" u="none" strike="noStrike" kern="1200" dirty="0" smtClean="0">
                          <a:solidFill>
                            <a:srgbClr val="000000"/>
                          </a:solidFill>
                          <a:effectLst/>
                          <a:latin typeface="+mn-lt"/>
                          <a:ea typeface="+mn-ea"/>
                          <a:cs typeface="+mn-cs"/>
                        </a:rPr>
                        <a:t>La Coruña</a:t>
                      </a:r>
                      <a:endParaRPr lang="es-ES" sz="1100" b="0" i="0" u="none" strike="noStrike" kern="1200" dirty="0">
                        <a:solidFill>
                          <a:srgbClr val="000000"/>
                        </a:solidFill>
                        <a:effectLst/>
                        <a:latin typeface="+mn-lt"/>
                        <a:ea typeface="+mn-ea"/>
                        <a:cs typeface="+mn-cs"/>
                      </a:endParaRP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marL="0" algn="ctr" defTabSz="914400" rtl="0" eaLnBrk="1" fontAlgn="t" latinLnBrk="0" hangingPunct="1"/>
                      <a:endParaRPr lang="es-ES" sz="1100" b="0" i="0" u="none" strike="noStrike" kern="1200" dirty="0">
                        <a:solidFill>
                          <a:srgbClr val="000000"/>
                        </a:solidFill>
                        <a:effectLst/>
                        <a:latin typeface="Arial"/>
                        <a:ea typeface="+mn-ea"/>
                        <a:cs typeface="+mn-cs"/>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marL="0" algn="ctr" defTabSz="914400" rtl="0" eaLnBrk="1" fontAlgn="t" latinLnBrk="0" hangingPunct="1"/>
                      <a:endParaRPr lang="es-ES" sz="1100" b="0" i="0" u="none" strike="noStrike" kern="1200" dirty="0">
                        <a:solidFill>
                          <a:srgbClr val="000000"/>
                        </a:solidFill>
                        <a:effectLst/>
                        <a:latin typeface="Arial"/>
                        <a:ea typeface="+mn-ea"/>
                        <a:cs typeface="+mn-cs"/>
                      </a:endParaRP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marL="0" algn="l" defTabSz="914400" rtl="0" eaLnBrk="1" fontAlgn="t" latinLnBrk="0" hangingPunct="1"/>
                      <a:r>
                        <a:rPr lang="es-ES" sz="1100" b="0" i="0" u="none" strike="noStrike" kern="1200" dirty="0">
                          <a:solidFill>
                            <a:srgbClr val="000000"/>
                          </a:solidFill>
                          <a:effectLst/>
                          <a:latin typeface="+mn-lt"/>
                          <a:ea typeface="+mn-ea"/>
                          <a:cs typeface="+mn-cs"/>
                        </a:rPr>
                        <a:t>Córdoba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marL="0" algn="ctr" defTabSz="914400" rtl="0" eaLnBrk="1" fontAlgn="t" latinLnBrk="0" hangingPunct="1"/>
                      <a:endParaRPr lang="es-ES" sz="1100" b="0" i="0" u="none" strike="noStrike" kern="1200" dirty="0">
                        <a:solidFill>
                          <a:srgbClr val="000000"/>
                        </a:solidFill>
                        <a:effectLst/>
                        <a:latin typeface="Arial"/>
                        <a:ea typeface="+mn-ea"/>
                        <a:cs typeface="+mn-cs"/>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marL="0" algn="ctr" defTabSz="914400" rtl="0" eaLnBrk="1" fontAlgn="t" latinLnBrk="0" hangingPunct="1"/>
                      <a:endParaRPr lang="es-ES" sz="1100" b="0" i="0" u="none" strike="noStrike" kern="1200" dirty="0">
                        <a:solidFill>
                          <a:srgbClr val="000000"/>
                        </a:solidFill>
                        <a:effectLst/>
                        <a:latin typeface="Arial"/>
                        <a:ea typeface="+mn-ea"/>
                        <a:cs typeface="+mn-cs"/>
                      </a:endParaRP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marL="0" algn="l" defTabSz="914400" rtl="0" eaLnBrk="1" fontAlgn="t" latinLnBrk="0" hangingPunct="1"/>
                      <a:r>
                        <a:rPr lang="es-ES" sz="1100" b="0" i="0" u="none" strike="noStrike" kern="1200" dirty="0">
                          <a:solidFill>
                            <a:srgbClr val="000000"/>
                          </a:solidFill>
                          <a:effectLst/>
                          <a:latin typeface="+mn-lt"/>
                          <a:ea typeface="+mn-ea"/>
                          <a:cs typeface="+mn-cs"/>
                        </a:rPr>
                        <a:t>Valladolid</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marL="0" algn="ctr" defTabSz="914400" rtl="0" eaLnBrk="1" fontAlgn="t" latinLnBrk="0" hangingPunct="1"/>
                      <a:endParaRPr lang="es-ES" sz="1100" b="0" i="0" u="none" strike="noStrike" kern="1200" dirty="0">
                        <a:solidFill>
                          <a:srgbClr val="000000"/>
                        </a:solidFill>
                        <a:effectLst/>
                        <a:latin typeface="Arial"/>
                        <a:ea typeface="+mn-ea"/>
                        <a:cs typeface="+mn-cs"/>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marL="0" algn="ctr" defTabSz="914400" rtl="0" eaLnBrk="1" fontAlgn="t" latinLnBrk="0" hangingPunct="1"/>
                      <a:endParaRPr lang="es-ES" sz="1100" b="0" i="0" u="none" strike="noStrike" kern="1200" dirty="0">
                        <a:solidFill>
                          <a:srgbClr val="000000"/>
                        </a:solidFill>
                        <a:effectLst/>
                        <a:latin typeface="Arial"/>
                        <a:ea typeface="+mn-ea"/>
                        <a:cs typeface="+mn-cs"/>
                      </a:endParaRP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marL="0" algn="l" defTabSz="914400" rtl="0" eaLnBrk="1" fontAlgn="t" latinLnBrk="0" hangingPunct="1"/>
                      <a:r>
                        <a:rPr lang="es-ES" sz="1100" b="0" i="0" u="none" strike="noStrike" kern="1200" dirty="0">
                          <a:solidFill>
                            <a:srgbClr val="000000"/>
                          </a:solidFill>
                          <a:effectLst/>
                          <a:latin typeface="+mn-lt"/>
                          <a:ea typeface="+mn-ea"/>
                          <a:cs typeface="+mn-cs"/>
                        </a:rPr>
                        <a:t>Cantabria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marL="0" algn="ctr" defTabSz="914400" rtl="0" eaLnBrk="1" fontAlgn="t" latinLnBrk="0" hangingPunct="1"/>
                      <a:endParaRPr lang="es-ES" sz="1100" b="0" i="0" u="none" strike="noStrike" kern="1200" dirty="0">
                        <a:solidFill>
                          <a:srgbClr val="000000"/>
                        </a:solidFill>
                        <a:effectLst/>
                        <a:latin typeface="Arial"/>
                        <a:ea typeface="+mn-ea"/>
                        <a:cs typeface="+mn-cs"/>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marL="0" algn="ctr" defTabSz="914400" rtl="0" eaLnBrk="1" fontAlgn="t" latinLnBrk="0" hangingPunct="1"/>
                      <a:endParaRPr lang="es-ES" sz="1100" b="0" i="0" u="none" strike="noStrike" kern="1200" dirty="0">
                        <a:solidFill>
                          <a:srgbClr val="000000"/>
                        </a:solidFill>
                        <a:effectLst/>
                        <a:latin typeface="Arial"/>
                        <a:ea typeface="+mn-ea"/>
                        <a:cs typeface="+mn-cs"/>
                      </a:endParaRP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marL="0" algn="l" defTabSz="914400" rtl="0" eaLnBrk="1" fontAlgn="t" latinLnBrk="0" hangingPunct="1"/>
                      <a:r>
                        <a:rPr lang="es-ES" sz="1100" b="0" i="0" u="none" strike="noStrike" kern="1200" dirty="0" smtClean="0">
                          <a:solidFill>
                            <a:srgbClr val="000000"/>
                          </a:solidFill>
                          <a:effectLst/>
                          <a:latin typeface="+mn-lt"/>
                          <a:ea typeface="+mn-ea"/>
                          <a:cs typeface="+mn-cs"/>
                        </a:rPr>
                        <a:t>La Rioja</a:t>
                      </a:r>
                      <a:endParaRPr lang="es-ES" sz="1100" b="0" i="0" u="none" strike="noStrike" kern="1200" dirty="0">
                        <a:solidFill>
                          <a:srgbClr val="000000"/>
                        </a:solidFill>
                        <a:effectLst/>
                        <a:latin typeface="+mn-lt"/>
                        <a:ea typeface="+mn-ea"/>
                        <a:cs typeface="+mn-cs"/>
                      </a:endParaRP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marL="0" algn="ctr" defTabSz="914400" rtl="0" eaLnBrk="1" fontAlgn="t" latinLnBrk="0" hangingPunct="1"/>
                      <a:endParaRPr lang="es-ES" sz="1100" b="0" i="0" u="none" strike="noStrike" kern="1200" dirty="0">
                        <a:solidFill>
                          <a:srgbClr val="000000"/>
                        </a:solidFill>
                        <a:effectLst/>
                        <a:latin typeface="Arial"/>
                        <a:ea typeface="+mn-ea"/>
                        <a:cs typeface="+mn-cs"/>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marL="0" algn="ctr" defTabSz="914400" rtl="0" eaLnBrk="1" fontAlgn="t" latinLnBrk="0" hangingPunct="1"/>
                      <a:endParaRPr lang="es-ES" sz="1100" b="0" i="0" u="none" strike="noStrike" kern="1200" dirty="0">
                        <a:solidFill>
                          <a:srgbClr val="000000"/>
                        </a:solidFill>
                        <a:effectLst/>
                        <a:latin typeface="Arial"/>
                        <a:ea typeface="+mn-ea"/>
                        <a:cs typeface="+mn-cs"/>
                      </a:endParaRP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marL="0" algn="l" defTabSz="914400" rtl="0" eaLnBrk="1" fontAlgn="t" latinLnBrk="0" hangingPunct="1"/>
                      <a:r>
                        <a:rPr lang="es-ES" sz="1100" b="0" i="0" u="none" strike="noStrike" kern="1200" dirty="0">
                          <a:solidFill>
                            <a:srgbClr val="000000"/>
                          </a:solidFill>
                          <a:effectLst/>
                          <a:latin typeface="+mn-lt"/>
                          <a:ea typeface="+mn-ea"/>
                          <a:cs typeface="+mn-cs"/>
                        </a:rPr>
                        <a:t>Ciudad Real</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marL="0" algn="ctr" defTabSz="914400" rtl="0" eaLnBrk="1" fontAlgn="t" latinLnBrk="0" hangingPunct="1"/>
                      <a:endParaRPr lang="es-ES" sz="1100" b="0" i="0" u="none" strike="noStrike" kern="1200" dirty="0">
                        <a:solidFill>
                          <a:srgbClr val="000000"/>
                        </a:solidFill>
                        <a:effectLst/>
                        <a:latin typeface="Arial"/>
                        <a:ea typeface="+mn-ea"/>
                        <a:cs typeface="+mn-cs"/>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marL="0" algn="ctr" defTabSz="914400" rtl="0" eaLnBrk="1" fontAlgn="t" latinLnBrk="0" hangingPunct="1"/>
                      <a:endParaRPr lang="es-ES" sz="1100" b="0" i="0" u="none" strike="noStrike" kern="1200" dirty="0">
                        <a:solidFill>
                          <a:srgbClr val="000000"/>
                        </a:solidFill>
                        <a:effectLst/>
                        <a:latin typeface="Arial"/>
                        <a:ea typeface="+mn-ea"/>
                        <a:cs typeface="+mn-cs"/>
                      </a:endParaRP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marL="0" algn="l" defTabSz="914400" rtl="0" eaLnBrk="1" fontAlgn="t" latinLnBrk="0" hangingPunct="1"/>
                      <a:r>
                        <a:rPr lang="es-ES" sz="1100" b="0" i="0" u="none" strike="noStrike" kern="1200" dirty="0" smtClean="0">
                          <a:solidFill>
                            <a:srgbClr val="000000"/>
                          </a:solidFill>
                          <a:effectLst/>
                          <a:latin typeface="+mn-lt"/>
                          <a:ea typeface="+mn-ea"/>
                          <a:cs typeface="+mn-cs"/>
                        </a:rPr>
                        <a:t>Guipúzcoa</a:t>
                      </a:r>
                      <a:endParaRPr lang="es-ES" sz="1100" b="0" i="0" u="none" strike="noStrike" kern="1200" dirty="0">
                        <a:solidFill>
                          <a:srgbClr val="000000"/>
                        </a:solidFill>
                        <a:effectLst/>
                        <a:latin typeface="+mn-lt"/>
                        <a:ea typeface="+mn-ea"/>
                        <a:cs typeface="+mn-cs"/>
                      </a:endParaRP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marL="0" algn="ctr" defTabSz="914400" rtl="0" eaLnBrk="1" fontAlgn="t" latinLnBrk="0" hangingPunct="1"/>
                      <a:endParaRPr lang="es-ES" sz="1100" b="0" i="0" u="none" strike="noStrike" kern="1200" dirty="0">
                        <a:solidFill>
                          <a:srgbClr val="000000"/>
                        </a:solidFill>
                        <a:effectLst/>
                        <a:latin typeface="Arial"/>
                        <a:ea typeface="+mn-ea"/>
                        <a:cs typeface="+mn-cs"/>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marL="0" algn="ctr" defTabSz="914400" rtl="0" eaLnBrk="1" fontAlgn="t" latinLnBrk="0" hangingPunct="1"/>
                      <a:endParaRPr lang="es-ES" sz="1100" b="0" i="0" u="none" strike="noStrike" kern="1200" dirty="0">
                        <a:solidFill>
                          <a:srgbClr val="000000"/>
                        </a:solidFill>
                        <a:effectLst/>
                        <a:latin typeface="Arial"/>
                        <a:ea typeface="+mn-ea"/>
                        <a:cs typeface="+mn-cs"/>
                      </a:endParaRP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marL="0" algn="l" defTabSz="914400" rtl="0" eaLnBrk="1" fontAlgn="t" latinLnBrk="0" hangingPunct="1"/>
                      <a:r>
                        <a:rPr lang="es-ES" sz="1100" b="0" i="0" u="none" strike="noStrike" kern="1200" dirty="0">
                          <a:solidFill>
                            <a:srgbClr val="000000"/>
                          </a:solidFill>
                          <a:effectLst/>
                          <a:latin typeface="+mn-lt"/>
                          <a:ea typeface="+mn-ea"/>
                          <a:cs typeface="+mn-cs"/>
                        </a:rPr>
                        <a:t>Navarra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marL="0" algn="ctr" defTabSz="914400" rtl="0" eaLnBrk="1" fontAlgn="t" latinLnBrk="0" hangingPunct="1"/>
                      <a:endParaRPr lang="es-ES" sz="1100" b="0" i="0" u="none" strike="noStrike" kern="1200" dirty="0">
                        <a:solidFill>
                          <a:srgbClr val="000000"/>
                        </a:solidFill>
                        <a:effectLst/>
                        <a:latin typeface="Arial"/>
                        <a:ea typeface="+mn-ea"/>
                        <a:cs typeface="+mn-cs"/>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marL="0" algn="ctr" defTabSz="914400" rtl="0" eaLnBrk="1" fontAlgn="t" latinLnBrk="0" hangingPunct="1"/>
                      <a:endParaRPr lang="es-ES" sz="1100" b="0" i="0" u="none" strike="noStrike" kern="1200" dirty="0">
                        <a:solidFill>
                          <a:srgbClr val="000000"/>
                        </a:solidFill>
                        <a:effectLst/>
                        <a:latin typeface="Arial"/>
                        <a:ea typeface="+mn-ea"/>
                        <a:cs typeface="+mn-cs"/>
                      </a:endParaRP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marL="0" algn="l" defTabSz="914400" rtl="0" eaLnBrk="1" fontAlgn="t" latinLnBrk="0" hangingPunct="1"/>
                      <a:r>
                        <a:rPr lang="es-ES" sz="1100" b="0" i="0" u="none" strike="noStrike" kern="1200" dirty="0">
                          <a:solidFill>
                            <a:srgbClr val="000000"/>
                          </a:solidFill>
                          <a:effectLst/>
                          <a:latin typeface="+mn-lt"/>
                          <a:ea typeface="+mn-ea"/>
                          <a:cs typeface="+mn-cs"/>
                        </a:rPr>
                        <a:t>Tarragona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marL="0" algn="ctr" defTabSz="914400" rtl="0" eaLnBrk="1" fontAlgn="t" latinLnBrk="0" hangingPunct="1"/>
                      <a:endParaRPr lang="es-ES" sz="1100" b="0" i="0" u="none" strike="noStrike" kern="1200">
                        <a:solidFill>
                          <a:srgbClr val="000000"/>
                        </a:solidFill>
                        <a:effectLst/>
                        <a:latin typeface="Arial"/>
                        <a:ea typeface="+mn-ea"/>
                        <a:cs typeface="+mn-cs"/>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marL="0" algn="ctr" defTabSz="914400" rtl="0" eaLnBrk="1" fontAlgn="t" latinLnBrk="0" hangingPunct="1"/>
                      <a:endParaRPr lang="es-ES" sz="1100" b="0" i="0" u="none" strike="noStrike" kern="1200" dirty="0">
                        <a:solidFill>
                          <a:srgbClr val="000000"/>
                        </a:solidFill>
                        <a:effectLst/>
                        <a:latin typeface="Arial"/>
                        <a:ea typeface="+mn-ea"/>
                        <a:cs typeface="+mn-cs"/>
                      </a:endParaRP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marL="0" algn="l" defTabSz="914400" rtl="0" eaLnBrk="1" fontAlgn="t" latinLnBrk="0" hangingPunct="1"/>
                      <a:r>
                        <a:rPr lang="es-ES" sz="1100" b="0" i="0" u="none" strike="noStrike" kern="1200" dirty="0">
                          <a:solidFill>
                            <a:srgbClr val="000000"/>
                          </a:solidFill>
                          <a:effectLst/>
                          <a:latin typeface="+mn-lt"/>
                          <a:ea typeface="+mn-ea"/>
                          <a:cs typeface="+mn-cs"/>
                        </a:rPr>
                        <a:t>Baleares, Islas</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marL="0" algn="ctr" defTabSz="914400" rtl="0" eaLnBrk="1" fontAlgn="t" latinLnBrk="0" hangingPunct="1"/>
                      <a:endParaRPr lang="es-ES" sz="1100" b="0" i="0" u="none" strike="noStrike" kern="1200">
                        <a:solidFill>
                          <a:srgbClr val="000000"/>
                        </a:solidFill>
                        <a:effectLst/>
                        <a:latin typeface="Arial"/>
                        <a:ea typeface="+mn-ea"/>
                        <a:cs typeface="+mn-cs"/>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marL="0" algn="ctr" defTabSz="914400" rtl="0" eaLnBrk="1" fontAlgn="t" latinLnBrk="0" hangingPunct="1"/>
                      <a:endParaRPr lang="es-ES" sz="1100" b="0" i="0" u="none" strike="noStrike" kern="1200" dirty="0">
                        <a:solidFill>
                          <a:srgbClr val="000000"/>
                        </a:solidFill>
                        <a:effectLst/>
                        <a:latin typeface="Arial"/>
                        <a:ea typeface="+mn-ea"/>
                        <a:cs typeface="+mn-cs"/>
                      </a:endParaRP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marL="0" algn="l" defTabSz="914400" rtl="0" eaLnBrk="1" fontAlgn="t" latinLnBrk="0" hangingPunct="1"/>
                      <a:r>
                        <a:rPr lang="es-ES" sz="1100" b="0" i="0" u="none" strike="noStrike" kern="1200" dirty="0">
                          <a:solidFill>
                            <a:srgbClr val="000000"/>
                          </a:solidFill>
                          <a:effectLst/>
                          <a:latin typeface="+mn-lt"/>
                          <a:ea typeface="+mn-ea"/>
                          <a:cs typeface="+mn-cs"/>
                        </a:rPr>
                        <a:t>Zaragoza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marL="0" algn="ctr" defTabSz="914400" rtl="0" eaLnBrk="1" fontAlgn="t" latinLnBrk="0" hangingPunct="1"/>
                      <a:endParaRPr lang="es-ES" sz="1100" b="0" i="0" u="none" strike="noStrike" kern="1200">
                        <a:solidFill>
                          <a:srgbClr val="000000"/>
                        </a:solidFill>
                        <a:effectLst/>
                        <a:latin typeface="Arial"/>
                        <a:ea typeface="+mn-ea"/>
                        <a:cs typeface="+mn-cs"/>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marL="0" algn="ctr" defTabSz="914400" rtl="0" eaLnBrk="1" fontAlgn="t" latinLnBrk="0" hangingPunct="1"/>
                      <a:endParaRPr lang="es-ES" sz="1100" b="0" i="0" u="none" strike="noStrike" kern="1200" dirty="0">
                        <a:solidFill>
                          <a:srgbClr val="000000"/>
                        </a:solidFill>
                        <a:effectLst/>
                        <a:latin typeface="Arial"/>
                        <a:ea typeface="+mn-ea"/>
                        <a:cs typeface="+mn-cs"/>
                      </a:endParaRP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marL="0" algn="l" defTabSz="914400" rtl="0" eaLnBrk="1" fontAlgn="t" latinLnBrk="0" hangingPunct="1"/>
                      <a:r>
                        <a:rPr lang="es-ES" sz="1100" b="0" i="0" u="none" strike="noStrike" kern="1200" dirty="0">
                          <a:solidFill>
                            <a:srgbClr val="000000"/>
                          </a:solidFill>
                          <a:effectLst/>
                          <a:latin typeface="+mn-lt"/>
                          <a:ea typeface="+mn-ea"/>
                          <a:cs typeface="+mn-cs"/>
                        </a:rPr>
                        <a:t>Burgos</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marL="0" algn="ctr" defTabSz="914400" rtl="0" eaLnBrk="1" fontAlgn="t" latinLnBrk="0" hangingPunct="1"/>
                      <a:endParaRPr lang="es-ES" sz="1100" b="0" i="0" u="none" strike="noStrike" kern="1200">
                        <a:solidFill>
                          <a:srgbClr val="000000"/>
                        </a:solidFill>
                        <a:effectLst/>
                        <a:latin typeface="Arial"/>
                        <a:ea typeface="+mn-ea"/>
                        <a:cs typeface="+mn-cs"/>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marL="0" algn="ctr" defTabSz="914400" rtl="0" eaLnBrk="1" fontAlgn="t" latinLnBrk="0" hangingPunct="1"/>
                      <a:endParaRPr lang="es-ES" sz="1100" b="0" i="0" u="none" strike="noStrike" kern="1200" dirty="0">
                        <a:solidFill>
                          <a:srgbClr val="000000"/>
                        </a:solidFill>
                        <a:effectLst/>
                        <a:latin typeface="Arial"/>
                        <a:ea typeface="+mn-ea"/>
                        <a:cs typeface="+mn-cs"/>
                      </a:endParaRP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marL="0" algn="l" defTabSz="914400" rtl="0" eaLnBrk="1" fontAlgn="t" latinLnBrk="0" hangingPunct="1"/>
                      <a:r>
                        <a:rPr lang="es-ES" sz="1100" b="0" i="0" u="none" strike="noStrike" kern="1200" dirty="0">
                          <a:solidFill>
                            <a:srgbClr val="000000"/>
                          </a:solidFill>
                          <a:effectLst/>
                          <a:latin typeface="+mn-lt"/>
                          <a:ea typeface="+mn-ea"/>
                          <a:cs typeface="+mn-cs"/>
                        </a:rPr>
                        <a:t>Toledo</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marL="0" algn="ctr" defTabSz="914400" rtl="0" eaLnBrk="1" fontAlgn="t" latinLnBrk="0" hangingPunct="1"/>
                      <a:endParaRPr lang="es-ES" sz="1100" b="0" i="0" u="none" strike="noStrike" kern="1200">
                        <a:solidFill>
                          <a:srgbClr val="000000"/>
                        </a:solidFill>
                        <a:effectLst/>
                        <a:latin typeface="Arial"/>
                        <a:ea typeface="+mn-ea"/>
                        <a:cs typeface="+mn-cs"/>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marL="0" algn="ctr" defTabSz="914400" rtl="0" eaLnBrk="1" fontAlgn="t" latinLnBrk="0" hangingPunct="1"/>
                      <a:endParaRPr lang="es-ES" sz="1100" b="0" i="0" u="none" strike="noStrike" kern="1200" dirty="0">
                        <a:solidFill>
                          <a:srgbClr val="000000"/>
                        </a:solidFill>
                        <a:effectLst/>
                        <a:latin typeface="Arial"/>
                        <a:ea typeface="+mn-ea"/>
                        <a:cs typeface="+mn-cs"/>
                      </a:endParaRP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marL="0" algn="l" defTabSz="914400" rtl="0" eaLnBrk="1" fontAlgn="t" latinLnBrk="0" hangingPunct="1"/>
                      <a:r>
                        <a:rPr lang="es-ES" sz="1100" b="0" i="0" u="none" strike="noStrike" kern="1200" dirty="0">
                          <a:solidFill>
                            <a:srgbClr val="000000"/>
                          </a:solidFill>
                          <a:effectLst/>
                          <a:latin typeface="+mn-lt"/>
                          <a:ea typeface="+mn-ea"/>
                          <a:cs typeface="+mn-cs"/>
                        </a:rPr>
                        <a:t>Lugo</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noFill/>
                      <a:prstDash val="sysDot"/>
                      <a:round/>
                      <a:headEnd type="none" w="med" len="med"/>
                      <a:tailEnd type="none" w="med" len="med"/>
                    </a:lnB>
                    <a:lnTlToBr>
                      <a:noFill/>
                    </a:lnTlToBr>
                    <a:lnBlToTr>
                      <a:noFill/>
                    </a:lnBlToTr>
                    <a:solidFill>
                      <a:srgbClr val="EBF6F9"/>
                    </a:solidFill>
                  </a:tcPr>
                </a:tc>
                <a:tc>
                  <a:txBody>
                    <a:bodyPr/>
                    <a:lstStyle/>
                    <a:p>
                      <a:pPr marL="0" algn="ctr" defTabSz="914400" rtl="0" eaLnBrk="1" fontAlgn="t" latinLnBrk="0" hangingPunct="1"/>
                      <a:endParaRPr lang="es-ES" sz="1100" b="0" i="0" u="none" strike="noStrike" kern="1200">
                        <a:solidFill>
                          <a:srgbClr val="000000"/>
                        </a:solidFill>
                        <a:effectLst/>
                        <a:latin typeface="Arial"/>
                        <a:ea typeface="+mn-ea"/>
                        <a:cs typeface="+mn-cs"/>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noFill/>
                      <a:prstDash val="sysDot"/>
                      <a:round/>
                      <a:headEnd type="none" w="med" len="med"/>
                      <a:tailEnd type="none" w="med" len="med"/>
                    </a:lnB>
                    <a:lnTlToBr>
                      <a:noFill/>
                    </a:lnTlToBr>
                    <a:lnBlToTr>
                      <a:noFill/>
                    </a:lnBlToTr>
                    <a:solidFill>
                      <a:srgbClr val="EBF6F9"/>
                    </a:solidFill>
                  </a:tcPr>
                </a:tc>
                <a:tc>
                  <a:txBody>
                    <a:bodyPr/>
                    <a:lstStyle/>
                    <a:p>
                      <a:pPr marL="0" algn="ctr" defTabSz="914400" rtl="0" eaLnBrk="1" fontAlgn="t" latinLnBrk="0" hangingPunct="1"/>
                      <a:endParaRPr lang="es-ES" sz="1100" b="0" i="0" u="none" strike="noStrike" kern="1200" dirty="0">
                        <a:solidFill>
                          <a:srgbClr val="000000"/>
                        </a:solidFill>
                        <a:effectLst/>
                        <a:latin typeface="Arial"/>
                        <a:ea typeface="+mn-ea"/>
                        <a:cs typeface="+mn-cs"/>
                      </a:endParaRP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9525" cap="flat" cmpd="sng" algn="ctr">
                      <a:noFill/>
                      <a:prstDash val="sysDot"/>
                      <a:round/>
                      <a:headEnd type="none" w="med" len="med"/>
                      <a:tailEnd type="none" w="med" len="med"/>
                    </a:lnB>
                    <a:lnTlToBr>
                      <a:noFill/>
                    </a:lnTlToBr>
                    <a:lnBlToTr>
                      <a:noFill/>
                    </a:lnBlToTr>
                    <a:solidFill>
                      <a:srgbClr val="EBF6F9"/>
                    </a:solidFill>
                  </a:tcPr>
                </a:tc>
              </a:tr>
            </a:tbl>
          </a:graphicData>
        </a:graphic>
      </p:graphicFrame>
      <p:graphicFrame>
        <p:nvGraphicFramePr>
          <p:cNvPr id="14" name="Group 3"/>
          <p:cNvGraphicFramePr>
            <a:graphicFrameLocks noGrp="1"/>
          </p:cNvGraphicFramePr>
          <p:nvPr/>
        </p:nvGraphicFramePr>
        <p:xfrm>
          <a:off x="3584642" y="1438694"/>
          <a:ext cx="2788942" cy="4477574"/>
        </p:xfrm>
        <a:graphic>
          <a:graphicData uri="http://schemas.openxmlformats.org/drawingml/2006/table">
            <a:tbl>
              <a:tblPr>
                <a:effectLst>
                  <a:outerShdw blurRad="50800" dist="38100" dir="2700000" algn="tl" rotWithShape="0">
                    <a:prstClr val="black">
                      <a:alpha val="22000"/>
                    </a:prstClr>
                  </a:outerShdw>
                </a:effectLst>
              </a:tblPr>
              <a:tblGrid>
                <a:gridCol w="1318996"/>
                <a:gridCol w="734973"/>
                <a:gridCol w="734973"/>
              </a:tblGrid>
              <a:tr h="217198">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200" b="1" i="0" u="none" strike="noStrike" cap="none" normalizeH="0" baseline="0" dirty="0" smtClean="0">
                          <a:ln>
                            <a:solidFill>
                              <a:schemeClr val="accent5"/>
                            </a:solidFill>
                          </a:ln>
                          <a:solidFill>
                            <a:schemeClr val="accent5"/>
                          </a:solidFill>
                          <a:effectLst/>
                          <a:latin typeface="Calibri" pitchFamily="32" charset="0"/>
                          <a:cs typeface="Calibri" pitchFamily="32" charset="0"/>
                        </a:rPr>
                        <a:t>Provincia</a:t>
                      </a:r>
                    </a:p>
                  </a:txBody>
                  <a:tcPr marL="107981"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noFill/>
                      <a:prstDash val="sysDot"/>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s-ES" sz="1200" b="1" i="0" u="none" strike="noStrike" cap="none" normalizeH="0" baseline="0" dirty="0" smtClean="0">
                        <a:ln>
                          <a:solidFill>
                            <a:schemeClr val="accent5"/>
                          </a:solidFill>
                        </a:ln>
                        <a:solidFill>
                          <a:schemeClr val="accent5"/>
                        </a:solidFill>
                        <a:effectLst/>
                        <a:latin typeface="Calibri" pitchFamily="32" charset="0"/>
                        <a:cs typeface="Calibri" pitchFamily="32" charset="0"/>
                      </a:endParaRPr>
                    </a:p>
                  </a:txBody>
                  <a:tcPr marL="84225"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noFill/>
                      <a:prstDash val="sysDot"/>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s-ES" sz="1200" b="1" i="0" u="none" strike="noStrike" cap="none" normalizeH="0" baseline="0" dirty="0" smtClean="0">
                        <a:ln>
                          <a:solidFill>
                            <a:schemeClr val="accent5"/>
                          </a:solidFill>
                        </a:ln>
                        <a:solidFill>
                          <a:schemeClr val="accent5"/>
                        </a:solidFill>
                        <a:effectLst/>
                        <a:latin typeface="Calibri" pitchFamily="32" charset="0"/>
                        <a:cs typeface="Calibri" pitchFamily="32" charset="0"/>
                      </a:endParaRPr>
                    </a:p>
                  </a:txBody>
                  <a:tcPr marL="84225"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noFill/>
                      <a:prstDash val="sysDot"/>
                      <a:round/>
                      <a:headEnd type="none" w="med" len="med"/>
                      <a:tailEnd type="none" w="med" len="med"/>
                    </a:lnB>
                    <a:lnTlToBr>
                      <a:noFill/>
                    </a:lnTlToBr>
                    <a:lnBlToTr>
                      <a:noFill/>
                    </a:lnBlToTr>
                    <a:solidFill>
                      <a:schemeClr val="accent1">
                        <a:lumMod val="20000"/>
                        <a:lumOff val="80000"/>
                      </a:schemeClr>
                    </a:solidFill>
                  </a:tcPr>
                </a:tc>
              </a:tr>
              <a:tr h="236594">
                <a:tc>
                  <a:txBody>
                    <a:bodyPr/>
                    <a:lstStyle/>
                    <a:p>
                      <a:pPr algn="l" fontAlgn="b"/>
                      <a:r>
                        <a:rPr lang="es-ES" sz="1200" b="0" i="0" u="none" strike="noStrike" dirty="0">
                          <a:solidFill>
                            <a:srgbClr val="000000"/>
                          </a:solidFill>
                          <a:effectLst/>
                          <a:latin typeface="+mn-lt"/>
                        </a:rPr>
                        <a:t>Cáceres</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9525" cap="flat" cmpd="sng" algn="ctr">
                      <a:noFill/>
                      <a:prstDash val="sysDot"/>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endParaRPr lang="es-ES" sz="1400" b="0" i="0" u="none" strike="noStrike" dirty="0">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noFill/>
                      <a:prstDash val="sysDot"/>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endParaRPr lang="es-ES" sz="1400" b="0" i="0" u="none" strike="noStrike" dirty="0">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algn="l" fontAlgn="b"/>
                      <a:r>
                        <a:rPr lang="es-ES" sz="1200" b="0" i="0" u="none" strike="noStrike" dirty="0" smtClean="0">
                          <a:solidFill>
                            <a:srgbClr val="000000"/>
                          </a:solidFill>
                          <a:effectLst/>
                          <a:latin typeface="+mn-lt"/>
                        </a:rPr>
                        <a:t>Alicante</a:t>
                      </a:r>
                      <a:endParaRPr lang="es-ES" sz="1200" b="0" i="0" u="none" strike="noStrike" dirty="0">
                        <a:solidFill>
                          <a:srgbClr val="000000"/>
                        </a:solidFill>
                        <a:effectLst/>
                        <a:latin typeface="+mn-lt"/>
                      </a:endParaRP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endParaRPr lang="es-ES" sz="1400" b="0" i="0" u="none" strike="noStrike" dirty="0">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endParaRPr lang="es-ES" sz="1400" b="0" i="0" u="none" strike="noStrike" dirty="0">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algn="l" fontAlgn="b"/>
                      <a:r>
                        <a:rPr lang="es-ES" sz="1200" b="0" i="0" u="none" strike="noStrike" dirty="0">
                          <a:solidFill>
                            <a:srgbClr val="000000"/>
                          </a:solidFill>
                          <a:effectLst/>
                          <a:latin typeface="+mn-lt"/>
                        </a:rPr>
                        <a:t>Almería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endParaRPr lang="es-ES" sz="1400" b="0" i="0" u="none" strike="noStrike" dirty="0">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endParaRPr lang="es-ES" sz="1400" b="0" i="0" u="none" strike="noStrike" dirty="0">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algn="l" fontAlgn="b"/>
                      <a:r>
                        <a:rPr lang="es-ES" sz="1200" b="0" i="0" u="none" strike="noStrike" dirty="0">
                          <a:solidFill>
                            <a:srgbClr val="000000"/>
                          </a:solidFill>
                          <a:effectLst/>
                          <a:latin typeface="+mn-lt"/>
                        </a:rPr>
                        <a:t>Huesca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endParaRPr lang="es-ES" sz="1400" b="0" i="0" u="none" strike="noStrike" dirty="0">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endParaRPr lang="es-ES" sz="1400" b="0" i="0" u="none" strike="noStrike">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algn="l" fontAlgn="b"/>
                      <a:r>
                        <a:rPr lang="es-ES" sz="1200" b="0" i="0" u="none" strike="noStrike" dirty="0">
                          <a:solidFill>
                            <a:srgbClr val="000000"/>
                          </a:solidFill>
                          <a:effectLst/>
                          <a:latin typeface="+mn-lt"/>
                        </a:rPr>
                        <a:t>Pontevedra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endParaRPr lang="es-ES" sz="1400" b="0" i="0" u="none" strike="noStrike">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endParaRPr lang="es-ES" sz="1400" b="0" i="0" u="none" strike="noStrike" dirty="0">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algn="l" fontAlgn="b"/>
                      <a:r>
                        <a:rPr lang="es-ES" sz="1200" b="0" i="0" u="none" strike="noStrike" dirty="0">
                          <a:solidFill>
                            <a:srgbClr val="000000"/>
                          </a:solidFill>
                          <a:effectLst/>
                          <a:latin typeface="+mn-lt"/>
                        </a:rPr>
                        <a:t>Málaga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endParaRPr lang="es-ES" sz="1400" b="0" i="0" u="none" strike="noStrike">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endParaRPr lang="es-ES" sz="1400" b="0" i="0" u="none" strike="noStrike">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algn="l" fontAlgn="b"/>
                      <a:r>
                        <a:rPr lang="es-ES" sz="1200" b="0" i="0" u="none" strike="noStrike" dirty="0" smtClean="0">
                          <a:solidFill>
                            <a:srgbClr val="000000"/>
                          </a:solidFill>
                          <a:effectLst/>
                          <a:latin typeface="+mn-lt"/>
                        </a:rPr>
                        <a:t>Ourense</a:t>
                      </a:r>
                      <a:endParaRPr lang="es-ES" sz="1200" b="0" i="0" u="none" strike="noStrike" dirty="0">
                        <a:solidFill>
                          <a:srgbClr val="000000"/>
                        </a:solidFill>
                        <a:effectLst/>
                        <a:latin typeface="+mn-lt"/>
                      </a:endParaRP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endParaRPr lang="es-ES" sz="1400" b="0" i="0" u="none" strike="noStrike">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endParaRPr lang="es-ES" sz="1400" b="0" i="0" u="none" strike="noStrike" dirty="0">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algn="l" fontAlgn="b"/>
                      <a:r>
                        <a:rPr lang="es-ES" sz="1200" b="0" i="0" u="none" strike="noStrike" dirty="0">
                          <a:solidFill>
                            <a:srgbClr val="000000"/>
                          </a:solidFill>
                          <a:effectLst/>
                          <a:latin typeface="+mn-lt"/>
                        </a:rPr>
                        <a:t>Huelva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endParaRPr lang="es-ES" sz="1400" b="0" i="0" u="none" strike="noStrike">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endParaRPr lang="es-ES" sz="1400" b="0" i="0" u="none" strike="noStrike" dirty="0">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algn="l" fontAlgn="b"/>
                      <a:r>
                        <a:rPr lang="es-ES" sz="1200" b="0" i="0" u="none" strike="noStrike" dirty="0">
                          <a:solidFill>
                            <a:srgbClr val="000000"/>
                          </a:solidFill>
                          <a:effectLst/>
                          <a:latin typeface="+mn-lt"/>
                        </a:rPr>
                        <a:t>Guadalajara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endParaRPr lang="es-ES" sz="1400" b="0" i="0" u="none" strike="noStrike">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endParaRPr lang="es-ES" sz="1400" b="0" i="0" u="none" strike="noStrike" dirty="0">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algn="l" fontAlgn="b"/>
                      <a:r>
                        <a:rPr lang="es-ES" sz="1200" b="0" i="0" u="none" strike="noStrike" dirty="0">
                          <a:solidFill>
                            <a:srgbClr val="000000"/>
                          </a:solidFill>
                          <a:effectLst/>
                          <a:latin typeface="+mn-lt"/>
                        </a:rPr>
                        <a:t>Salamanca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endParaRPr lang="es-ES" sz="1400" b="0" i="0" u="none" strike="noStrike">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endParaRPr lang="es-ES" sz="1400" b="0" i="0" u="none" strike="noStrike" dirty="0">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algn="l" fontAlgn="b"/>
                      <a:r>
                        <a:rPr lang="es-ES" sz="1200" b="0" i="0" u="none" strike="noStrike" dirty="0" smtClean="0">
                          <a:solidFill>
                            <a:srgbClr val="000000"/>
                          </a:solidFill>
                          <a:effectLst/>
                          <a:latin typeface="+mn-lt"/>
                        </a:rPr>
                        <a:t>Castellón</a:t>
                      </a:r>
                      <a:endParaRPr lang="es-ES" sz="1200" b="0" i="0" u="none" strike="noStrike" dirty="0">
                        <a:solidFill>
                          <a:srgbClr val="000000"/>
                        </a:solidFill>
                        <a:effectLst/>
                        <a:latin typeface="+mn-lt"/>
                      </a:endParaRP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endParaRPr lang="es-ES" sz="1400" b="0" i="0" u="none" strike="noStrike" dirty="0">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endParaRPr lang="es-ES" sz="1400" b="0" i="0" u="none" strike="noStrike" dirty="0">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algn="l" fontAlgn="b"/>
                      <a:r>
                        <a:rPr lang="es-ES" sz="1200" b="0" i="0" u="none" strike="noStrike" dirty="0" smtClean="0">
                          <a:solidFill>
                            <a:srgbClr val="000000"/>
                          </a:solidFill>
                          <a:effectLst/>
                          <a:latin typeface="+mn-lt"/>
                        </a:rPr>
                        <a:t>Álava</a:t>
                      </a:r>
                      <a:endParaRPr lang="es-ES" sz="1200" b="0" i="0" u="none" strike="noStrike" dirty="0">
                        <a:solidFill>
                          <a:srgbClr val="000000"/>
                        </a:solidFill>
                        <a:effectLst/>
                        <a:latin typeface="+mn-lt"/>
                      </a:endParaRP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endParaRPr lang="es-ES" sz="1400" b="0" i="0" u="none" strike="noStrike" dirty="0">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endParaRPr lang="es-ES" sz="1400" b="0" i="0" u="none" strike="noStrike" dirty="0">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algn="l" fontAlgn="b"/>
                      <a:r>
                        <a:rPr lang="es-ES" sz="1200" b="0" i="0" u="none" strike="noStrike" dirty="0">
                          <a:solidFill>
                            <a:srgbClr val="000000"/>
                          </a:solidFill>
                          <a:effectLst/>
                          <a:latin typeface="+mn-lt"/>
                        </a:rPr>
                        <a:t>Sevilla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endParaRPr lang="es-ES" sz="1400" b="0" i="0" u="none" strike="noStrike" dirty="0">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endParaRPr lang="es-ES" sz="1400" b="0" i="0" u="none" strike="noStrike" dirty="0">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algn="l" fontAlgn="b"/>
                      <a:r>
                        <a:rPr lang="es-ES" sz="1200" b="0" i="0" u="none" strike="noStrike" dirty="0">
                          <a:solidFill>
                            <a:srgbClr val="000000"/>
                          </a:solidFill>
                          <a:effectLst/>
                          <a:latin typeface="+mn-lt"/>
                        </a:rPr>
                        <a:t>Zamora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endParaRPr lang="es-ES" sz="1400" b="0" i="0" u="none" strike="noStrike" dirty="0">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endParaRPr lang="es-ES" sz="1400" b="0" i="0" u="none" strike="noStrike" dirty="0">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algn="l" fontAlgn="b"/>
                      <a:r>
                        <a:rPr lang="es-ES" sz="1200" b="0" i="0" u="none" strike="noStrike" dirty="0">
                          <a:solidFill>
                            <a:srgbClr val="000000"/>
                          </a:solidFill>
                          <a:effectLst/>
                          <a:latin typeface="+mn-lt"/>
                        </a:rPr>
                        <a:t>Madrid</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endParaRPr lang="es-ES" sz="1400" b="0" i="0" u="none" strike="noStrike">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endParaRPr lang="es-ES" sz="1400" b="0" i="0" u="none" strike="noStrike" dirty="0">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algn="l" fontAlgn="b"/>
                      <a:r>
                        <a:rPr lang="es-ES" sz="1200" b="0" i="0" u="none" strike="noStrike" dirty="0">
                          <a:solidFill>
                            <a:srgbClr val="000000"/>
                          </a:solidFill>
                          <a:effectLst/>
                          <a:latin typeface="+mn-lt"/>
                        </a:rPr>
                        <a:t>Cuenca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endParaRPr lang="es-ES" sz="1400" b="0" i="0" u="none" strike="noStrike">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endParaRPr lang="es-ES" sz="1400" b="0" i="0" u="none" strike="noStrike" dirty="0">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algn="l" fontAlgn="b"/>
                      <a:r>
                        <a:rPr lang="es-ES" sz="1200" b="0" i="0" u="none" strike="noStrike" dirty="0">
                          <a:solidFill>
                            <a:srgbClr val="000000"/>
                          </a:solidFill>
                          <a:effectLst/>
                          <a:latin typeface="+mn-lt"/>
                        </a:rPr>
                        <a:t>Ceuta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endParaRPr lang="es-ES" sz="1400" b="0" i="0" u="none" strike="noStrike" dirty="0">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endParaRPr lang="es-ES" sz="1400" b="0" i="0" u="none" strike="noStrike" dirty="0">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algn="l" fontAlgn="b"/>
                      <a:r>
                        <a:rPr lang="es-ES" sz="1200" b="0" i="0" u="none" strike="noStrike" dirty="0">
                          <a:solidFill>
                            <a:srgbClr val="000000"/>
                          </a:solidFill>
                          <a:effectLst/>
                          <a:latin typeface="+mn-lt"/>
                        </a:rPr>
                        <a:t>Albacete</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noFill/>
                      <a:prstDash val="sysDot"/>
                      <a:round/>
                      <a:headEnd type="none" w="med" len="med"/>
                      <a:tailEnd type="none" w="med" len="med"/>
                    </a:lnB>
                    <a:lnTlToBr>
                      <a:noFill/>
                    </a:lnTlToBr>
                    <a:lnBlToTr>
                      <a:noFill/>
                    </a:lnBlToTr>
                    <a:solidFill>
                      <a:srgbClr val="EBF6F9"/>
                    </a:solidFill>
                  </a:tcPr>
                </a:tc>
                <a:tc>
                  <a:txBody>
                    <a:bodyPr/>
                    <a:lstStyle/>
                    <a:p>
                      <a:pPr algn="ctr" fontAlgn="b"/>
                      <a:endParaRPr lang="es-ES" sz="1400" b="0" i="0" u="none" strike="noStrike" dirty="0">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noFill/>
                      <a:prstDash val="sysDot"/>
                      <a:round/>
                      <a:headEnd type="none" w="med" len="med"/>
                      <a:tailEnd type="none" w="med" len="med"/>
                    </a:lnB>
                    <a:lnTlToBr>
                      <a:noFill/>
                    </a:lnTlToBr>
                    <a:lnBlToTr>
                      <a:noFill/>
                    </a:lnBlToTr>
                    <a:solidFill>
                      <a:srgbClr val="EBF6F9"/>
                    </a:solidFill>
                  </a:tcPr>
                </a:tc>
                <a:tc>
                  <a:txBody>
                    <a:bodyPr/>
                    <a:lstStyle/>
                    <a:p>
                      <a:pPr algn="ctr" fontAlgn="b"/>
                      <a:endParaRPr lang="es-ES" sz="1400" b="0" i="0" u="none" strike="noStrike" dirty="0">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9525" cap="flat" cmpd="sng" algn="ctr">
                      <a:noFill/>
                      <a:prstDash val="sysDot"/>
                      <a:round/>
                      <a:headEnd type="none" w="med" len="med"/>
                      <a:tailEnd type="none" w="med" len="med"/>
                    </a:lnB>
                    <a:lnTlToBr>
                      <a:noFill/>
                    </a:lnTlToBr>
                    <a:lnBlToTr>
                      <a:noFill/>
                    </a:lnBlToTr>
                    <a:solidFill>
                      <a:srgbClr val="EBF6F9"/>
                    </a:solidFill>
                  </a:tcPr>
                </a:tc>
              </a:tr>
            </a:tbl>
          </a:graphicData>
        </a:graphic>
      </p:graphicFrame>
      <p:graphicFrame>
        <p:nvGraphicFramePr>
          <p:cNvPr id="15" name="Group 3"/>
          <p:cNvGraphicFramePr>
            <a:graphicFrameLocks noGrp="1"/>
          </p:cNvGraphicFramePr>
          <p:nvPr/>
        </p:nvGraphicFramePr>
        <p:xfrm>
          <a:off x="6582865" y="1437742"/>
          <a:ext cx="2788942" cy="4028052"/>
        </p:xfrm>
        <a:graphic>
          <a:graphicData uri="http://schemas.openxmlformats.org/drawingml/2006/table">
            <a:tbl>
              <a:tblPr>
                <a:effectLst>
                  <a:outerShdw blurRad="50800" dist="38100" dir="2700000" algn="tl" rotWithShape="0">
                    <a:prstClr val="black">
                      <a:alpha val="22000"/>
                    </a:prstClr>
                  </a:outerShdw>
                </a:effectLst>
              </a:tblPr>
              <a:tblGrid>
                <a:gridCol w="1318996"/>
                <a:gridCol w="734973"/>
                <a:gridCol w="734973"/>
              </a:tblGrid>
              <a:tr h="241711">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200" b="1" i="0" u="none" strike="noStrike" cap="none" normalizeH="0" baseline="0" dirty="0" smtClean="0">
                          <a:ln>
                            <a:solidFill>
                              <a:schemeClr val="accent5"/>
                            </a:solidFill>
                          </a:ln>
                          <a:solidFill>
                            <a:schemeClr val="accent5"/>
                          </a:solidFill>
                          <a:effectLst/>
                          <a:latin typeface="Calibri" pitchFamily="32" charset="0"/>
                          <a:cs typeface="Calibri" pitchFamily="32" charset="0"/>
                        </a:rPr>
                        <a:t>Provincia</a:t>
                      </a:r>
                    </a:p>
                  </a:txBody>
                  <a:tcPr marL="107981"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noFill/>
                      <a:prstDash val="sysDot"/>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s-ES" sz="1200" b="1" i="0" u="none" strike="noStrike" cap="none" normalizeH="0" baseline="0" dirty="0" smtClean="0">
                        <a:ln>
                          <a:solidFill>
                            <a:schemeClr val="accent5"/>
                          </a:solidFill>
                        </a:ln>
                        <a:solidFill>
                          <a:schemeClr val="accent5"/>
                        </a:solidFill>
                        <a:effectLst/>
                        <a:latin typeface="Calibri" pitchFamily="32" charset="0"/>
                        <a:cs typeface="Calibri" pitchFamily="32" charset="0"/>
                      </a:endParaRPr>
                    </a:p>
                  </a:txBody>
                  <a:tcPr marL="84225"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noFill/>
                      <a:prstDash val="sysDot"/>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s-ES" sz="1200" b="1" i="0" u="none" strike="noStrike" cap="none" normalizeH="0" baseline="0" dirty="0" smtClean="0">
                        <a:ln>
                          <a:solidFill>
                            <a:schemeClr val="accent5"/>
                          </a:solidFill>
                        </a:ln>
                        <a:solidFill>
                          <a:schemeClr val="accent5"/>
                        </a:solidFill>
                        <a:effectLst/>
                        <a:latin typeface="Calibri" pitchFamily="32" charset="0"/>
                        <a:cs typeface="Calibri" pitchFamily="32" charset="0"/>
                      </a:endParaRPr>
                    </a:p>
                  </a:txBody>
                  <a:tcPr marL="84225" marR="84225" marT="18001" marB="18001"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noFill/>
                      <a:prstDash val="sysDot"/>
                      <a:round/>
                      <a:headEnd type="none" w="med" len="med"/>
                      <a:tailEnd type="none" w="med" len="med"/>
                    </a:lnB>
                    <a:lnTlToBr>
                      <a:noFill/>
                    </a:lnTlToBr>
                    <a:lnBlToTr>
                      <a:noFill/>
                    </a:lnBlToTr>
                    <a:solidFill>
                      <a:schemeClr val="accent1">
                        <a:lumMod val="20000"/>
                        <a:lumOff val="80000"/>
                      </a:schemeClr>
                    </a:solidFill>
                  </a:tcPr>
                </a:tc>
              </a:tr>
              <a:tr h="236594">
                <a:tc>
                  <a:txBody>
                    <a:bodyPr/>
                    <a:lstStyle/>
                    <a:p>
                      <a:pPr algn="l" fontAlgn="b"/>
                      <a:r>
                        <a:rPr lang="es-ES" sz="1200" b="0" i="0" u="none" strike="noStrike" dirty="0">
                          <a:solidFill>
                            <a:srgbClr val="000000"/>
                          </a:solidFill>
                          <a:effectLst/>
                          <a:latin typeface="+mn-lt"/>
                        </a:rPr>
                        <a:t>León</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9525" cap="flat" cmpd="sng" algn="ctr">
                      <a:noFill/>
                      <a:prstDash val="sysDot"/>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endParaRPr lang="es-ES" sz="1400" b="0" i="0" u="none" strike="noStrike" dirty="0">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noFill/>
                      <a:prstDash val="sysDot"/>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endParaRPr lang="es-ES" sz="1400" b="0" i="0" u="none" strike="noStrike" dirty="0">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algn="l" fontAlgn="b"/>
                      <a:r>
                        <a:rPr lang="es-ES" sz="1200" b="0" i="0" u="none" strike="noStrike" dirty="0">
                          <a:solidFill>
                            <a:srgbClr val="000000"/>
                          </a:solidFill>
                          <a:effectLst/>
                          <a:latin typeface="+mn-lt"/>
                        </a:rPr>
                        <a:t>Barcelona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endParaRPr lang="es-ES" sz="1400" b="0" i="0" u="none" strike="noStrike" dirty="0">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endParaRPr lang="es-ES" sz="1400" b="0" i="0" u="none" strike="noStrike" dirty="0">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algn="l" fontAlgn="b"/>
                      <a:r>
                        <a:rPr lang="es-ES" sz="1200" b="0" i="0" u="none" strike="noStrike" dirty="0">
                          <a:solidFill>
                            <a:srgbClr val="000000"/>
                          </a:solidFill>
                          <a:effectLst/>
                          <a:latin typeface="+mn-lt"/>
                        </a:rPr>
                        <a:t>Soria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endParaRPr lang="es-ES" sz="1400" b="0" i="0" u="none" strike="noStrike" dirty="0">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endParaRPr lang="es-ES" sz="1400" b="0" i="0" u="none" strike="noStrike" dirty="0">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algn="l" fontAlgn="b"/>
                      <a:r>
                        <a:rPr lang="es-ES" sz="1200" b="0" i="0" u="none" strike="noStrike" dirty="0">
                          <a:solidFill>
                            <a:srgbClr val="000000"/>
                          </a:solidFill>
                          <a:effectLst/>
                          <a:latin typeface="+mn-lt"/>
                        </a:rPr>
                        <a:t>Jaén</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endParaRPr lang="es-ES" sz="1400" b="0" i="0" u="none" strike="noStrike">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endParaRPr lang="es-ES" sz="1400" b="0" i="0" u="none" strike="noStrike" dirty="0">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algn="l" fontAlgn="b"/>
                      <a:r>
                        <a:rPr lang="es-ES" sz="1200" b="0" i="0" u="none" strike="noStrike" dirty="0">
                          <a:solidFill>
                            <a:srgbClr val="000000"/>
                          </a:solidFill>
                          <a:effectLst/>
                          <a:latin typeface="+mn-lt"/>
                        </a:rPr>
                        <a:t>Badajoz</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endParaRPr lang="es-ES" sz="1400" b="0" i="0" u="none" strike="noStrike">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endParaRPr lang="es-ES" sz="1400" b="0" i="0" u="none" strike="noStrike" dirty="0">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algn="l" fontAlgn="b"/>
                      <a:r>
                        <a:rPr lang="es-ES" sz="1200" b="0" i="0" u="none" strike="noStrike" dirty="0">
                          <a:solidFill>
                            <a:srgbClr val="000000"/>
                          </a:solidFill>
                          <a:effectLst/>
                          <a:latin typeface="+mn-lt"/>
                        </a:rPr>
                        <a:t>Palencia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endParaRPr lang="es-ES" sz="1400" b="0" i="0" u="none" strike="noStrike">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endParaRPr lang="es-ES" sz="1400" b="0" i="0" u="none" strike="noStrike" dirty="0">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algn="l" fontAlgn="b"/>
                      <a:r>
                        <a:rPr lang="es-ES" sz="1200" b="0" i="0" u="none" strike="noStrike" dirty="0">
                          <a:solidFill>
                            <a:srgbClr val="000000"/>
                          </a:solidFill>
                          <a:effectLst/>
                          <a:latin typeface="+mn-lt"/>
                        </a:rPr>
                        <a:t>Segovia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endParaRPr lang="es-ES" sz="1400" b="0" i="0" u="none" strike="noStrike">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endParaRPr lang="es-ES" sz="1400" b="0" i="0" u="none" strike="noStrike" dirty="0">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algn="l" fontAlgn="b"/>
                      <a:r>
                        <a:rPr lang="es-ES" sz="1200" b="0" i="0" u="none" strike="noStrike">
                          <a:solidFill>
                            <a:srgbClr val="000000"/>
                          </a:solidFill>
                          <a:effectLst/>
                          <a:latin typeface="+mn-lt"/>
                        </a:rPr>
                        <a:t>Bizkaia/Vizcaya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endParaRPr lang="es-ES" sz="1400" b="0" i="0" u="none" strike="noStrike">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endParaRPr lang="es-ES" sz="1400" b="0" i="0" u="none" strike="noStrike" dirty="0">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algn="l" fontAlgn="b"/>
                      <a:r>
                        <a:rPr lang="es-ES" sz="1200" b="0" i="0" u="none" strike="noStrike" dirty="0">
                          <a:solidFill>
                            <a:srgbClr val="000000"/>
                          </a:solidFill>
                          <a:effectLst/>
                          <a:latin typeface="+mn-lt"/>
                        </a:rPr>
                        <a:t>Granada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endParaRPr lang="es-ES" sz="1400" b="0" i="0" u="none" strike="noStrike">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endParaRPr lang="es-ES" sz="1400" b="0" i="0" u="none" strike="noStrike" dirty="0">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algn="l" fontAlgn="b"/>
                      <a:r>
                        <a:rPr lang="es-ES" sz="1200" b="0" i="0" u="none" strike="noStrike" dirty="0">
                          <a:solidFill>
                            <a:srgbClr val="000000"/>
                          </a:solidFill>
                          <a:effectLst/>
                          <a:latin typeface="+mn-lt"/>
                        </a:rPr>
                        <a:t>Melilla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endParaRPr lang="es-ES" sz="1400" b="0" i="0" u="none" strike="noStrike">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endParaRPr lang="es-ES" sz="1400" b="0" i="0" u="none" strike="noStrike" dirty="0">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algn="l" fontAlgn="b"/>
                      <a:r>
                        <a:rPr lang="es-ES" sz="1200" b="0" i="0" u="none" strike="noStrike" dirty="0">
                          <a:solidFill>
                            <a:srgbClr val="000000"/>
                          </a:solidFill>
                          <a:effectLst/>
                          <a:latin typeface="+mn-lt"/>
                        </a:rPr>
                        <a:t>Teruel</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endParaRPr lang="es-ES" sz="1400" b="0" i="0" u="none" strike="noStrike" dirty="0">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endParaRPr lang="es-ES" sz="1400" b="0" i="0" u="none" strike="noStrike" dirty="0">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algn="l" fontAlgn="b"/>
                      <a:r>
                        <a:rPr lang="es-ES" sz="1200" b="0" i="0" u="none" strike="noStrike" dirty="0">
                          <a:solidFill>
                            <a:srgbClr val="000000"/>
                          </a:solidFill>
                          <a:effectLst/>
                          <a:latin typeface="+mn-lt"/>
                        </a:rPr>
                        <a:t>Ávila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endParaRPr lang="es-ES" sz="1400" b="0" i="0" u="none" strike="noStrike" dirty="0">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endParaRPr lang="es-ES" sz="1400" b="0" i="0" u="none" strike="noStrike" dirty="0">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algn="l" fontAlgn="b"/>
                      <a:r>
                        <a:rPr lang="es-ES" sz="1200" b="0" i="0" u="none" strike="noStrike" dirty="0">
                          <a:solidFill>
                            <a:srgbClr val="000000"/>
                          </a:solidFill>
                          <a:effectLst/>
                          <a:latin typeface="+mn-lt"/>
                        </a:rPr>
                        <a:t>Lleida/Lérida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endParaRPr lang="es-ES" sz="1400" b="0" i="0" u="none" strike="noStrike" dirty="0">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endParaRPr lang="es-ES" sz="1400" b="0" i="0" u="none" strike="noStrike" dirty="0">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algn="l" fontAlgn="b"/>
                      <a:r>
                        <a:rPr lang="es-ES" sz="1200" b="0" i="0" u="none" strike="noStrike" dirty="0">
                          <a:solidFill>
                            <a:srgbClr val="000000"/>
                          </a:solidFill>
                          <a:effectLst/>
                          <a:latin typeface="+mn-lt"/>
                        </a:rPr>
                        <a:t>Girona/Gerona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endParaRPr lang="es-ES" sz="1400" b="0" i="0" u="none" strike="noStrike" dirty="0">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endParaRPr lang="es-ES" sz="1400" b="0" i="0" u="none" strike="noStrike" dirty="0">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7431">
                <a:tc>
                  <a:txBody>
                    <a:bodyPr/>
                    <a:lstStyle/>
                    <a:p>
                      <a:pPr algn="l" fontAlgn="b"/>
                      <a:r>
                        <a:rPr lang="es-ES" sz="1200" b="0" i="0" u="none" strike="noStrike" dirty="0">
                          <a:solidFill>
                            <a:srgbClr val="000000"/>
                          </a:solidFill>
                          <a:effectLst/>
                          <a:latin typeface="+mn-lt"/>
                        </a:rPr>
                        <a:t>L.P. de Gran Canaria</a:t>
                      </a: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endParaRPr lang="es-ES" sz="1400" b="0" i="0" u="none" strike="noStrike" dirty="0">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c>
                  <a:txBody>
                    <a:bodyPr/>
                    <a:lstStyle/>
                    <a:p>
                      <a:pPr algn="ctr" fontAlgn="b"/>
                      <a:endParaRPr lang="es-ES" sz="1400" b="0" i="0" u="none" strike="noStrike" dirty="0">
                        <a:solidFill>
                          <a:srgbClr val="000000"/>
                        </a:solidFill>
                        <a:effectLst/>
                        <a:latin typeface="Calibri"/>
                      </a:endParaRP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BF6F9"/>
                    </a:solidFill>
                  </a:tcPr>
                </a:tc>
              </a:tr>
              <a:tr h="236594">
                <a:tc>
                  <a:txBody>
                    <a:bodyPr/>
                    <a:lstStyle/>
                    <a:p>
                      <a:pPr algn="l" fontAlgn="t"/>
                      <a:r>
                        <a:rPr lang="es-ES" sz="1200" b="0" i="0" u="none" strike="noStrike" dirty="0" smtClean="0">
                          <a:solidFill>
                            <a:srgbClr val="000000"/>
                          </a:solidFill>
                          <a:effectLst/>
                          <a:latin typeface="+mn-lt"/>
                        </a:rPr>
                        <a:t>No contesta</a:t>
                      </a:r>
                      <a:endParaRPr lang="es-ES" sz="1200" b="0" i="0" u="none" strike="noStrike" dirty="0">
                        <a:solidFill>
                          <a:srgbClr val="000000"/>
                        </a:solidFill>
                        <a:effectLst/>
                        <a:latin typeface="+mn-lt"/>
                      </a:endParaRPr>
                    </a:p>
                  </a:txBody>
                  <a:tcPr marL="9525" marR="9525" marT="9525" marB="0" anchor="ctr">
                    <a:lnL w="9525" cap="flat" cmpd="sng" algn="ctr">
                      <a:noFill/>
                      <a:prstDash val="sysDot"/>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fontAlgn="t"/>
                      <a:endParaRPr lang="es-ES" sz="1200" b="0" i="0" u="none" strike="noStrike" dirty="0">
                        <a:solidFill>
                          <a:srgbClr val="000000"/>
                        </a:solidFill>
                        <a:effectLst/>
                        <a:latin typeface="Arial"/>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fontAlgn="t"/>
                      <a:endParaRPr lang="es-ES" sz="1200" b="0" i="0" u="none" strike="noStrike" dirty="0">
                        <a:solidFill>
                          <a:srgbClr val="000000"/>
                        </a:solidFill>
                        <a:effectLst/>
                        <a:latin typeface="Arial"/>
                      </a:endParaRPr>
                    </a:p>
                  </a:txBody>
                  <a:tcPr marL="9525" marR="9525" marT="9525" marB="0" anchor="ctr">
                    <a:lnL w="19050" cap="flat" cmpd="sng" algn="ctr">
                      <a:solidFill>
                        <a:schemeClr val="bg1"/>
                      </a:solidFill>
                      <a:prstDash val="solid"/>
                      <a:round/>
                      <a:headEnd type="none" w="med" len="med"/>
                      <a:tailEnd type="none" w="med" len="med"/>
                    </a:lnL>
                    <a:lnR w="9525" cap="flat" cmpd="sng" algn="ctr">
                      <a:no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94216" name="Gráfico 10"/>
          <p:cNvGraphicFramePr>
            <a:graphicFrameLocks/>
          </p:cNvGraphicFramePr>
          <p:nvPr/>
        </p:nvGraphicFramePr>
        <p:xfrm>
          <a:off x="1806575" y="1074738"/>
          <a:ext cx="893763" cy="5199062"/>
        </p:xfrm>
        <a:graphic>
          <a:graphicData uri="http://schemas.openxmlformats.org/presentationml/2006/ole">
            <p:oleObj spid="_x0000_s94216" r:id="rId3" imgW="896190" imgH="5200339" progId="Excel.Chart.8">
              <p:embed/>
            </p:oleObj>
          </a:graphicData>
        </a:graphic>
      </p:graphicFrame>
      <p:graphicFrame>
        <p:nvGraphicFramePr>
          <p:cNvPr id="94217" name="Gráfico 10"/>
          <p:cNvGraphicFramePr>
            <a:graphicFrameLocks/>
          </p:cNvGraphicFramePr>
          <p:nvPr/>
        </p:nvGraphicFramePr>
        <p:xfrm>
          <a:off x="2525713" y="1074738"/>
          <a:ext cx="893762" cy="5199062"/>
        </p:xfrm>
        <a:graphic>
          <a:graphicData uri="http://schemas.openxmlformats.org/presentationml/2006/ole">
            <p:oleObj spid="_x0000_s94217" r:id="rId4" imgW="896190" imgH="5200339" progId="Excel.Chart.8">
              <p:embed/>
            </p:oleObj>
          </a:graphicData>
        </a:graphic>
      </p:graphicFrame>
      <p:graphicFrame>
        <p:nvGraphicFramePr>
          <p:cNvPr id="94218" name="Gráfico 10"/>
          <p:cNvGraphicFramePr>
            <a:graphicFrameLocks/>
          </p:cNvGraphicFramePr>
          <p:nvPr/>
        </p:nvGraphicFramePr>
        <p:xfrm>
          <a:off x="4792663" y="1074738"/>
          <a:ext cx="893762" cy="5199062"/>
        </p:xfrm>
        <a:graphic>
          <a:graphicData uri="http://schemas.openxmlformats.org/presentationml/2006/ole">
            <p:oleObj spid="_x0000_s94218" r:id="rId5" imgW="896190" imgH="5200339" progId="Excel.Chart.8">
              <p:embed/>
            </p:oleObj>
          </a:graphicData>
        </a:graphic>
      </p:graphicFrame>
      <p:graphicFrame>
        <p:nvGraphicFramePr>
          <p:cNvPr id="94219" name="Gráfico 10"/>
          <p:cNvGraphicFramePr>
            <a:graphicFrameLocks/>
          </p:cNvGraphicFramePr>
          <p:nvPr/>
        </p:nvGraphicFramePr>
        <p:xfrm>
          <a:off x="5511800" y="1074738"/>
          <a:ext cx="893763" cy="5199062"/>
        </p:xfrm>
        <a:graphic>
          <a:graphicData uri="http://schemas.openxmlformats.org/presentationml/2006/ole">
            <p:oleObj spid="_x0000_s94219" r:id="rId6" imgW="896190" imgH="5200339" progId="Excel.Chart.8">
              <p:embed/>
            </p:oleObj>
          </a:graphicData>
        </a:graphic>
      </p:graphicFrame>
      <p:graphicFrame>
        <p:nvGraphicFramePr>
          <p:cNvPr id="94220" name="Gráfico 10"/>
          <p:cNvGraphicFramePr>
            <a:graphicFrameLocks/>
          </p:cNvGraphicFramePr>
          <p:nvPr/>
        </p:nvGraphicFramePr>
        <p:xfrm>
          <a:off x="7791450" y="1081088"/>
          <a:ext cx="893763" cy="5199062"/>
        </p:xfrm>
        <a:graphic>
          <a:graphicData uri="http://schemas.openxmlformats.org/presentationml/2006/ole">
            <p:oleObj spid="_x0000_s94220" r:id="rId7" imgW="896190" imgH="5200339" progId="Excel.Chart.8">
              <p:embed/>
            </p:oleObj>
          </a:graphicData>
        </a:graphic>
      </p:graphicFrame>
      <p:graphicFrame>
        <p:nvGraphicFramePr>
          <p:cNvPr id="94221" name="Gráfico 10"/>
          <p:cNvGraphicFramePr>
            <a:graphicFrameLocks/>
          </p:cNvGraphicFramePr>
          <p:nvPr/>
        </p:nvGraphicFramePr>
        <p:xfrm>
          <a:off x="8499475" y="1081088"/>
          <a:ext cx="893763" cy="5199062"/>
        </p:xfrm>
        <a:graphic>
          <a:graphicData uri="http://schemas.openxmlformats.org/presentationml/2006/ole">
            <p:oleObj spid="_x0000_s94221" r:id="rId8" imgW="896190" imgH="5200339" progId="Excel.Chart.8">
              <p:embed/>
            </p:oleObj>
          </a:graphicData>
        </a:graphic>
      </p:graphicFrame>
      <p:sp>
        <p:nvSpPr>
          <p:cNvPr id="20" name="19 Rectángulo"/>
          <p:cNvSpPr/>
          <p:nvPr/>
        </p:nvSpPr>
        <p:spPr>
          <a:xfrm>
            <a:off x="1784350" y="1068388"/>
            <a:ext cx="152400" cy="1444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94223" name="20 CuadroTexto"/>
          <p:cNvSpPr txBox="1">
            <a:spLocks noChangeArrowheads="1"/>
          </p:cNvSpPr>
          <p:nvPr/>
        </p:nvSpPr>
        <p:spPr bwMode="auto">
          <a:xfrm>
            <a:off x="2073275" y="955675"/>
            <a:ext cx="2790825" cy="307975"/>
          </a:xfrm>
          <a:prstGeom prst="rect">
            <a:avLst/>
          </a:prstGeom>
          <a:noFill/>
          <a:ln w="9525">
            <a:noFill/>
            <a:miter lim="800000"/>
            <a:headEnd/>
            <a:tailEnd/>
          </a:ln>
        </p:spPr>
        <p:txBody>
          <a:bodyPr>
            <a:spAutoFit/>
          </a:bodyPr>
          <a:lstStyle/>
          <a:p>
            <a:r>
              <a:rPr lang="es-ES" sz="1400">
                <a:latin typeface="Calibri" pitchFamily="34" charset="0"/>
              </a:rPr>
              <a:t>No tienen plaza en propiedad</a:t>
            </a:r>
          </a:p>
        </p:txBody>
      </p:sp>
      <p:sp>
        <p:nvSpPr>
          <p:cNvPr id="22" name="21 Rectángulo"/>
          <p:cNvSpPr/>
          <p:nvPr/>
        </p:nvSpPr>
        <p:spPr>
          <a:xfrm>
            <a:off x="5024438" y="1052513"/>
            <a:ext cx="152400" cy="14446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94225" name="22 CuadroTexto"/>
          <p:cNvSpPr txBox="1">
            <a:spLocks noChangeArrowheads="1"/>
          </p:cNvSpPr>
          <p:nvPr/>
        </p:nvSpPr>
        <p:spPr bwMode="auto">
          <a:xfrm>
            <a:off x="5313363" y="939800"/>
            <a:ext cx="2439987" cy="307975"/>
          </a:xfrm>
          <a:prstGeom prst="rect">
            <a:avLst/>
          </a:prstGeom>
          <a:noFill/>
          <a:ln w="9525">
            <a:noFill/>
            <a:miter lim="800000"/>
            <a:headEnd/>
            <a:tailEnd/>
          </a:ln>
        </p:spPr>
        <p:txBody>
          <a:bodyPr>
            <a:spAutoFit/>
          </a:bodyPr>
          <a:lstStyle/>
          <a:p>
            <a:r>
              <a:rPr lang="es-ES" sz="1400">
                <a:latin typeface="Calibri" pitchFamily="34" charset="0"/>
              </a:rPr>
              <a:t>Tienen plaza en propiedad</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2" descr="C:\Users\beatriz.calvo\Desktop\PORTADA2.png"/>
          <p:cNvPicPr>
            <a:picLocks noChangeAspect="1" noChangeArrowheads="1"/>
          </p:cNvPicPr>
          <p:nvPr/>
        </p:nvPicPr>
        <p:blipFill rotWithShape="1">
          <a:blip r:embed="rId3"/>
          <a:srcRect l="95" t="-3" r="700" b="1"/>
          <a:stretch/>
        </p:blipFill>
        <p:spPr bwMode="auto">
          <a:xfrm>
            <a:off x="-4763" y="0"/>
            <a:ext cx="9915526" cy="6858000"/>
          </a:xfrm>
          <a:prstGeom prst="rect">
            <a:avLst/>
          </a:prstGeom>
          <a:noFill/>
          <a:effectLst>
            <a:outerShdw blurRad="50800" dist="38100" dir="8100000" algn="tr" rotWithShape="0">
              <a:prstClr val="black">
                <a:alpha val="40000"/>
              </a:prstClr>
            </a:outerShdw>
          </a:effectLst>
          <a:extLst>
            <a:ext uri="{909E8E84-426E-40DD-AFC4-6F175D3DCCD1}"/>
          </a:extLst>
        </p:spPr>
      </p:pic>
      <p:sp>
        <p:nvSpPr>
          <p:cNvPr id="16" name="15 Forma libre"/>
          <p:cNvSpPr/>
          <p:nvPr/>
        </p:nvSpPr>
        <p:spPr>
          <a:xfrm>
            <a:off x="-7938" y="1558925"/>
            <a:ext cx="7112001" cy="5265738"/>
          </a:xfrm>
          <a:custGeom>
            <a:avLst/>
            <a:gdLst>
              <a:gd name="connsiteX0" fmla="*/ 0 w 7427209"/>
              <a:gd name="connsiteY0" fmla="*/ 413673 h 5457487"/>
              <a:gd name="connsiteX1" fmla="*/ 1785257 w 7427209"/>
              <a:gd name="connsiteY1" fmla="*/ 7273 h 5457487"/>
              <a:gd name="connsiteX2" fmla="*/ 3657600 w 7427209"/>
              <a:gd name="connsiteY2" fmla="*/ 224987 h 5457487"/>
              <a:gd name="connsiteX3" fmla="*/ 5225143 w 7427209"/>
              <a:gd name="connsiteY3" fmla="*/ 1081330 h 5457487"/>
              <a:gd name="connsiteX4" fmla="*/ 6328228 w 7427209"/>
              <a:gd name="connsiteY4" fmla="*/ 2315044 h 5457487"/>
              <a:gd name="connsiteX5" fmla="*/ 7097485 w 7427209"/>
              <a:gd name="connsiteY5" fmla="*/ 3780987 h 5457487"/>
              <a:gd name="connsiteX6" fmla="*/ 7387771 w 7427209"/>
              <a:gd name="connsiteY6" fmla="*/ 5275958 h 5457487"/>
              <a:gd name="connsiteX7" fmla="*/ 7416800 w 7427209"/>
              <a:gd name="connsiteY7" fmla="*/ 5377558 h 5457487"/>
              <a:gd name="connsiteX0" fmla="*/ 0 w 7202923"/>
              <a:gd name="connsiteY0" fmla="*/ 359194 h 5454766"/>
              <a:gd name="connsiteX1" fmla="*/ 1560971 w 7202923"/>
              <a:gd name="connsiteY1" fmla="*/ 4552 h 5454766"/>
              <a:gd name="connsiteX2" fmla="*/ 3433314 w 7202923"/>
              <a:gd name="connsiteY2" fmla="*/ 222266 h 5454766"/>
              <a:gd name="connsiteX3" fmla="*/ 5000857 w 7202923"/>
              <a:gd name="connsiteY3" fmla="*/ 1078609 h 5454766"/>
              <a:gd name="connsiteX4" fmla="*/ 6103942 w 7202923"/>
              <a:gd name="connsiteY4" fmla="*/ 2312323 h 5454766"/>
              <a:gd name="connsiteX5" fmla="*/ 6873199 w 7202923"/>
              <a:gd name="connsiteY5" fmla="*/ 3778266 h 5454766"/>
              <a:gd name="connsiteX6" fmla="*/ 7163485 w 7202923"/>
              <a:gd name="connsiteY6" fmla="*/ 5273237 h 5454766"/>
              <a:gd name="connsiteX7" fmla="*/ 7192514 w 7202923"/>
              <a:gd name="connsiteY7" fmla="*/ 5374837 h 5454766"/>
              <a:gd name="connsiteX0" fmla="*/ 0 w 7202923"/>
              <a:gd name="connsiteY0" fmla="*/ 359194 h 5454766"/>
              <a:gd name="connsiteX1" fmla="*/ 1560971 w 7202923"/>
              <a:gd name="connsiteY1" fmla="*/ 4552 h 5454766"/>
              <a:gd name="connsiteX2" fmla="*/ 3433314 w 7202923"/>
              <a:gd name="connsiteY2" fmla="*/ 222266 h 5454766"/>
              <a:gd name="connsiteX3" fmla="*/ 5000857 w 7202923"/>
              <a:gd name="connsiteY3" fmla="*/ 1078609 h 5454766"/>
              <a:gd name="connsiteX4" fmla="*/ 6103942 w 7202923"/>
              <a:gd name="connsiteY4" fmla="*/ 2312323 h 5454766"/>
              <a:gd name="connsiteX5" fmla="*/ 6873199 w 7202923"/>
              <a:gd name="connsiteY5" fmla="*/ 3778266 h 5454766"/>
              <a:gd name="connsiteX6" fmla="*/ 7163485 w 7202923"/>
              <a:gd name="connsiteY6" fmla="*/ 5273237 h 5454766"/>
              <a:gd name="connsiteX7" fmla="*/ 7192514 w 7202923"/>
              <a:gd name="connsiteY7" fmla="*/ 5374837 h 5454766"/>
              <a:gd name="connsiteX0" fmla="*/ 0 w 7202923"/>
              <a:gd name="connsiteY0" fmla="*/ 359194 h 5454766"/>
              <a:gd name="connsiteX1" fmla="*/ 1560971 w 7202923"/>
              <a:gd name="connsiteY1" fmla="*/ 4552 h 5454766"/>
              <a:gd name="connsiteX2" fmla="*/ 3433314 w 7202923"/>
              <a:gd name="connsiteY2" fmla="*/ 222266 h 5454766"/>
              <a:gd name="connsiteX3" fmla="*/ 5000857 w 7202923"/>
              <a:gd name="connsiteY3" fmla="*/ 1078609 h 5454766"/>
              <a:gd name="connsiteX4" fmla="*/ 6164327 w 7202923"/>
              <a:gd name="connsiteY4" fmla="*/ 2286444 h 5454766"/>
              <a:gd name="connsiteX5" fmla="*/ 6873199 w 7202923"/>
              <a:gd name="connsiteY5" fmla="*/ 3778266 h 5454766"/>
              <a:gd name="connsiteX6" fmla="*/ 7163485 w 7202923"/>
              <a:gd name="connsiteY6" fmla="*/ 5273237 h 5454766"/>
              <a:gd name="connsiteX7" fmla="*/ 7192514 w 7202923"/>
              <a:gd name="connsiteY7" fmla="*/ 5374837 h 5454766"/>
              <a:gd name="connsiteX0" fmla="*/ 0 w 7194699"/>
              <a:gd name="connsiteY0" fmla="*/ 359194 h 5450719"/>
              <a:gd name="connsiteX1" fmla="*/ 1560971 w 7194699"/>
              <a:gd name="connsiteY1" fmla="*/ 4552 h 5450719"/>
              <a:gd name="connsiteX2" fmla="*/ 3433314 w 7194699"/>
              <a:gd name="connsiteY2" fmla="*/ 222266 h 5450719"/>
              <a:gd name="connsiteX3" fmla="*/ 5000857 w 7194699"/>
              <a:gd name="connsiteY3" fmla="*/ 1078609 h 5450719"/>
              <a:gd name="connsiteX4" fmla="*/ 6164327 w 7194699"/>
              <a:gd name="connsiteY4" fmla="*/ 2286444 h 5450719"/>
              <a:gd name="connsiteX5" fmla="*/ 6873199 w 7194699"/>
              <a:gd name="connsiteY5" fmla="*/ 3778266 h 5450719"/>
              <a:gd name="connsiteX6" fmla="*/ 7111726 w 7194699"/>
              <a:gd name="connsiteY6" fmla="*/ 5264611 h 5450719"/>
              <a:gd name="connsiteX7" fmla="*/ 7192514 w 7194699"/>
              <a:gd name="connsiteY7" fmla="*/ 5374837 h 5450719"/>
              <a:gd name="connsiteX0" fmla="*/ 0 w 7193839"/>
              <a:gd name="connsiteY0" fmla="*/ 359194 h 5469814"/>
              <a:gd name="connsiteX1" fmla="*/ 1560971 w 7193839"/>
              <a:gd name="connsiteY1" fmla="*/ 4552 h 5469814"/>
              <a:gd name="connsiteX2" fmla="*/ 3433314 w 7193839"/>
              <a:gd name="connsiteY2" fmla="*/ 222266 h 5469814"/>
              <a:gd name="connsiteX3" fmla="*/ 5000857 w 7193839"/>
              <a:gd name="connsiteY3" fmla="*/ 1078609 h 5469814"/>
              <a:gd name="connsiteX4" fmla="*/ 6164327 w 7193839"/>
              <a:gd name="connsiteY4" fmla="*/ 2286444 h 5469814"/>
              <a:gd name="connsiteX5" fmla="*/ 6873199 w 7193839"/>
              <a:gd name="connsiteY5" fmla="*/ 3778266 h 5469814"/>
              <a:gd name="connsiteX6" fmla="*/ 7111726 w 7193839"/>
              <a:gd name="connsiteY6" fmla="*/ 5264611 h 5469814"/>
              <a:gd name="connsiteX7" fmla="*/ 7192514 w 7193839"/>
              <a:gd name="connsiteY7" fmla="*/ 5374837 h 5469814"/>
              <a:gd name="connsiteX0" fmla="*/ 0 w 7111726"/>
              <a:gd name="connsiteY0" fmla="*/ 359194 h 5264611"/>
              <a:gd name="connsiteX1" fmla="*/ 1560971 w 7111726"/>
              <a:gd name="connsiteY1" fmla="*/ 4552 h 5264611"/>
              <a:gd name="connsiteX2" fmla="*/ 3433314 w 7111726"/>
              <a:gd name="connsiteY2" fmla="*/ 222266 h 5264611"/>
              <a:gd name="connsiteX3" fmla="*/ 5000857 w 7111726"/>
              <a:gd name="connsiteY3" fmla="*/ 1078609 h 5264611"/>
              <a:gd name="connsiteX4" fmla="*/ 6164327 w 7111726"/>
              <a:gd name="connsiteY4" fmla="*/ 2286444 h 5264611"/>
              <a:gd name="connsiteX5" fmla="*/ 6873199 w 7111726"/>
              <a:gd name="connsiteY5" fmla="*/ 3778266 h 5264611"/>
              <a:gd name="connsiteX6" fmla="*/ 7111726 w 7111726"/>
              <a:gd name="connsiteY6" fmla="*/ 5264611 h 526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726" h="5264611">
                <a:moveTo>
                  <a:pt x="0" y="359194"/>
                </a:moveTo>
                <a:cubicBezTo>
                  <a:pt x="484311" y="145838"/>
                  <a:pt x="988752" y="27373"/>
                  <a:pt x="1560971" y="4552"/>
                </a:cubicBezTo>
                <a:cubicBezTo>
                  <a:pt x="2133190" y="-18269"/>
                  <a:pt x="2860000" y="43257"/>
                  <a:pt x="3433314" y="222266"/>
                </a:cubicBezTo>
                <a:cubicBezTo>
                  <a:pt x="4006628" y="401275"/>
                  <a:pt x="4545688" y="734579"/>
                  <a:pt x="5000857" y="1078609"/>
                </a:cubicBezTo>
                <a:cubicBezTo>
                  <a:pt x="5456026" y="1422639"/>
                  <a:pt x="5852270" y="1836501"/>
                  <a:pt x="6164327" y="2286444"/>
                </a:cubicBezTo>
                <a:cubicBezTo>
                  <a:pt x="6476384" y="2736387"/>
                  <a:pt x="6715299" y="3281905"/>
                  <a:pt x="6873199" y="3778266"/>
                </a:cubicBezTo>
                <a:cubicBezTo>
                  <a:pt x="7031099" y="4274627"/>
                  <a:pt x="7093013" y="4946758"/>
                  <a:pt x="7111726" y="5264611"/>
                </a:cubicBezTo>
              </a:path>
            </a:pathLst>
          </a:cu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a:solidFill>
                <a:prstClr val="black"/>
              </a:solidFill>
            </a:endParaRPr>
          </a:p>
        </p:txBody>
      </p:sp>
      <p:sp>
        <p:nvSpPr>
          <p:cNvPr id="17" name="Text Box 4"/>
          <p:cNvSpPr txBox="1">
            <a:spLocks noChangeArrowheads="1"/>
          </p:cNvSpPr>
          <p:nvPr/>
        </p:nvSpPr>
        <p:spPr bwMode="auto">
          <a:xfrm>
            <a:off x="8495885" y="1244104"/>
            <a:ext cx="864096" cy="816744"/>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algn="r" eaLnBrk="1" fontAlgn="auto" hangingPunct="1">
              <a:lnSpc>
                <a:spcPts val="1700"/>
              </a:lnSpc>
              <a:spcBef>
                <a:spcPts val="0"/>
              </a:spcBef>
              <a:spcAft>
                <a:spcPts val="0"/>
              </a:spcAft>
              <a:defRPr/>
            </a:pPr>
            <a:r>
              <a:rPr lang="es-ES" sz="15000" b="1" dirty="0" smtClean="0">
                <a:ln>
                  <a:solidFill>
                    <a:prstClr val="white"/>
                  </a:solidFill>
                </a:ln>
                <a:solidFill>
                  <a:prstClr val="white"/>
                </a:solidFill>
                <a:latin typeface="Calibri" pitchFamily="34" charset="0"/>
                <a:cs typeface="Calibri" pitchFamily="34" charset="0"/>
              </a:rPr>
              <a:t>3</a:t>
            </a:r>
            <a:endParaRPr lang="es-ES" sz="15000" b="1" dirty="0">
              <a:ln>
                <a:solidFill>
                  <a:prstClr val="white"/>
                </a:solidFill>
              </a:ln>
              <a:solidFill>
                <a:prstClr val="white"/>
              </a:solidFill>
              <a:latin typeface="Calibri" pitchFamily="34" charset="0"/>
              <a:cs typeface="Calibri" pitchFamily="34" charset="0"/>
            </a:endParaRPr>
          </a:p>
        </p:txBody>
      </p:sp>
      <p:sp>
        <p:nvSpPr>
          <p:cNvPr id="19" name="Text Box 4"/>
          <p:cNvSpPr txBox="1">
            <a:spLocks noChangeArrowheads="1"/>
          </p:cNvSpPr>
          <p:nvPr/>
        </p:nvSpPr>
        <p:spPr bwMode="auto">
          <a:xfrm>
            <a:off x="607120" y="4052442"/>
            <a:ext cx="4680520" cy="760959"/>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s-ES" sz="4000" b="1" dirty="0" smtClean="0">
                <a:ln>
                  <a:solidFill>
                    <a:prstClr val="white">
                      <a:lumMod val="50000"/>
                    </a:prstClr>
                  </a:solidFill>
                </a:ln>
                <a:solidFill>
                  <a:prstClr val="white">
                    <a:lumMod val="50000"/>
                  </a:prstClr>
                </a:solidFill>
                <a:latin typeface="Calibri" pitchFamily="34" charset="0"/>
                <a:cs typeface="Calibri" pitchFamily="34" charset="0"/>
              </a:rPr>
              <a:t>Situación laboral </a:t>
            </a:r>
            <a:endParaRPr lang="es-ES" sz="4000" b="1" dirty="0">
              <a:ln>
                <a:solidFill>
                  <a:prstClr val="white">
                    <a:lumMod val="50000"/>
                  </a:prstClr>
                </a:solidFill>
              </a:ln>
              <a:solidFill>
                <a:prstClr val="white">
                  <a:lumMod val="50000"/>
                </a:prstClr>
              </a:solidFill>
              <a:latin typeface="Calibri" pitchFamily="34" charset="0"/>
              <a:cs typeface="Calibri" pitchFamily="34" charset="0"/>
            </a:endParaRPr>
          </a:p>
        </p:txBody>
      </p:sp>
      <p:sp>
        <p:nvSpPr>
          <p:cNvPr id="8" name="Text Box 4"/>
          <p:cNvSpPr txBox="1">
            <a:spLocks noChangeArrowheads="1"/>
          </p:cNvSpPr>
          <p:nvPr/>
        </p:nvSpPr>
        <p:spPr bwMode="auto">
          <a:xfrm>
            <a:off x="1280592" y="4673970"/>
            <a:ext cx="5184576" cy="1376513"/>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s-ES" sz="4000" dirty="0" smtClean="0">
                <a:ln>
                  <a:solidFill>
                    <a:prstClr val="white">
                      <a:lumMod val="50000"/>
                    </a:prstClr>
                  </a:solidFill>
                </a:ln>
                <a:solidFill>
                  <a:prstClr val="white">
                    <a:lumMod val="50000"/>
                  </a:prstClr>
                </a:solidFill>
                <a:latin typeface="Calibri" pitchFamily="34" charset="0"/>
                <a:cs typeface="Calibri" pitchFamily="34" charset="0"/>
              </a:rPr>
              <a:t>Médicos sin plaza en propiedad</a:t>
            </a:r>
            <a:endParaRPr lang="es-ES" sz="4000" dirty="0">
              <a:ln>
                <a:solidFill>
                  <a:prstClr val="white">
                    <a:lumMod val="50000"/>
                  </a:prstClr>
                </a:solidFill>
              </a:ln>
              <a:solidFill>
                <a:prstClr val="white">
                  <a:lumMod val="50000"/>
                </a:prstClr>
              </a:solidFill>
              <a:latin typeface="Calibri" pitchFamily="34" charset="0"/>
              <a:cs typeface="Calibri" pitchFamily="34" charset="0"/>
            </a:endParaRPr>
          </a:p>
        </p:txBody>
      </p:sp>
      <p:sp>
        <p:nvSpPr>
          <p:cNvPr id="9" name="8 CuadroTexto"/>
          <p:cNvSpPr txBox="1"/>
          <p:nvPr/>
        </p:nvSpPr>
        <p:spPr>
          <a:xfrm>
            <a:off x="581596" y="4607846"/>
            <a:ext cx="793789" cy="760959"/>
          </a:xfrm>
          <a:prstGeom prst="rect">
            <a:avLst/>
          </a:prstGeom>
          <a:noFill/>
          <a:ln>
            <a:noFill/>
          </a:ln>
        </p:spPr>
        <p:txBody>
          <a:bodyPr lIns="0" tIns="72000" rIns="0" bIns="72000" anchor="ctr">
            <a:spAutoFit/>
          </a:bodyPr>
          <a:lstStyle>
            <a:defPPr>
              <a:defRPr lang="es-ES"/>
            </a:defPPr>
            <a:lvl1pPr>
              <a:defRPr sz="4000">
                <a:ln>
                  <a:solidFill>
                    <a:prstClr val="white">
                      <a:lumMod val="50000"/>
                    </a:prstClr>
                  </a:solidFill>
                </a:ln>
                <a:solidFill>
                  <a:prstClr val="white">
                    <a:lumMod val="50000"/>
                  </a:prstClr>
                </a:solidFill>
                <a:latin typeface="Calibri" pitchFamily="34" charset="0"/>
                <a:cs typeface="Calibri" pitchFamily="34"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algn="ctr" eaLnBrk="0" fontAlgn="base" hangingPunct="0">
              <a:spcBef>
                <a:spcPct val="50000"/>
              </a:spcBef>
              <a:spcAft>
                <a:spcPct val="0"/>
              </a:spcAft>
              <a:defRPr>
                <a:latin typeface="Arial" charset="0"/>
                <a:cs typeface="Arial" charset="0"/>
              </a:defRPr>
            </a:lvl6pPr>
            <a:lvl7pPr marL="2971800" indent="-228600" algn="ctr" eaLnBrk="0" fontAlgn="base" hangingPunct="0">
              <a:spcBef>
                <a:spcPct val="50000"/>
              </a:spcBef>
              <a:spcAft>
                <a:spcPct val="0"/>
              </a:spcAft>
              <a:defRPr>
                <a:latin typeface="Arial" charset="0"/>
                <a:cs typeface="Arial" charset="0"/>
              </a:defRPr>
            </a:lvl7pPr>
            <a:lvl8pPr marL="3429000" indent="-228600" algn="ctr" eaLnBrk="0" fontAlgn="base" hangingPunct="0">
              <a:spcBef>
                <a:spcPct val="50000"/>
              </a:spcBef>
              <a:spcAft>
                <a:spcPct val="0"/>
              </a:spcAft>
              <a:defRPr>
                <a:latin typeface="Arial" charset="0"/>
                <a:cs typeface="Arial" charset="0"/>
              </a:defRPr>
            </a:lvl8pPr>
            <a:lvl9pPr marL="3886200" indent="-228600" algn="ctr" eaLnBrk="0" fontAlgn="base" hangingPunct="0">
              <a:spcBef>
                <a:spcPct val="50000"/>
              </a:spcBef>
              <a:spcAft>
                <a:spcPct val="0"/>
              </a:spcAft>
              <a:defRPr>
                <a:latin typeface="Arial" charset="0"/>
                <a:cs typeface="Arial" charset="0"/>
              </a:defRPr>
            </a:lvl9pPr>
          </a:lstStyle>
          <a:p>
            <a:pPr fontAlgn="auto">
              <a:spcBef>
                <a:spcPts val="0"/>
              </a:spcBef>
              <a:spcAft>
                <a:spcPts val="0"/>
              </a:spcAft>
              <a:defRPr/>
            </a:pPr>
            <a:r>
              <a:rPr lang="es-ES" dirty="0" smtClean="0"/>
              <a:t>III.</a:t>
            </a:r>
            <a:endParaRPr lang="es-ES" dirty="0"/>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2" descr="C:\Users\beatriz.calvo\Desktop\PORTADA2.png"/>
          <p:cNvPicPr>
            <a:picLocks noChangeAspect="1" noChangeArrowheads="1"/>
          </p:cNvPicPr>
          <p:nvPr/>
        </p:nvPicPr>
        <p:blipFill rotWithShape="1">
          <a:blip r:embed="rId3"/>
          <a:srcRect l="95" t="-3" r="700" b="1"/>
          <a:stretch/>
        </p:blipFill>
        <p:spPr bwMode="auto">
          <a:xfrm>
            <a:off x="-4763" y="0"/>
            <a:ext cx="9915526" cy="6858000"/>
          </a:xfrm>
          <a:prstGeom prst="rect">
            <a:avLst/>
          </a:prstGeom>
          <a:noFill/>
          <a:effectLst>
            <a:outerShdw blurRad="50800" dist="38100" dir="8100000" algn="tr" rotWithShape="0">
              <a:prstClr val="black">
                <a:alpha val="40000"/>
              </a:prstClr>
            </a:outerShdw>
          </a:effectLst>
          <a:extLst>
            <a:ext uri="{909E8E84-426E-40DD-AFC4-6F175D3DCCD1}"/>
          </a:extLst>
        </p:spPr>
      </p:pic>
      <p:sp>
        <p:nvSpPr>
          <p:cNvPr id="16" name="15 Forma libre"/>
          <p:cNvSpPr/>
          <p:nvPr/>
        </p:nvSpPr>
        <p:spPr>
          <a:xfrm>
            <a:off x="-7938" y="1558925"/>
            <a:ext cx="7112001" cy="5265738"/>
          </a:xfrm>
          <a:custGeom>
            <a:avLst/>
            <a:gdLst>
              <a:gd name="connsiteX0" fmla="*/ 0 w 7427209"/>
              <a:gd name="connsiteY0" fmla="*/ 413673 h 5457487"/>
              <a:gd name="connsiteX1" fmla="*/ 1785257 w 7427209"/>
              <a:gd name="connsiteY1" fmla="*/ 7273 h 5457487"/>
              <a:gd name="connsiteX2" fmla="*/ 3657600 w 7427209"/>
              <a:gd name="connsiteY2" fmla="*/ 224987 h 5457487"/>
              <a:gd name="connsiteX3" fmla="*/ 5225143 w 7427209"/>
              <a:gd name="connsiteY3" fmla="*/ 1081330 h 5457487"/>
              <a:gd name="connsiteX4" fmla="*/ 6328228 w 7427209"/>
              <a:gd name="connsiteY4" fmla="*/ 2315044 h 5457487"/>
              <a:gd name="connsiteX5" fmla="*/ 7097485 w 7427209"/>
              <a:gd name="connsiteY5" fmla="*/ 3780987 h 5457487"/>
              <a:gd name="connsiteX6" fmla="*/ 7387771 w 7427209"/>
              <a:gd name="connsiteY6" fmla="*/ 5275958 h 5457487"/>
              <a:gd name="connsiteX7" fmla="*/ 7416800 w 7427209"/>
              <a:gd name="connsiteY7" fmla="*/ 5377558 h 5457487"/>
              <a:gd name="connsiteX0" fmla="*/ 0 w 7202923"/>
              <a:gd name="connsiteY0" fmla="*/ 359194 h 5454766"/>
              <a:gd name="connsiteX1" fmla="*/ 1560971 w 7202923"/>
              <a:gd name="connsiteY1" fmla="*/ 4552 h 5454766"/>
              <a:gd name="connsiteX2" fmla="*/ 3433314 w 7202923"/>
              <a:gd name="connsiteY2" fmla="*/ 222266 h 5454766"/>
              <a:gd name="connsiteX3" fmla="*/ 5000857 w 7202923"/>
              <a:gd name="connsiteY3" fmla="*/ 1078609 h 5454766"/>
              <a:gd name="connsiteX4" fmla="*/ 6103942 w 7202923"/>
              <a:gd name="connsiteY4" fmla="*/ 2312323 h 5454766"/>
              <a:gd name="connsiteX5" fmla="*/ 6873199 w 7202923"/>
              <a:gd name="connsiteY5" fmla="*/ 3778266 h 5454766"/>
              <a:gd name="connsiteX6" fmla="*/ 7163485 w 7202923"/>
              <a:gd name="connsiteY6" fmla="*/ 5273237 h 5454766"/>
              <a:gd name="connsiteX7" fmla="*/ 7192514 w 7202923"/>
              <a:gd name="connsiteY7" fmla="*/ 5374837 h 5454766"/>
              <a:gd name="connsiteX0" fmla="*/ 0 w 7202923"/>
              <a:gd name="connsiteY0" fmla="*/ 359194 h 5454766"/>
              <a:gd name="connsiteX1" fmla="*/ 1560971 w 7202923"/>
              <a:gd name="connsiteY1" fmla="*/ 4552 h 5454766"/>
              <a:gd name="connsiteX2" fmla="*/ 3433314 w 7202923"/>
              <a:gd name="connsiteY2" fmla="*/ 222266 h 5454766"/>
              <a:gd name="connsiteX3" fmla="*/ 5000857 w 7202923"/>
              <a:gd name="connsiteY3" fmla="*/ 1078609 h 5454766"/>
              <a:gd name="connsiteX4" fmla="*/ 6103942 w 7202923"/>
              <a:gd name="connsiteY4" fmla="*/ 2312323 h 5454766"/>
              <a:gd name="connsiteX5" fmla="*/ 6873199 w 7202923"/>
              <a:gd name="connsiteY5" fmla="*/ 3778266 h 5454766"/>
              <a:gd name="connsiteX6" fmla="*/ 7163485 w 7202923"/>
              <a:gd name="connsiteY6" fmla="*/ 5273237 h 5454766"/>
              <a:gd name="connsiteX7" fmla="*/ 7192514 w 7202923"/>
              <a:gd name="connsiteY7" fmla="*/ 5374837 h 5454766"/>
              <a:gd name="connsiteX0" fmla="*/ 0 w 7202923"/>
              <a:gd name="connsiteY0" fmla="*/ 359194 h 5454766"/>
              <a:gd name="connsiteX1" fmla="*/ 1560971 w 7202923"/>
              <a:gd name="connsiteY1" fmla="*/ 4552 h 5454766"/>
              <a:gd name="connsiteX2" fmla="*/ 3433314 w 7202923"/>
              <a:gd name="connsiteY2" fmla="*/ 222266 h 5454766"/>
              <a:gd name="connsiteX3" fmla="*/ 5000857 w 7202923"/>
              <a:gd name="connsiteY3" fmla="*/ 1078609 h 5454766"/>
              <a:gd name="connsiteX4" fmla="*/ 6164327 w 7202923"/>
              <a:gd name="connsiteY4" fmla="*/ 2286444 h 5454766"/>
              <a:gd name="connsiteX5" fmla="*/ 6873199 w 7202923"/>
              <a:gd name="connsiteY5" fmla="*/ 3778266 h 5454766"/>
              <a:gd name="connsiteX6" fmla="*/ 7163485 w 7202923"/>
              <a:gd name="connsiteY6" fmla="*/ 5273237 h 5454766"/>
              <a:gd name="connsiteX7" fmla="*/ 7192514 w 7202923"/>
              <a:gd name="connsiteY7" fmla="*/ 5374837 h 5454766"/>
              <a:gd name="connsiteX0" fmla="*/ 0 w 7194699"/>
              <a:gd name="connsiteY0" fmla="*/ 359194 h 5450719"/>
              <a:gd name="connsiteX1" fmla="*/ 1560971 w 7194699"/>
              <a:gd name="connsiteY1" fmla="*/ 4552 h 5450719"/>
              <a:gd name="connsiteX2" fmla="*/ 3433314 w 7194699"/>
              <a:gd name="connsiteY2" fmla="*/ 222266 h 5450719"/>
              <a:gd name="connsiteX3" fmla="*/ 5000857 w 7194699"/>
              <a:gd name="connsiteY3" fmla="*/ 1078609 h 5450719"/>
              <a:gd name="connsiteX4" fmla="*/ 6164327 w 7194699"/>
              <a:gd name="connsiteY4" fmla="*/ 2286444 h 5450719"/>
              <a:gd name="connsiteX5" fmla="*/ 6873199 w 7194699"/>
              <a:gd name="connsiteY5" fmla="*/ 3778266 h 5450719"/>
              <a:gd name="connsiteX6" fmla="*/ 7111726 w 7194699"/>
              <a:gd name="connsiteY6" fmla="*/ 5264611 h 5450719"/>
              <a:gd name="connsiteX7" fmla="*/ 7192514 w 7194699"/>
              <a:gd name="connsiteY7" fmla="*/ 5374837 h 5450719"/>
              <a:gd name="connsiteX0" fmla="*/ 0 w 7193839"/>
              <a:gd name="connsiteY0" fmla="*/ 359194 h 5469814"/>
              <a:gd name="connsiteX1" fmla="*/ 1560971 w 7193839"/>
              <a:gd name="connsiteY1" fmla="*/ 4552 h 5469814"/>
              <a:gd name="connsiteX2" fmla="*/ 3433314 w 7193839"/>
              <a:gd name="connsiteY2" fmla="*/ 222266 h 5469814"/>
              <a:gd name="connsiteX3" fmla="*/ 5000857 w 7193839"/>
              <a:gd name="connsiteY3" fmla="*/ 1078609 h 5469814"/>
              <a:gd name="connsiteX4" fmla="*/ 6164327 w 7193839"/>
              <a:gd name="connsiteY4" fmla="*/ 2286444 h 5469814"/>
              <a:gd name="connsiteX5" fmla="*/ 6873199 w 7193839"/>
              <a:gd name="connsiteY5" fmla="*/ 3778266 h 5469814"/>
              <a:gd name="connsiteX6" fmla="*/ 7111726 w 7193839"/>
              <a:gd name="connsiteY6" fmla="*/ 5264611 h 5469814"/>
              <a:gd name="connsiteX7" fmla="*/ 7192514 w 7193839"/>
              <a:gd name="connsiteY7" fmla="*/ 5374837 h 5469814"/>
              <a:gd name="connsiteX0" fmla="*/ 0 w 7111726"/>
              <a:gd name="connsiteY0" fmla="*/ 359194 h 5264611"/>
              <a:gd name="connsiteX1" fmla="*/ 1560971 w 7111726"/>
              <a:gd name="connsiteY1" fmla="*/ 4552 h 5264611"/>
              <a:gd name="connsiteX2" fmla="*/ 3433314 w 7111726"/>
              <a:gd name="connsiteY2" fmla="*/ 222266 h 5264611"/>
              <a:gd name="connsiteX3" fmla="*/ 5000857 w 7111726"/>
              <a:gd name="connsiteY3" fmla="*/ 1078609 h 5264611"/>
              <a:gd name="connsiteX4" fmla="*/ 6164327 w 7111726"/>
              <a:gd name="connsiteY4" fmla="*/ 2286444 h 5264611"/>
              <a:gd name="connsiteX5" fmla="*/ 6873199 w 7111726"/>
              <a:gd name="connsiteY5" fmla="*/ 3778266 h 5264611"/>
              <a:gd name="connsiteX6" fmla="*/ 7111726 w 7111726"/>
              <a:gd name="connsiteY6" fmla="*/ 5264611 h 526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726" h="5264611">
                <a:moveTo>
                  <a:pt x="0" y="359194"/>
                </a:moveTo>
                <a:cubicBezTo>
                  <a:pt x="484311" y="145838"/>
                  <a:pt x="988752" y="27373"/>
                  <a:pt x="1560971" y="4552"/>
                </a:cubicBezTo>
                <a:cubicBezTo>
                  <a:pt x="2133190" y="-18269"/>
                  <a:pt x="2860000" y="43257"/>
                  <a:pt x="3433314" y="222266"/>
                </a:cubicBezTo>
                <a:cubicBezTo>
                  <a:pt x="4006628" y="401275"/>
                  <a:pt x="4545688" y="734579"/>
                  <a:pt x="5000857" y="1078609"/>
                </a:cubicBezTo>
                <a:cubicBezTo>
                  <a:pt x="5456026" y="1422639"/>
                  <a:pt x="5852270" y="1836501"/>
                  <a:pt x="6164327" y="2286444"/>
                </a:cubicBezTo>
                <a:cubicBezTo>
                  <a:pt x="6476384" y="2736387"/>
                  <a:pt x="6715299" y="3281905"/>
                  <a:pt x="6873199" y="3778266"/>
                </a:cubicBezTo>
                <a:cubicBezTo>
                  <a:pt x="7031099" y="4274627"/>
                  <a:pt x="7093013" y="4946758"/>
                  <a:pt x="7111726" y="5264611"/>
                </a:cubicBezTo>
              </a:path>
            </a:pathLst>
          </a:cu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a:p>
        </p:txBody>
      </p:sp>
      <p:sp>
        <p:nvSpPr>
          <p:cNvPr id="19" name="Text Box 4"/>
          <p:cNvSpPr txBox="1">
            <a:spLocks noChangeArrowheads="1"/>
          </p:cNvSpPr>
          <p:nvPr/>
        </p:nvSpPr>
        <p:spPr bwMode="auto">
          <a:xfrm>
            <a:off x="632520" y="3820866"/>
            <a:ext cx="4968552" cy="1376513"/>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s-ES" sz="4000" b="1" dirty="0" smtClean="0">
                <a:ln>
                  <a:solidFill>
                    <a:schemeClr val="bg1">
                      <a:lumMod val="50000"/>
                    </a:schemeClr>
                  </a:solidFill>
                </a:ln>
                <a:solidFill>
                  <a:schemeClr val="bg1">
                    <a:lumMod val="50000"/>
                  </a:schemeClr>
                </a:solidFill>
                <a:latin typeface="Calibri" pitchFamily="34" charset="0"/>
                <a:cs typeface="Calibri" pitchFamily="34" charset="0"/>
              </a:rPr>
              <a:t>Introducción, objetivos y metodología</a:t>
            </a:r>
            <a:endParaRPr lang="es-ES" sz="4000" b="1" dirty="0">
              <a:ln>
                <a:solidFill>
                  <a:schemeClr val="bg1">
                    <a:lumMod val="50000"/>
                  </a:schemeClr>
                </a:solidFill>
              </a:ln>
              <a:solidFill>
                <a:schemeClr val="bg1">
                  <a:lumMod val="50000"/>
                </a:schemeClr>
              </a:solidFill>
              <a:latin typeface="Calibri" pitchFamily="34" charset="0"/>
              <a:cs typeface="Calibri" pitchFamily="34" charset="0"/>
            </a:endParaRPr>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48 Redondear rectángulo de esquina del mismo lado"/>
          <p:cNvSpPr/>
          <p:nvPr/>
        </p:nvSpPr>
        <p:spPr>
          <a:xfrm rot="5400000">
            <a:off x="6242844" y="483394"/>
            <a:ext cx="2028825" cy="3887787"/>
          </a:xfrm>
          <a:prstGeom prst="round2SameRect">
            <a:avLst>
              <a:gd name="adj1" fmla="val 0"/>
              <a:gd name="adj2" fmla="val 0"/>
            </a:avLst>
          </a:prstGeom>
          <a:solidFill>
            <a:srgbClr val="E6EDF6"/>
          </a:solidFill>
          <a:ln>
            <a:solidFill>
              <a:srgbClr val="2493C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sp>
        <p:nvSpPr>
          <p:cNvPr id="41" name="40 Redondear rectángulo de esquina del mismo lado"/>
          <p:cNvSpPr/>
          <p:nvPr/>
        </p:nvSpPr>
        <p:spPr>
          <a:xfrm rot="5400000">
            <a:off x="6573044" y="2240757"/>
            <a:ext cx="1368425" cy="3887787"/>
          </a:xfrm>
          <a:prstGeom prst="round2SameRect">
            <a:avLst>
              <a:gd name="adj1" fmla="val 638"/>
              <a:gd name="adj2" fmla="val 0"/>
            </a:avLst>
          </a:prstGeom>
          <a:solidFill>
            <a:srgbClr val="EFF4E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graphicFrame>
        <p:nvGraphicFramePr>
          <p:cNvPr id="42" name="41 Tabla"/>
          <p:cNvGraphicFramePr>
            <a:graphicFrameLocks noGrp="1"/>
          </p:cNvGraphicFramePr>
          <p:nvPr/>
        </p:nvGraphicFramePr>
        <p:xfrm>
          <a:off x="517525" y="1492250"/>
          <a:ext cx="4535488" cy="1573213"/>
        </p:xfrm>
        <a:graphic>
          <a:graphicData uri="http://schemas.openxmlformats.org/drawingml/2006/table">
            <a:tbl>
              <a:tblPr/>
              <a:tblGrid>
                <a:gridCol w="1195667"/>
                <a:gridCol w="3340837"/>
              </a:tblGrid>
              <a:tr h="78677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s-ES" sz="1200" u="none" strike="noStrike" dirty="0" smtClean="0">
                          <a:effectLst/>
                          <a:latin typeface="+mj-lt"/>
                          <a:ea typeface="Calibri"/>
                          <a:cs typeface="Times New Roman"/>
                        </a:rPr>
                        <a:t>Hombre</a:t>
                      </a:r>
                      <a:br>
                        <a:rPr lang="es-ES" sz="1200" u="none" strike="noStrike" dirty="0" smtClean="0">
                          <a:effectLst/>
                          <a:latin typeface="+mj-lt"/>
                          <a:ea typeface="Calibri"/>
                          <a:cs typeface="Times New Roman"/>
                        </a:rPr>
                      </a:br>
                      <a:r>
                        <a:rPr kumimoji="0" lang="es-ES" sz="900" b="0" i="0" u="none" strike="noStrike" kern="1200" cap="none" spc="0" normalizeH="0" baseline="0" noProof="0" dirty="0" smtClean="0">
                          <a:ln>
                            <a:noFill/>
                          </a:ln>
                          <a:solidFill>
                            <a:prstClr val="black">
                              <a:lumMod val="65000"/>
                              <a:lumOff val="35000"/>
                            </a:prstClr>
                          </a:solidFill>
                          <a:effectLst/>
                          <a:uLnTx/>
                          <a:uFillTx/>
                          <a:latin typeface="+mn-lt"/>
                          <a:ea typeface="+mn-ea"/>
                          <a:cs typeface="+mn-cs"/>
                        </a:rPr>
                        <a:t>(1479 casos)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786772">
                <a:tc>
                  <a:txBody>
                    <a:bodyPr/>
                    <a:lstStyle/>
                    <a:p>
                      <a:pPr marL="0" lvl="0" indent="0" algn="r">
                        <a:lnSpc>
                          <a:spcPct val="100000"/>
                        </a:lnSpc>
                        <a:spcBef>
                          <a:spcPts val="300"/>
                        </a:spcBef>
                        <a:spcAft>
                          <a:spcPts val="0"/>
                        </a:spcAft>
                        <a:buClr>
                          <a:srgbClr val="000000"/>
                        </a:buClr>
                        <a:buFont typeface="+mj-lt"/>
                        <a:buNone/>
                        <a:tabLst>
                          <a:tab pos="678815" algn="l"/>
                        </a:tabLst>
                      </a:pPr>
                      <a:r>
                        <a:rPr lang="es-ES" sz="1200" u="none" strike="noStrike" dirty="0" smtClean="0">
                          <a:effectLst/>
                          <a:latin typeface="+mj-lt"/>
                          <a:ea typeface="Calibri"/>
                          <a:cs typeface="Times New Roman"/>
                        </a:rPr>
                        <a:t>Mujer</a:t>
                      </a:r>
                      <a:br>
                        <a:rPr lang="es-ES" sz="1200" u="none" strike="noStrike" dirty="0" smtClean="0">
                          <a:effectLst/>
                          <a:latin typeface="+mj-lt"/>
                          <a:ea typeface="Calibri"/>
                          <a:cs typeface="Times New Roman"/>
                        </a:rPr>
                      </a:br>
                      <a:r>
                        <a:rPr kumimoji="0" lang="es-ES" sz="900" b="0" i="0" u="none" strike="noStrike" kern="1200" cap="none" spc="0" normalizeH="0" baseline="0" noProof="0" dirty="0" smtClean="0">
                          <a:ln>
                            <a:noFill/>
                          </a:ln>
                          <a:solidFill>
                            <a:prstClr val="black">
                              <a:lumMod val="65000"/>
                              <a:lumOff val="35000"/>
                            </a:prstClr>
                          </a:solidFill>
                          <a:effectLst/>
                          <a:uLnTx/>
                          <a:uFillTx/>
                          <a:latin typeface="+mn-lt"/>
                          <a:ea typeface="+mn-ea"/>
                          <a:cs typeface="+mn-cs"/>
                        </a:rPr>
                        <a:t>(1999 casos)</a:t>
                      </a:r>
                      <a:r>
                        <a:rPr lang="es-ES" sz="1200" u="none" strike="noStrike" dirty="0" smtClean="0">
                          <a:effectLst/>
                          <a:latin typeface="+mj-lt"/>
                          <a:ea typeface="Calibri"/>
                          <a:cs typeface="Times New Roman"/>
                        </a:rPr>
                        <a:t/>
                      </a:r>
                      <a:br>
                        <a:rPr lang="es-ES" sz="1200" u="none" strike="noStrike" dirty="0" smtClean="0">
                          <a:effectLst/>
                          <a:latin typeface="+mj-lt"/>
                          <a:ea typeface="Calibri"/>
                          <a:cs typeface="Times New Roman"/>
                        </a:rPr>
                      </a:br>
                      <a:endParaRPr lang="es-ES" sz="1200" u="none" strike="noStrike" dirty="0">
                        <a:effectLst/>
                        <a:latin typeface="+mj-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bl>
          </a:graphicData>
        </a:graphic>
      </p:graphicFrame>
      <p:graphicFrame>
        <p:nvGraphicFramePr>
          <p:cNvPr id="97288" name="Gráfico 3"/>
          <p:cNvGraphicFramePr>
            <a:graphicFrameLocks/>
          </p:cNvGraphicFramePr>
          <p:nvPr/>
        </p:nvGraphicFramePr>
        <p:xfrm>
          <a:off x="604838" y="1217613"/>
          <a:ext cx="4710112" cy="2478087"/>
        </p:xfrm>
        <a:graphic>
          <a:graphicData uri="http://schemas.openxmlformats.org/presentationml/2006/ole">
            <p:oleObj spid="_x0000_s97288" r:id="rId4" imgW="4712616" imgH="2475191" progId="Excel.Chart.8">
              <p:embed/>
            </p:oleObj>
          </a:graphicData>
        </a:graphic>
      </p:graphicFrame>
      <p:sp>
        <p:nvSpPr>
          <p:cNvPr id="15" name="Text Box 4"/>
          <p:cNvSpPr txBox="1">
            <a:spLocks noChangeArrowheads="1"/>
          </p:cNvSpPr>
          <p:nvPr/>
        </p:nvSpPr>
        <p:spPr bwMode="auto">
          <a:xfrm>
            <a:off x="2086326" y="1121987"/>
            <a:ext cx="2035856" cy="307777"/>
          </a:xfrm>
          <a:prstGeom prst="rect">
            <a:avLst/>
          </a:prstGeom>
          <a:noFill/>
          <a:ln>
            <a:noFill/>
          </a:ln>
          <a:extLst>
            <a:ext uri="{909E8E84-426E-40DD-AFC4-6F175D3DCCD1}"/>
            <a:ext uri="{91240B29-F687-4F45-9708-019B960494DF}"/>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s-ES" sz="1400" dirty="0">
                <a:ln>
                  <a:solidFill>
                    <a:srgbClr val="4BACC6"/>
                  </a:solidFill>
                </a:ln>
                <a:solidFill>
                  <a:srgbClr val="4BACC6"/>
                </a:solidFill>
                <a:latin typeface="Calibri" pitchFamily="34" charset="0"/>
                <a:cs typeface="Calibri" pitchFamily="34" charset="0"/>
              </a:rPr>
              <a:t>Sexo</a:t>
            </a:r>
          </a:p>
        </p:txBody>
      </p:sp>
      <p:sp>
        <p:nvSpPr>
          <p:cNvPr id="36" name="Text Box 4"/>
          <p:cNvSpPr txBox="1">
            <a:spLocks noChangeArrowheads="1"/>
          </p:cNvSpPr>
          <p:nvPr/>
        </p:nvSpPr>
        <p:spPr bwMode="auto">
          <a:xfrm>
            <a:off x="6321216" y="1121987"/>
            <a:ext cx="2035856" cy="307777"/>
          </a:xfrm>
          <a:prstGeom prst="rect">
            <a:avLst/>
          </a:prstGeom>
          <a:noFill/>
          <a:ln>
            <a:noFill/>
          </a:ln>
          <a:extLst>
            <a:ext uri="{909E8E84-426E-40DD-AFC4-6F175D3DCCD1}"/>
            <a:ext uri="{91240B29-F687-4F45-9708-019B960494DF}"/>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s-ES" sz="1400" dirty="0" smtClean="0">
                <a:ln>
                  <a:solidFill>
                    <a:srgbClr val="4BACC6"/>
                  </a:solidFill>
                </a:ln>
                <a:solidFill>
                  <a:srgbClr val="4BACC6"/>
                </a:solidFill>
                <a:latin typeface="Calibri" pitchFamily="34" charset="0"/>
                <a:cs typeface="Calibri" pitchFamily="34" charset="0"/>
              </a:rPr>
              <a:t>Edad</a:t>
            </a:r>
            <a:endParaRPr lang="es-ES" sz="1400" dirty="0">
              <a:ln>
                <a:solidFill>
                  <a:srgbClr val="4BACC6"/>
                </a:solidFill>
              </a:ln>
              <a:solidFill>
                <a:srgbClr val="4BACC6"/>
              </a:solidFill>
              <a:latin typeface="Calibri" pitchFamily="34" charset="0"/>
              <a:cs typeface="Calibri" pitchFamily="34" charset="0"/>
            </a:endParaRPr>
          </a:p>
        </p:txBody>
      </p:sp>
      <p:sp>
        <p:nvSpPr>
          <p:cNvPr id="97291" name="16 CuadroTexto"/>
          <p:cNvSpPr txBox="1">
            <a:spLocks noChangeArrowheads="1"/>
          </p:cNvSpPr>
          <p:nvPr/>
        </p:nvSpPr>
        <p:spPr bwMode="auto">
          <a:xfrm>
            <a:off x="647700" y="2997200"/>
            <a:ext cx="1568450" cy="230188"/>
          </a:xfrm>
          <a:prstGeom prst="rect">
            <a:avLst/>
          </a:prstGeom>
          <a:noFill/>
          <a:ln w="9525">
            <a:noFill/>
            <a:miter lim="800000"/>
            <a:headEnd/>
            <a:tailEnd/>
          </a:ln>
        </p:spPr>
        <p:txBody>
          <a:bodyPr>
            <a:spAutoFit/>
          </a:bodyPr>
          <a:lstStyle/>
          <a:p>
            <a:r>
              <a:rPr lang="es-ES" sz="900">
                <a:solidFill>
                  <a:srgbClr val="A6A6A6"/>
                </a:solidFill>
                <a:latin typeface="Calibri" pitchFamily="34" charset="0"/>
              </a:rPr>
              <a:t>Base: 3478 casos</a:t>
            </a:r>
          </a:p>
        </p:txBody>
      </p:sp>
      <p:sp>
        <p:nvSpPr>
          <p:cNvPr id="97292" name="19 CuadroTexto"/>
          <p:cNvSpPr txBox="1">
            <a:spLocks noChangeArrowheads="1"/>
          </p:cNvSpPr>
          <p:nvPr/>
        </p:nvSpPr>
        <p:spPr bwMode="auto">
          <a:xfrm>
            <a:off x="5138738" y="5619750"/>
            <a:ext cx="1568450" cy="230188"/>
          </a:xfrm>
          <a:prstGeom prst="rect">
            <a:avLst/>
          </a:prstGeom>
          <a:noFill/>
          <a:ln w="9525">
            <a:noFill/>
            <a:miter lim="800000"/>
            <a:headEnd/>
            <a:tailEnd/>
          </a:ln>
        </p:spPr>
        <p:txBody>
          <a:bodyPr>
            <a:spAutoFit/>
          </a:bodyPr>
          <a:lstStyle/>
          <a:p>
            <a:r>
              <a:rPr lang="es-ES" sz="900">
                <a:solidFill>
                  <a:srgbClr val="A6A6A6"/>
                </a:solidFill>
                <a:latin typeface="Calibri" pitchFamily="34" charset="0"/>
              </a:rPr>
              <a:t>Base: 3480 casos</a:t>
            </a:r>
          </a:p>
        </p:txBody>
      </p:sp>
      <p:sp>
        <p:nvSpPr>
          <p:cNvPr id="21" name="Text Box 4"/>
          <p:cNvSpPr txBox="1">
            <a:spLocks noChangeArrowheads="1"/>
          </p:cNvSpPr>
          <p:nvPr/>
        </p:nvSpPr>
        <p:spPr bwMode="auto">
          <a:xfrm>
            <a:off x="272480" y="145590"/>
            <a:ext cx="7704856" cy="587835"/>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eaLnBrk="1" fontAlgn="auto" hangingPunct="1">
              <a:lnSpc>
                <a:spcPts val="1700"/>
              </a:lnSpc>
              <a:spcBef>
                <a:spcPts val="0"/>
              </a:spcBef>
              <a:spcAft>
                <a:spcPts val="0"/>
              </a:spcAft>
              <a:defRPr/>
            </a:pPr>
            <a:r>
              <a:rPr lang="es-ES" dirty="0">
                <a:ln>
                  <a:solidFill>
                    <a:prstClr val="white"/>
                  </a:solidFill>
                </a:ln>
                <a:solidFill>
                  <a:prstClr val="white"/>
                </a:solidFill>
                <a:latin typeface="Calibri" pitchFamily="34" charset="0"/>
                <a:cs typeface="Calibri" pitchFamily="34" charset="0"/>
              </a:rPr>
              <a:t>SITUACIÓN </a:t>
            </a:r>
            <a:r>
              <a:rPr lang="es-ES" dirty="0" smtClean="0">
                <a:ln>
                  <a:solidFill>
                    <a:prstClr val="white"/>
                  </a:solidFill>
                </a:ln>
                <a:solidFill>
                  <a:prstClr val="white"/>
                </a:solidFill>
                <a:latin typeface="Calibri" pitchFamily="34" charset="0"/>
                <a:cs typeface="Calibri" pitchFamily="34" charset="0"/>
              </a:rPr>
              <a:t>LABORAL – Médicos sin plaza en propiedad</a:t>
            </a:r>
          </a:p>
          <a:p>
            <a:pPr eaLnBrk="1" fontAlgn="auto" hangingPunct="1">
              <a:lnSpc>
                <a:spcPts val="1700"/>
              </a:lnSpc>
              <a:spcBef>
                <a:spcPts val="0"/>
              </a:spcBef>
              <a:spcAft>
                <a:spcPts val="0"/>
              </a:spcAft>
              <a:defRPr/>
            </a:pPr>
            <a:r>
              <a:rPr lang="es-ES" dirty="0" smtClean="0">
                <a:ln>
                  <a:solidFill>
                    <a:prstClr val="white"/>
                  </a:solidFill>
                </a:ln>
                <a:solidFill>
                  <a:prstClr val="white"/>
                </a:solidFill>
                <a:latin typeface="Calibri" pitchFamily="34" charset="0"/>
                <a:cs typeface="Calibri" pitchFamily="34" charset="0"/>
              </a:rPr>
              <a:t>Sexo, Edad y Nacionalidad – </a:t>
            </a:r>
            <a:r>
              <a:rPr lang="es-ES" sz="1400" dirty="0" smtClean="0">
                <a:ln>
                  <a:solidFill>
                    <a:prstClr val="white"/>
                  </a:solidFill>
                </a:ln>
                <a:solidFill>
                  <a:prstClr val="white"/>
                </a:solidFill>
                <a:latin typeface="Calibri" pitchFamily="34" charset="0"/>
                <a:cs typeface="Calibri" pitchFamily="34" charset="0"/>
              </a:rPr>
              <a:t>Datos en %</a:t>
            </a:r>
          </a:p>
        </p:txBody>
      </p:sp>
      <p:graphicFrame>
        <p:nvGraphicFramePr>
          <p:cNvPr id="97294" name="Gráfico 6"/>
          <p:cNvGraphicFramePr>
            <a:graphicFrameLocks/>
          </p:cNvGraphicFramePr>
          <p:nvPr/>
        </p:nvGraphicFramePr>
        <p:xfrm>
          <a:off x="149225" y="3943350"/>
          <a:ext cx="5359400" cy="2705100"/>
        </p:xfrm>
        <a:graphic>
          <a:graphicData uri="http://schemas.openxmlformats.org/presentationml/2006/ole">
            <p:oleObj spid="_x0000_s97294" r:id="rId5" imgW="5358848" imgH="2706859" progId="Excel.Chart.8">
              <p:embed/>
            </p:oleObj>
          </a:graphicData>
        </a:graphic>
      </p:graphicFrame>
      <p:sp>
        <p:nvSpPr>
          <p:cNvPr id="97295" name="10 CuadroTexto"/>
          <p:cNvSpPr txBox="1">
            <a:spLocks noChangeArrowheads="1"/>
          </p:cNvSpPr>
          <p:nvPr/>
        </p:nvSpPr>
        <p:spPr bwMode="auto">
          <a:xfrm>
            <a:off x="1152525" y="5121275"/>
            <a:ext cx="768350" cy="230188"/>
          </a:xfrm>
          <a:prstGeom prst="rect">
            <a:avLst/>
          </a:prstGeom>
          <a:noFill/>
          <a:ln w="9525">
            <a:noFill/>
            <a:miter lim="800000"/>
            <a:headEnd/>
            <a:tailEnd/>
          </a:ln>
        </p:spPr>
        <p:txBody>
          <a:bodyPr>
            <a:spAutoFit/>
          </a:bodyPr>
          <a:lstStyle/>
          <a:p>
            <a:r>
              <a:rPr lang="es-ES" sz="900">
                <a:solidFill>
                  <a:srgbClr val="595959"/>
                </a:solidFill>
                <a:latin typeface="Calibri" pitchFamily="34" charset="0"/>
              </a:rPr>
              <a:t>(3251 casos)</a:t>
            </a:r>
          </a:p>
        </p:txBody>
      </p:sp>
      <p:sp>
        <p:nvSpPr>
          <p:cNvPr id="97296" name="10 CuadroTexto"/>
          <p:cNvSpPr txBox="1">
            <a:spLocks noChangeArrowheads="1"/>
          </p:cNvSpPr>
          <p:nvPr/>
        </p:nvSpPr>
        <p:spPr bwMode="auto">
          <a:xfrm>
            <a:off x="1355725" y="5403850"/>
            <a:ext cx="768350" cy="231775"/>
          </a:xfrm>
          <a:prstGeom prst="rect">
            <a:avLst/>
          </a:prstGeom>
          <a:noFill/>
          <a:ln w="9525">
            <a:noFill/>
            <a:miter lim="800000"/>
            <a:headEnd/>
            <a:tailEnd/>
          </a:ln>
        </p:spPr>
        <p:txBody>
          <a:bodyPr>
            <a:spAutoFit/>
          </a:bodyPr>
          <a:lstStyle/>
          <a:p>
            <a:r>
              <a:rPr lang="es-ES" sz="900">
                <a:solidFill>
                  <a:srgbClr val="595959"/>
                </a:solidFill>
                <a:latin typeface="Calibri" pitchFamily="34" charset="0"/>
              </a:rPr>
              <a:t>(103 casos)</a:t>
            </a:r>
          </a:p>
        </p:txBody>
      </p:sp>
      <p:sp>
        <p:nvSpPr>
          <p:cNvPr id="97297" name="10 CuadroTexto"/>
          <p:cNvSpPr txBox="1">
            <a:spLocks noChangeArrowheads="1"/>
          </p:cNvSpPr>
          <p:nvPr/>
        </p:nvSpPr>
        <p:spPr bwMode="auto">
          <a:xfrm>
            <a:off x="1628775" y="5681663"/>
            <a:ext cx="768350" cy="230187"/>
          </a:xfrm>
          <a:prstGeom prst="rect">
            <a:avLst/>
          </a:prstGeom>
          <a:noFill/>
          <a:ln w="9525">
            <a:noFill/>
            <a:miter lim="800000"/>
            <a:headEnd/>
            <a:tailEnd/>
          </a:ln>
        </p:spPr>
        <p:txBody>
          <a:bodyPr>
            <a:spAutoFit/>
          </a:bodyPr>
          <a:lstStyle/>
          <a:p>
            <a:r>
              <a:rPr lang="es-ES" sz="900">
                <a:solidFill>
                  <a:srgbClr val="595959"/>
                </a:solidFill>
                <a:latin typeface="Calibri" pitchFamily="34" charset="0"/>
              </a:rPr>
              <a:t>(123 casos)</a:t>
            </a:r>
          </a:p>
        </p:txBody>
      </p:sp>
      <p:sp>
        <p:nvSpPr>
          <p:cNvPr id="27" name="Text Box 4"/>
          <p:cNvSpPr txBox="1">
            <a:spLocks noChangeArrowheads="1"/>
          </p:cNvSpPr>
          <p:nvPr/>
        </p:nvSpPr>
        <p:spPr bwMode="auto">
          <a:xfrm>
            <a:off x="1640632" y="3933895"/>
            <a:ext cx="2035856" cy="307777"/>
          </a:xfrm>
          <a:prstGeom prst="rect">
            <a:avLst/>
          </a:prstGeom>
          <a:noFill/>
          <a:ln>
            <a:noFill/>
          </a:ln>
          <a:extLst>
            <a:ext uri="{909E8E84-426E-40DD-AFC4-6F175D3DCCD1}"/>
            <a:ext uri="{91240B29-F687-4F45-9708-019B960494DF}"/>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s-ES" sz="1400" dirty="0" smtClean="0">
                <a:ln>
                  <a:solidFill>
                    <a:srgbClr val="4BACC6"/>
                  </a:solidFill>
                </a:ln>
                <a:solidFill>
                  <a:srgbClr val="4BACC6"/>
                </a:solidFill>
                <a:latin typeface="Calibri" pitchFamily="34" charset="0"/>
                <a:cs typeface="Calibri" pitchFamily="34" charset="0"/>
              </a:rPr>
              <a:t>Nacionalidad</a:t>
            </a:r>
            <a:endParaRPr lang="es-ES" sz="1400" dirty="0">
              <a:ln>
                <a:solidFill>
                  <a:srgbClr val="4BACC6"/>
                </a:solidFill>
              </a:ln>
              <a:solidFill>
                <a:srgbClr val="4BACC6"/>
              </a:solidFill>
              <a:latin typeface="Calibri" pitchFamily="34" charset="0"/>
              <a:cs typeface="Calibri" pitchFamily="34" charset="0"/>
            </a:endParaRPr>
          </a:p>
        </p:txBody>
      </p:sp>
      <p:sp>
        <p:nvSpPr>
          <p:cNvPr id="97299" name="16 CuadroTexto"/>
          <p:cNvSpPr txBox="1">
            <a:spLocks noChangeArrowheads="1"/>
          </p:cNvSpPr>
          <p:nvPr/>
        </p:nvSpPr>
        <p:spPr bwMode="auto">
          <a:xfrm>
            <a:off x="560388" y="6011863"/>
            <a:ext cx="1568450" cy="230187"/>
          </a:xfrm>
          <a:prstGeom prst="rect">
            <a:avLst/>
          </a:prstGeom>
          <a:noFill/>
          <a:ln w="9525">
            <a:noFill/>
            <a:miter lim="800000"/>
            <a:headEnd/>
            <a:tailEnd/>
          </a:ln>
        </p:spPr>
        <p:txBody>
          <a:bodyPr>
            <a:spAutoFit/>
          </a:bodyPr>
          <a:lstStyle/>
          <a:p>
            <a:r>
              <a:rPr lang="es-ES" sz="900">
                <a:solidFill>
                  <a:srgbClr val="A6A6A6"/>
                </a:solidFill>
                <a:latin typeface="Calibri" pitchFamily="34" charset="0"/>
              </a:rPr>
              <a:t>Base: 3477 casos</a:t>
            </a:r>
          </a:p>
        </p:txBody>
      </p:sp>
      <p:graphicFrame>
        <p:nvGraphicFramePr>
          <p:cNvPr id="34" name="33 Tabla"/>
          <p:cNvGraphicFramePr>
            <a:graphicFrameLocks noGrp="1"/>
          </p:cNvGraphicFramePr>
          <p:nvPr/>
        </p:nvGraphicFramePr>
        <p:xfrm>
          <a:off x="5394325" y="1412875"/>
          <a:ext cx="3889375" cy="4216400"/>
        </p:xfrm>
        <a:graphic>
          <a:graphicData uri="http://schemas.openxmlformats.org/drawingml/2006/table">
            <a:tbl>
              <a:tblPr/>
              <a:tblGrid>
                <a:gridCol w="1095398"/>
                <a:gridCol w="2793034"/>
              </a:tblGrid>
              <a:tr h="702878">
                <a:tc>
                  <a:txBody>
                    <a:bodyPr/>
                    <a:lstStyle/>
                    <a:p>
                      <a:pPr algn="r" fontAlgn="b"/>
                      <a:r>
                        <a:rPr lang="es-ES" sz="1200" b="0" i="0" u="none" strike="noStrike" dirty="0">
                          <a:solidFill>
                            <a:srgbClr val="000000"/>
                          </a:solidFill>
                          <a:effectLst/>
                          <a:latin typeface="Calibri"/>
                        </a:rPr>
                        <a:t>30 años </a:t>
                      </a:r>
                      <a:r>
                        <a:rPr lang="es-ES" sz="1200" b="0" i="0" u="none" strike="noStrike" dirty="0" smtClean="0">
                          <a:solidFill>
                            <a:srgbClr val="000000"/>
                          </a:solidFill>
                          <a:effectLst/>
                          <a:latin typeface="Calibri"/>
                        </a:rPr>
                        <a:t>o</a:t>
                      </a:r>
                      <a:r>
                        <a:rPr lang="es-ES" sz="1200" b="0" i="0" u="none" strike="noStrike" baseline="0" dirty="0" smtClean="0">
                          <a:solidFill>
                            <a:srgbClr val="000000"/>
                          </a:solidFill>
                          <a:effectLst/>
                          <a:latin typeface="Calibri"/>
                        </a:rPr>
                        <a:t> </a:t>
                      </a:r>
                      <a:r>
                        <a:rPr lang="es-ES" sz="1200" b="0" i="0" u="none" strike="noStrike" dirty="0" smtClean="0">
                          <a:solidFill>
                            <a:srgbClr val="000000"/>
                          </a:solidFill>
                          <a:effectLst/>
                          <a:latin typeface="Calibri"/>
                        </a:rPr>
                        <a:t>menos</a:t>
                      </a:r>
                      <a:br>
                        <a:rPr lang="es-ES" sz="1200" b="0" i="0" u="none" strike="noStrike" dirty="0" smtClean="0">
                          <a:solidFill>
                            <a:srgbClr val="000000"/>
                          </a:solidFill>
                          <a:effectLst/>
                          <a:latin typeface="Calibri"/>
                        </a:rPr>
                      </a:br>
                      <a:r>
                        <a:rPr kumimoji="0" lang="es-ES" sz="900" b="0" i="0" u="none" strike="noStrike" kern="1200" cap="none" spc="0" normalizeH="0" baseline="0" noProof="0" dirty="0" smtClean="0">
                          <a:ln>
                            <a:noFill/>
                          </a:ln>
                          <a:solidFill>
                            <a:prstClr val="black">
                              <a:lumMod val="65000"/>
                              <a:lumOff val="35000"/>
                            </a:prstClr>
                          </a:solidFill>
                          <a:effectLst/>
                          <a:uLnTx/>
                          <a:uFillTx/>
                          <a:latin typeface="+mn-lt"/>
                          <a:ea typeface="+mn-ea"/>
                          <a:cs typeface="+mn-cs"/>
                        </a:rPr>
                        <a:t>(274 casos)</a:t>
                      </a:r>
                      <a:endParaRPr kumimoji="0" lang="es-ES" sz="900" b="0" i="0" u="none" strike="noStrike" kern="1200" cap="none" spc="0" normalizeH="0" baseline="0" dirty="0">
                        <a:ln>
                          <a:noFill/>
                        </a:ln>
                        <a:solidFill>
                          <a:prstClr val="black">
                            <a:lumMod val="65000"/>
                            <a:lumOff val="35000"/>
                          </a:prstClr>
                        </a:solidFill>
                        <a:effectLst/>
                        <a:uLnTx/>
                        <a:uFillTx/>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702878">
                <a:tc>
                  <a:txBody>
                    <a:bodyPr/>
                    <a:lstStyle/>
                    <a:p>
                      <a:pPr algn="r" fontAlgn="b"/>
                      <a:r>
                        <a:rPr lang="es-ES" sz="1200" b="0" i="0" u="none" strike="noStrike" dirty="0">
                          <a:solidFill>
                            <a:srgbClr val="000000"/>
                          </a:solidFill>
                          <a:effectLst/>
                          <a:latin typeface="Calibri"/>
                        </a:rPr>
                        <a:t>De 31 a 35 </a:t>
                      </a:r>
                      <a:r>
                        <a:rPr lang="es-ES" sz="1200" b="0" i="0" u="none" strike="noStrike" dirty="0" smtClean="0">
                          <a:solidFill>
                            <a:srgbClr val="000000"/>
                          </a:solidFill>
                          <a:effectLst/>
                          <a:latin typeface="Calibri"/>
                        </a:rPr>
                        <a:t>años</a:t>
                      </a:r>
                      <a:br>
                        <a:rPr lang="es-ES" sz="1200" b="0" i="0" u="none" strike="noStrike" dirty="0" smtClean="0">
                          <a:solidFill>
                            <a:srgbClr val="000000"/>
                          </a:solidFill>
                          <a:effectLst/>
                          <a:latin typeface="Calibri"/>
                        </a:rPr>
                      </a:br>
                      <a:r>
                        <a:rPr kumimoji="0" lang="es-ES" sz="900" b="0" i="0" u="none" strike="noStrike" kern="1200" cap="none" spc="0" normalizeH="0" baseline="0" noProof="0" dirty="0" smtClean="0">
                          <a:ln>
                            <a:noFill/>
                          </a:ln>
                          <a:solidFill>
                            <a:prstClr val="black">
                              <a:lumMod val="65000"/>
                              <a:lumOff val="35000"/>
                            </a:prstClr>
                          </a:solidFill>
                          <a:effectLst/>
                          <a:uLnTx/>
                          <a:uFillTx/>
                          <a:latin typeface="+mn-lt"/>
                          <a:ea typeface="+mn-ea"/>
                          <a:cs typeface="+mn-cs"/>
                        </a:rPr>
                        <a:t>(810 casos)</a:t>
                      </a:r>
                      <a:endParaRPr lang="es-E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702878">
                <a:tc>
                  <a:txBody>
                    <a:bodyPr/>
                    <a:lstStyle/>
                    <a:p>
                      <a:pPr algn="r" fontAlgn="b"/>
                      <a:r>
                        <a:rPr lang="es-ES" sz="1200" b="0" i="0" u="none" strike="noStrike" dirty="0">
                          <a:solidFill>
                            <a:srgbClr val="000000"/>
                          </a:solidFill>
                          <a:effectLst/>
                          <a:latin typeface="Calibri"/>
                        </a:rPr>
                        <a:t>De 36 a 40 </a:t>
                      </a:r>
                      <a:r>
                        <a:rPr lang="es-ES" sz="1200" b="0" i="0" u="none" strike="noStrike" dirty="0" smtClean="0">
                          <a:solidFill>
                            <a:srgbClr val="000000"/>
                          </a:solidFill>
                          <a:effectLst/>
                          <a:latin typeface="Calibri"/>
                        </a:rPr>
                        <a:t>años</a:t>
                      </a:r>
                      <a:br>
                        <a:rPr lang="es-ES" sz="1200" b="0" i="0" u="none" strike="noStrike" dirty="0" smtClean="0">
                          <a:solidFill>
                            <a:srgbClr val="000000"/>
                          </a:solidFill>
                          <a:effectLst/>
                          <a:latin typeface="Calibri"/>
                        </a:rPr>
                      </a:br>
                      <a:r>
                        <a:rPr kumimoji="0" lang="es-ES" sz="900" b="0" i="0" u="none" strike="noStrike" kern="1200" cap="none" spc="0" normalizeH="0" baseline="0" noProof="0" dirty="0" smtClean="0">
                          <a:ln>
                            <a:noFill/>
                          </a:ln>
                          <a:solidFill>
                            <a:prstClr val="black">
                              <a:lumMod val="65000"/>
                              <a:lumOff val="35000"/>
                            </a:prstClr>
                          </a:solidFill>
                          <a:effectLst/>
                          <a:uLnTx/>
                          <a:uFillTx/>
                          <a:latin typeface="+mn-lt"/>
                          <a:ea typeface="+mn-ea"/>
                          <a:cs typeface="+mn-cs"/>
                        </a:rPr>
                        <a:t>(618 casos)</a:t>
                      </a:r>
                      <a:endParaRPr lang="es-E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702878">
                <a:tc>
                  <a:txBody>
                    <a:bodyPr/>
                    <a:lstStyle/>
                    <a:p>
                      <a:pPr algn="r" fontAlgn="b"/>
                      <a:r>
                        <a:rPr lang="es-ES" sz="1200" b="0" i="0" u="none" strike="noStrike" dirty="0">
                          <a:solidFill>
                            <a:srgbClr val="000000"/>
                          </a:solidFill>
                          <a:effectLst/>
                          <a:latin typeface="Calibri"/>
                        </a:rPr>
                        <a:t>De 41 a 50 </a:t>
                      </a:r>
                      <a:r>
                        <a:rPr lang="es-ES" sz="1200" b="0" i="0" u="none" strike="noStrike" dirty="0" smtClean="0">
                          <a:solidFill>
                            <a:srgbClr val="000000"/>
                          </a:solidFill>
                          <a:effectLst/>
                          <a:latin typeface="Calibri"/>
                        </a:rPr>
                        <a:t>años</a:t>
                      </a:r>
                      <a:br>
                        <a:rPr lang="es-ES" sz="1200" b="0" i="0" u="none" strike="noStrike" dirty="0" smtClean="0">
                          <a:solidFill>
                            <a:srgbClr val="000000"/>
                          </a:solidFill>
                          <a:effectLst/>
                          <a:latin typeface="Calibri"/>
                        </a:rPr>
                      </a:br>
                      <a:r>
                        <a:rPr kumimoji="0" lang="es-ES" sz="900" b="0" i="0" u="none" strike="noStrike" kern="1200" cap="none" spc="0" normalizeH="0" baseline="0" noProof="0" dirty="0" smtClean="0">
                          <a:ln>
                            <a:noFill/>
                          </a:ln>
                          <a:solidFill>
                            <a:prstClr val="black">
                              <a:lumMod val="65000"/>
                              <a:lumOff val="35000"/>
                            </a:prstClr>
                          </a:solidFill>
                          <a:effectLst/>
                          <a:uLnTx/>
                          <a:uFillTx/>
                          <a:latin typeface="+mn-lt"/>
                          <a:ea typeface="+mn-ea"/>
                          <a:cs typeface="+mn-cs"/>
                        </a:rPr>
                        <a:t>(893 casos)</a:t>
                      </a:r>
                      <a:endParaRPr lang="es-E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702878">
                <a:tc>
                  <a:txBody>
                    <a:bodyPr/>
                    <a:lstStyle/>
                    <a:p>
                      <a:pPr algn="r" fontAlgn="b"/>
                      <a:r>
                        <a:rPr lang="es-ES" sz="1200" b="0" i="0" u="none" strike="noStrike" dirty="0">
                          <a:solidFill>
                            <a:srgbClr val="000000"/>
                          </a:solidFill>
                          <a:effectLst/>
                          <a:latin typeface="Calibri"/>
                        </a:rPr>
                        <a:t>De 51 a 60 </a:t>
                      </a:r>
                      <a:r>
                        <a:rPr lang="es-ES" sz="1200" b="0" i="0" u="none" strike="noStrike" dirty="0" smtClean="0">
                          <a:solidFill>
                            <a:srgbClr val="000000"/>
                          </a:solidFill>
                          <a:effectLst/>
                          <a:latin typeface="Calibri"/>
                        </a:rPr>
                        <a:t>años</a:t>
                      </a:r>
                      <a:br>
                        <a:rPr lang="es-ES" sz="1200" b="0" i="0" u="none" strike="noStrike" dirty="0" smtClean="0">
                          <a:solidFill>
                            <a:srgbClr val="000000"/>
                          </a:solidFill>
                          <a:effectLst/>
                          <a:latin typeface="Calibri"/>
                        </a:rPr>
                      </a:br>
                      <a:r>
                        <a:rPr kumimoji="0" lang="es-ES" sz="900" b="0" i="0" u="none" strike="noStrike" kern="1200" cap="none" spc="0" normalizeH="0" baseline="0" noProof="0" dirty="0" smtClean="0">
                          <a:ln>
                            <a:noFill/>
                          </a:ln>
                          <a:solidFill>
                            <a:prstClr val="black">
                              <a:lumMod val="65000"/>
                              <a:lumOff val="35000"/>
                            </a:prstClr>
                          </a:solidFill>
                          <a:effectLst/>
                          <a:uLnTx/>
                          <a:uFillTx/>
                          <a:latin typeface="+mn-lt"/>
                          <a:ea typeface="+mn-ea"/>
                          <a:cs typeface="+mn-cs"/>
                        </a:rPr>
                        <a:t>(760 casos)</a:t>
                      </a:r>
                      <a:endParaRPr lang="es-E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702878">
                <a:tc>
                  <a:txBody>
                    <a:bodyPr/>
                    <a:lstStyle/>
                    <a:p>
                      <a:pPr algn="r" fontAlgn="b"/>
                      <a:r>
                        <a:rPr lang="es-ES" sz="1200" b="0" i="0" u="none" strike="noStrike" dirty="0">
                          <a:solidFill>
                            <a:srgbClr val="000000"/>
                          </a:solidFill>
                          <a:effectLst/>
                          <a:latin typeface="Calibri"/>
                        </a:rPr>
                        <a:t>60 años o </a:t>
                      </a:r>
                      <a:r>
                        <a:rPr lang="es-ES" sz="1200" b="0" i="0" u="none" strike="noStrike" dirty="0" smtClean="0">
                          <a:solidFill>
                            <a:srgbClr val="000000"/>
                          </a:solidFill>
                          <a:effectLst/>
                          <a:latin typeface="Calibri"/>
                        </a:rPr>
                        <a:t>más</a:t>
                      </a:r>
                      <a:br>
                        <a:rPr lang="es-ES" sz="1200" b="0" i="0" u="none" strike="noStrike" dirty="0" smtClean="0">
                          <a:solidFill>
                            <a:srgbClr val="000000"/>
                          </a:solidFill>
                          <a:effectLst/>
                          <a:latin typeface="Calibri"/>
                        </a:rPr>
                      </a:br>
                      <a:r>
                        <a:rPr kumimoji="0" lang="es-ES" sz="900" b="0" i="0" u="none" strike="noStrike" kern="1200" cap="none" spc="0" normalizeH="0" baseline="0" noProof="0" dirty="0" smtClean="0">
                          <a:ln>
                            <a:noFill/>
                          </a:ln>
                          <a:solidFill>
                            <a:prstClr val="black">
                              <a:lumMod val="65000"/>
                              <a:lumOff val="35000"/>
                            </a:prstClr>
                          </a:solidFill>
                          <a:effectLst/>
                          <a:uLnTx/>
                          <a:uFillTx/>
                          <a:latin typeface="+mn-lt"/>
                          <a:ea typeface="+mn-ea"/>
                          <a:cs typeface="+mn-cs"/>
                        </a:rPr>
                        <a:t>(125 casos)</a:t>
                      </a:r>
                      <a:endParaRPr lang="es-E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graphicFrame>
        <p:nvGraphicFramePr>
          <p:cNvPr id="97313" name="Gráfico 4"/>
          <p:cNvGraphicFramePr>
            <a:graphicFrameLocks/>
          </p:cNvGraphicFramePr>
          <p:nvPr/>
        </p:nvGraphicFramePr>
        <p:xfrm>
          <a:off x="4830763" y="1362075"/>
          <a:ext cx="4852987" cy="4997450"/>
        </p:xfrm>
        <a:graphic>
          <a:graphicData uri="http://schemas.openxmlformats.org/presentationml/2006/ole">
            <p:oleObj spid="_x0000_s97313" r:id="rId6" imgW="4858933" imgH="4999153" progId="Excel.Chart.8">
              <p:embed/>
            </p:oleObj>
          </a:graphicData>
        </a:graphic>
      </p:graphicFrame>
      <p:sp>
        <p:nvSpPr>
          <p:cNvPr id="97314" name="Text Box 97"/>
          <p:cNvSpPr txBox="1">
            <a:spLocks noChangeArrowheads="1"/>
          </p:cNvSpPr>
          <p:nvPr/>
        </p:nvSpPr>
        <p:spPr bwMode="auto">
          <a:xfrm>
            <a:off x="8769350" y="2205038"/>
            <a:ext cx="720725" cy="338137"/>
          </a:xfrm>
          <a:prstGeom prst="rect">
            <a:avLst/>
          </a:prstGeom>
          <a:solidFill>
            <a:schemeClr val="bg1"/>
          </a:solidFill>
          <a:ln w="12700">
            <a:solidFill>
              <a:srgbClr val="2493CB"/>
            </a:solidFill>
            <a:prstDash val="sysDot"/>
            <a:miter lim="800000"/>
            <a:headEnd/>
            <a:tailEnd/>
          </a:ln>
        </p:spPr>
        <p:txBody>
          <a:bodyPr>
            <a:spAutoFit/>
          </a:bodyPr>
          <a:lstStyle/>
          <a:p>
            <a:pPr algn="ctr"/>
            <a:r>
              <a:rPr lang="es-ES_tradnl" sz="1600">
                <a:solidFill>
                  <a:srgbClr val="000000"/>
                </a:solidFill>
                <a:latin typeface="Calibri" pitchFamily="34" charset="0"/>
                <a:ea typeface="Calibri" pitchFamily="34" charset="0"/>
                <a:cs typeface="Calibri" pitchFamily="34" charset="0"/>
              </a:rPr>
              <a:t>48,9</a:t>
            </a:r>
          </a:p>
        </p:txBody>
      </p:sp>
      <p:sp>
        <p:nvSpPr>
          <p:cNvPr id="43" name="Text Box 97"/>
          <p:cNvSpPr txBox="1">
            <a:spLocks noChangeArrowheads="1"/>
          </p:cNvSpPr>
          <p:nvPr/>
        </p:nvSpPr>
        <p:spPr bwMode="auto">
          <a:xfrm>
            <a:off x="8769350" y="3933825"/>
            <a:ext cx="720725" cy="338138"/>
          </a:xfrm>
          <a:prstGeom prst="rect">
            <a:avLst/>
          </a:prstGeom>
          <a:solidFill>
            <a:schemeClr val="bg1"/>
          </a:solidFill>
          <a:ln w="12700">
            <a:solidFill>
              <a:schemeClr val="accent3"/>
            </a:solidFill>
            <a:prstDash val="sysDot"/>
          </a:ln>
          <a:effectLst/>
          <a:extLst/>
        </p:spPr>
        <p:txBody>
          <a:bodyPr>
            <a:spAutoFit/>
          </a:bodyPr>
          <a:lstStyle/>
          <a:p>
            <a:pPr algn="ctr" fontAlgn="auto">
              <a:spcBef>
                <a:spcPts val="0"/>
              </a:spcBef>
              <a:spcAft>
                <a:spcPts val="0"/>
              </a:spcAft>
              <a:defRPr/>
            </a:pPr>
            <a:r>
              <a:rPr lang="es-ES_tradnl" sz="1600" dirty="0">
                <a:solidFill>
                  <a:prstClr val="black"/>
                </a:solidFill>
                <a:latin typeface="+mn-lt"/>
                <a:cs typeface="Calibri" pitchFamily="34" charset="0"/>
              </a:rPr>
              <a:t>47,5</a:t>
            </a:r>
            <a:endParaRPr lang="es-ES_tradnl" sz="1600" dirty="0">
              <a:solidFill>
                <a:prstClr val="black"/>
              </a:solidFill>
              <a:latin typeface="+mn-lt"/>
              <a:cs typeface="Calibri" pitchFamily="34" charset="0"/>
            </a:endParaRPr>
          </a:p>
        </p:txBody>
      </p:sp>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6 Rectángulo"/>
          <p:cNvSpPr>
            <a:spLocks noChangeArrowheads="1"/>
          </p:cNvSpPr>
          <p:nvPr/>
        </p:nvSpPr>
        <p:spPr bwMode="auto">
          <a:xfrm>
            <a:off x="128588" y="6423025"/>
            <a:ext cx="8137525" cy="400050"/>
          </a:xfrm>
          <a:prstGeom prst="rect">
            <a:avLst/>
          </a:prstGeom>
          <a:noFill/>
          <a:ln w="9525">
            <a:noFill/>
            <a:miter lim="800000"/>
            <a:headEnd/>
            <a:tailEnd/>
          </a:ln>
        </p:spPr>
        <p:txBody>
          <a:bodyPr>
            <a:spAutoFit/>
          </a:bodyPr>
          <a:lstStyle/>
          <a:p>
            <a:r>
              <a:rPr lang="es-ES" sz="1000" b="1">
                <a:solidFill>
                  <a:srgbClr val="7F7F7F"/>
                </a:solidFill>
                <a:latin typeface="Calibri" pitchFamily="34" charset="0"/>
              </a:rPr>
              <a:t>P13. </a:t>
            </a:r>
            <a:r>
              <a:rPr lang="es-ES" sz="1000">
                <a:solidFill>
                  <a:srgbClr val="7F7F7F"/>
                </a:solidFill>
                <a:latin typeface="Calibri" pitchFamily="34" charset="0"/>
              </a:rPr>
              <a:t>Marque la modalidad o modalidades de trabajo en las que se encuentra trabajando en</a:t>
            </a:r>
            <a:r>
              <a:rPr lang="es-ES" sz="1000" b="1">
                <a:solidFill>
                  <a:srgbClr val="7F7F7F"/>
                </a:solidFill>
                <a:latin typeface="Calibri" pitchFamily="34" charset="0"/>
              </a:rPr>
              <a:t> </a:t>
            </a:r>
            <a:r>
              <a:rPr lang="es-ES" sz="1000">
                <a:solidFill>
                  <a:srgbClr val="7F7F7F"/>
                </a:solidFill>
                <a:latin typeface="Calibri" pitchFamily="34" charset="0"/>
              </a:rPr>
              <a:t>estos momentos:</a:t>
            </a:r>
            <a:r>
              <a:rPr lang="es-ES" sz="1000" i="1">
                <a:solidFill>
                  <a:srgbClr val="7F7F7F"/>
                </a:solidFill>
                <a:latin typeface="Calibri" pitchFamily="34" charset="0"/>
              </a:rPr>
              <a:t> </a:t>
            </a:r>
          </a:p>
          <a:p>
            <a:r>
              <a:rPr lang="es-ES" sz="1000" b="1">
                <a:solidFill>
                  <a:srgbClr val="7F7F7F"/>
                </a:solidFill>
                <a:latin typeface="Calibri" pitchFamily="34" charset="0"/>
              </a:rPr>
              <a:t>P14. </a:t>
            </a:r>
            <a:r>
              <a:rPr lang="es-ES" sz="1000">
                <a:solidFill>
                  <a:srgbClr val="7F7F7F"/>
                </a:solidFill>
                <a:latin typeface="Calibri" pitchFamily="34" charset="0"/>
              </a:rPr>
              <a:t>¿Cuánto tiempo hace que se encuentra Vd. trabajando con la modalidad de trabajo que nos ha indicado anteriormente ?</a:t>
            </a:r>
          </a:p>
        </p:txBody>
      </p:sp>
      <p:graphicFrame>
        <p:nvGraphicFramePr>
          <p:cNvPr id="8" name="7 Tabla"/>
          <p:cNvGraphicFramePr>
            <a:graphicFrameLocks noGrp="1"/>
          </p:cNvGraphicFramePr>
          <p:nvPr/>
        </p:nvGraphicFramePr>
        <p:xfrm>
          <a:off x="179388" y="1341438"/>
          <a:ext cx="3941762" cy="4535487"/>
        </p:xfrm>
        <a:graphic>
          <a:graphicData uri="http://schemas.openxmlformats.org/drawingml/2006/table">
            <a:tbl>
              <a:tblPr/>
              <a:tblGrid>
                <a:gridCol w="1124655"/>
                <a:gridCol w="2817394"/>
              </a:tblGrid>
              <a:tr h="860010">
                <a:tc>
                  <a:txBody>
                    <a:bodyPr/>
                    <a:lstStyle/>
                    <a:p>
                      <a:pPr algn="r" fontAlgn="b">
                        <a:lnSpc>
                          <a:spcPct val="150000"/>
                        </a:lnSpc>
                      </a:pPr>
                      <a:r>
                        <a:rPr lang="es-ES" sz="1200" b="0" i="0" u="none" strike="noStrike" dirty="0">
                          <a:solidFill>
                            <a:srgbClr val="000000"/>
                          </a:solidFill>
                          <a:effectLst/>
                          <a:latin typeface="Calibri"/>
                        </a:rPr>
                        <a:t>Sistema público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967657">
                <a:tc>
                  <a:txBody>
                    <a:bodyPr/>
                    <a:lstStyle/>
                    <a:p>
                      <a:pPr algn="r" fontAlgn="b">
                        <a:lnSpc>
                          <a:spcPct val="150000"/>
                        </a:lnSpc>
                      </a:pPr>
                      <a:r>
                        <a:rPr lang="es-ES" sz="1200" b="0" i="0" u="none" strike="noStrike" dirty="0">
                          <a:solidFill>
                            <a:srgbClr val="000000"/>
                          </a:solidFill>
                          <a:effectLst/>
                          <a:latin typeface="Calibri"/>
                        </a:rPr>
                        <a:t>Sistema privado cuenta propia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967657">
                <a:tc>
                  <a:txBody>
                    <a:bodyPr/>
                    <a:lstStyle/>
                    <a:p>
                      <a:pPr algn="r" fontAlgn="b">
                        <a:lnSpc>
                          <a:spcPct val="150000"/>
                        </a:lnSpc>
                      </a:pPr>
                      <a:r>
                        <a:rPr lang="es-ES" sz="1200" b="0" i="0" u="none" strike="noStrike" dirty="0">
                          <a:solidFill>
                            <a:srgbClr val="000000"/>
                          </a:solidFill>
                          <a:effectLst/>
                          <a:latin typeface="Calibri"/>
                        </a:rPr>
                        <a:t>Sistema privado cuenta ajena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870590">
                <a:tc>
                  <a:txBody>
                    <a:bodyPr/>
                    <a:lstStyle/>
                    <a:p>
                      <a:pPr algn="r" fontAlgn="b">
                        <a:lnSpc>
                          <a:spcPct val="150000"/>
                        </a:lnSpc>
                      </a:pPr>
                      <a:r>
                        <a:rPr lang="es-ES" sz="1200" b="0" i="0" u="none" strike="noStrike" dirty="0" smtClean="0">
                          <a:solidFill>
                            <a:srgbClr val="000000"/>
                          </a:solidFill>
                          <a:effectLst/>
                          <a:latin typeface="+mn-lt"/>
                        </a:rPr>
                        <a:t>Otros (voluntariado,</a:t>
                      </a:r>
                      <a:r>
                        <a:rPr lang="es-ES" sz="1200" b="0" i="0" u="none" strike="noStrike" baseline="0" dirty="0" smtClean="0">
                          <a:solidFill>
                            <a:srgbClr val="000000"/>
                          </a:solidFill>
                          <a:effectLst/>
                          <a:latin typeface="+mn-lt"/>
                        </a:rPr>
                        <a:t> etc.)</a:t>
                      </a:r>
                      <a:r>
                        <a:rPr lang="es-ES" sz="1200" b="0" i="0" u="none" strike="noStrike" dirty="0" smtClean="0">
                          <a:solidFill>
                            <a:srgbClr val="000000"/>
                          </a:solidFill>
                          <a:effectLst/>
                          <a:latin typeface="+mn-lt"/>
                        </a:rPr>
                        <a:t>  </a:t>
                      </a:r>
                      <a:endParaRPr lang="es-E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870590">
                <a:tc>
                  <a:txBody>
                    <a:bodyPr/>
                    <a:lstStyle/>
                    <a:p>
                      <a:pPr algn="r" fontAlgn="b">
                        <a:lnSpc>
                          <a:spcPct val="150000"/>
                        </a:lnSpc>
                      </a:pPr>
                      <a:r>
                        <a:rPr lang="es-ES" sz="1200" b="0" i="0" u="none" strike="noStrike" dirty="0" smtClean="0">
                          <a:solidFill>
                            <a:srgbClr val="000000"/>
                          </a:solidFill>
                          <a:effectLst/>
                          <a:latin typeface="Calibri"/>
                        </a:rPr>
                        <a:t>No contesta</a:t>
                      </a:r>
                      <a:endParaRPr lang="es-E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bl>
          </a:graphicData>
        </a:graphic>
      </p:graphicFrame>
      <p:graphicFrame>
        <p:nvGraphicFramePr>
          <p:cNvPr id="99341" name="8 Gráfico"/>
          <p:cNvGraphicFramePr>
            <a:graphicFrameLocks/>
          </p:cNvGraphicFramePr>
          <p:nvPr/>
        </p:nvGraphicFramePr>
        <p:xfrm>
          <a:off x="893763" y="1146175"/>
          <a:ext cx="3476625" cy="4997450"/>
        </p:xfrm>
        <a:graphic>
          <a:graphicData uri="http://schemas.openxmlformats.org/presentationml/2006/ole">
            <p:oleObj spid="_x0000_s99341" r:id="rId4" imgW="3475021" imgH="4999153" progId="Excel.Chart.8">
              <p:embed/>
            </p:oleObj>
          </a:graphicData>
        </a:graphic>
      </p:graphicFrame>
      <p:graphicFrame>
        <p:nvGraphicFramePr>
          <p:cNvPr id="99342" name="10 Gráfico"/>
          <p:cNvGraphicFramePr>
            <a:graphicFrameLocks/>
          </p:cNvGraphicFramePr>
          <p:nvPr/>
        </p:nvGraphicFramePr>
        <p:xfrm>
          <a:off x="4254500" y="1146175"/>
          <a:ext cx="5702300" cy="4349750"/>
        </p:xfrm>
        <a:graphic>
          <a:graphicData uri="http://schemas.openxmlformats.org/presentationml/2006/ole">
            <p:oleObj spid="_x0000_s99342" r:id="rId5" imgW="5700254" imgH="4352921" progId="Excel.Chart.8">
              <p:embed/>
            </p:oleObj>
          </a:graphicData>
        </a:graphic>
      </p:graphicFrame>
      <p:sp>
        <p:nvSpPr>
          <p:cNvPr id="2" name="1 Rectángulo"/>
          <p:cNvSpPr/>
          <p:nvPr/>
        </p:nvSpPr>
        <p:spPr>
          <a:xfrm>
            <a:off x="128588" y="1341438"/>
            <a:ext cx="9648825" cy="863600"/>
          </a:xfrm>
          <a:prstGeom prst="rect">
            <a:avLst/>
          </a:prstGeom>
          <a:noFill/>
          <a:ln w="22225">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sp>
        <p:nvSpPr>
          <p:cNvPr id="42" name="Text Box 4"/>
          <p:cNvSpPr txBox="1">
            <a:spLocks noChangeArrowheads="1"/>
          </p:cNvSpPr>
          <p:nvPr/>
        </p:nvSpPr>
        <p:spPr bwMode="auto">
          <a:xfrm>
            <a:off x="272480" y="145590"/>
            <a:ext cx="7704856" cy="587835"/>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eaLnBrk="1" fontAlgn="auto" hangingPunct="1">
              <a:lnSpc>
                <a:spcPts val="1700"/>
              </a:lnSpc>
              <a:spcBef>
                <a:spcPts val="0"/>
              </a:spcBef>
              <a:spcAft>
                <a:spcPts val="0"/>
              </a:spcAft>
              <a:defRPr/>
            </a:pPr>
            <a:r>
              <a:rPr lang="es-ES" dirty="0">
                <a:ln>
                  <a:solidFill>
                    <a:prstClr val="white"/>
                  </a:solidFill>
                </a:ln>
                <a:solidFill>
                  <a:prstClr val="white"/>
                </a:solidFill>
                <a:latin typeface="Calibri" pitchFamily="34" charset="0"/>
                <a:cs typeface="Calibri" pitchFamily="34" charset="0"/>
              </a:rPr>
              <a:t>SITUACIÓN LABORAL </a:t>
            </a:r>
            <a:r>
              <a:rPr lang="es-ES" dirty="0" smtClean="0">
                <a:ln>
                  <a:solidFill>
                    <a:prstClr val="white"/>
                  </a:solidFill>
                </a:ln>
                <a:solidFill>
                  <a:prstClr val="white"/>
                </a:solidFill>
                <a:latin typeface="Calibri" pitchFamily="34" charset="0"/>
                <a:cs typeface="Calibri" pitchFamily="34" charset="0"/>
              </a:rPr>
              <a:t>- Médicos sin plaza en propiedad</a:t>
            </a:r>
          </a:p>
          <a:p>
            <a:pPr eaLnBrk="1" fontAlgn="auto" hangingPunct="1">
              <a:lnSpc>
                <a:spcPts val="1700"/>
              </a:lnSpc>
              <a:spcBef>
                <a:spcPts val="0"/>
              </a:spcBef>
              <a:spcAft>
                <a:spcPts val="0"/>
              </a:spcAft>
              <a:defRPr/>
            </a:pPr>
            <a:r>
              <a:rPr lang="es-ES" dirty="0" smtClean="0">
                <a:ln>
                  <a:solidFill>
                    <a:prstClr val="white"/>
                  </a:solidFill>
                </a:ln>
                <a:solidFill>
                  <a:prstClr val="white"/>
                </a:solidFill>
                <a:latin typeface="Calibri" pitchFamily="34" charset="0"/>
                <a:cs typeface="Calibri" pitchFamily="34" charset="0"/>
              </a:rPr>
              <a:t>Modalidad de trabajo actual y antigüedad en el mismo –  </a:t>
            </a:r>
            <a:r>
              <a:rPr lang="es-ES" sz="1400" dirty="0" smtClean="0">
                <a:ln>
                  <a:solidFill>
                    <a:prstClr val="white"/>
                  </a:solidFill>
                </a:ln>
                <a:solidFill>
                  <a:prstClr val="white"/>
                </a:solidFill>
                <a:latin typeface="Calibri" pitchFamily="34" charset="0"/>
                <a:cs typeface="Calibri" pitchFamily="34" charset="0"/>
              </a:rPr>
              <a:t>Datos en %</a:t>
            </a:r>
          </a:p>
        </p:txBody>
      </p:sp>
      <p:sp>
        <p:nvSpPr>
          <p:cNvPr id="99345" name="10 CuadroTexto"/>
          <p:cNvSpPr txBox="1">
            <a:spLocks noChangeArrowheads="1"/>
          </p:cNvSpPr>
          <p:nvPr/>
        </p:nvSpPr>
        <p:spPr bwMode="auto">
          <a:xfrm>
            <a:off x="71438" y="6223000"/>
            <a:ext cx="3873500" cy="230188"/>
          </a:xfrm>
          <a:prstGeom prst="rect">
            <a:avLst/>
          </a:prstGeom>
          <a:noFill/>
          <a:ln w="9525">
            <a:noFill/>
            <a:miter lim="800000"/>
            <a:headEnd/>
            <a:tailEnd/>
          </a:ln>
        </p:spPr>
        <p:txBody>
          <a:bodyPr>
            <a:spAutoFit/>
          </a:bodyPr>
          <a:lstStyle/>
          <a:p>
            <a:r>
              <a:rPr lang="es-ES" sz="900">
                <a:solidFill>
                  <a:srgbClr val="595959"/>
                </a:solidFill>
                <a:latin typeface="Calibri" pitchFamily="34" charset="0"/>
              </a:rPr>
              <a:t>Base: médicos en activo (trabajando) sin plaza en propiedad (3913 casos)</a:t>
            </a:r>
          </a:p>
        </p:txBody>
      </p:sp>
      <p:sp>
        <p:nvSpPr>
          <p:cNvPr id="15" name="1 Rectángulo"/>
          <p:cNvSpPr/>
          <p:nvPr/>
        </p:nvSpPr>
        <p:spPr>
          <a:xfrm>
            <a:off x="128588" y="2276475"/>
            <a:ext cx="9648825" cy="865188"/>
          </a:xfrm>
          <a:prstGeom prst="rect">
            <a:avLst/>
          </a:prstGeom>
          <a:noFill/>
          <a:ln w="22225">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sp>
        <p:nvSpPr>
          <p:cNvPr id="16" name="1 Rectángulo"/>
          <p:cNvSpPr/>
          <p:nvPr/>
        </p:nvSpPr>
        <p:spPr>
          <a:xfrm>
            <a:off x="128588" y="3213100"/>
            <a:ext cx="9648825" cy="863600"/>
          </a:xfrm>
          <a:prstGeom prst="rect">
            <a:avLst/>
          </a:prstGeom>
          <a:noFill/>
          <a:ln w="22225">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dondear rectángulo de esquina del mismo lado"/>
          <p:cNvSpPr/>
          <p:nvPr/>
        </p:nvSpPr>
        <p:spPr>
          <a:xfrm rot="5400000">
            <a:off x="3740945" y="-99219"/>
            <a:ext cx="2424112" cy="7921625"/>
          </a:xfrm>
          <a:prstGeom prst="round2SameRect">
            <a:avLst>
              <a:gd name="adj1" fmla="val 0"/>
              <a:gd name="adj2" fmla="val 0"/>
            </a:avLst>
          </a:prstGeom>
          <a:solidFill>
            <a:srgbClr val="E9EFF7"/>
          </a:solidFill>
          <a:ln>
            <a:solidFill>
              <a:srgbClr val="2493C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graphicFrame>
        <p:nvGraphicFramePr>
          <p:cNvPr id="11" name="15 Tabla"/>
          <p:cNvGraphicFramePr>
            <a:graphicFrameLocks noGrp="1"/>
          </p:cNvGraphicFramePr>
          <p:nvPr/>
        </p:nvGraphicFramePr>
        <p:xfrm>
          <a:off x="958850" y="1370013"/>
          <a:ext cx="8064500" cy="4452937"/>
        </p:xfrm>
        <a:graphic>
          <a:graphicData uri="http://schemas.openxmlformats.org/drawingml/2006/table">
            <a:tbl>
              <a:tblPr/>
              <a:tblGrid>
                <a:gridCol w="2448272"/>
                <a:gridCol w="5616624"/>
              </a:tblGrid>
              <a:tr h="404376">
                <a:tc>
                  <a:txBody>
                    <a:bodyPr/>
                    <a:lstStyle/>
                    <a:p>
                      <a:pPr algn="r" fontAlgn="b">
                        <a:lnSpc>
                          <a:spcPct val="100000"/>
                        </a:lnSpc>
                      </a:pPr>
                      <a:r>
                        <a:rPr lang="es-ES" sz="1200" b="0" i="0" u="none" strike="noStrike" dirty="0">
                          <a:solidFill>
                            <a:srgbClr val="000000"/>
                          </a:solidFill>
                          <a:effectLst/>
                          <a:latin typeface="Calibri"/>
                        </a:rPr>
                        <a:t>Indefinido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455578">
                <a:tc>
                  <a:txBody>
                    <a:bodyPr/>
                    <a:lstStyle/>
                    <a:p>
                      <a:pPr algn="r" fontAlgn="b">
                        <a:lnSpc>
                          <a:spcPct val="100000"/>
                        </a:lnSpc>
                      </a:pPr>
                      <a:r>
                        <a:rPr lang="es-ES" sz="1200" b="0" i="0" u="none" strike="noStrike" dirty="0" smtClean="0">
                          <a:solidFill>
                            <a:srgbClr val="000000"/>
                          </a:solidFill>
                          <a:effectLst/>
                          <a:latin typeface="Calibri"/>
                        </a:rPr>
                        <a:t>Larga duración: mayor o igual</a:t>
                      </a:r>
                      <a:r>
                        <a:rPr lang="es-ES" sz="1200" b="0" i="0" u="none" strike="noStrike" baseline="0" dirty="0" smtClean="0">
                          <a:solidFill>
                            <a:srgbClr val="000000"/>
                          </a:solidFill>
                          <a:effectLst/>
                          <a:latin typeface="Calibri"/>
                        </a:rPr>
                        <a:t> </a:t>
                      </a:r>
                      <a:r>
                        <a:rPr lang="es-ES" sz="1200" b="0" i="0" u="none" strike="noStrike" dirty="0" smtClean="0">
                          <a:solidFill>
                            <a:srgbClr val="000000"/>
                          </a:solidFill>
                          <a:effectLst/>
                          <a:latin typeface="Calibri"/>
                        </a:rPr>
                        <a:t>a 6 meses</a:t>
                      </a:r>
                      <a:endParaRPr lang="es-E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401311">
                <a:tc>
                  <a:txBody>
                    <a:bodyPr/>
                    <a:lstStyle/>
                    <a:p>
                      <a:pPr algn="r" fontAlgn="b">
                        <a:lnSpc>
                          <a:spcPct val="100000"/>
                        </a:lnSpc>
                      </a:pPr>
                      <a:r>
                        <a:rPr lang="es-ES" sz="1200" b="0" i="0" u="none" strike="noStrike" dirty="0" smtClean="0">
                          <a:solidFill>
                            <a:srgbClr val="000000"/>
                          </a:solidFill>
                          <a:effectLst/>
                          <a:latin typeface="Calibri"/>
                        </a:rPr>
                        <a:t>Interinidad</a:t>
                      </a:r>
                      <a:r>
                        <a:rPr lang="es-ES" sz="1200" b="0" i="0" u="none" strike="noStrike" baseline="0" dirty="0" smtClean="0">
                          <a:solidFill>
                            <a:srgbClr val="000000"/>
                          </a:solidFill>
                          <a:effectLst/>
                          <a:latin typeface="Calibri"/>
                        </a:rPr>
                        <a:t> por vacante</a:t>
                      </a:r>
                      <a:endParaRPr lang="es-E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458643">
                <a:tc>
                  <a:txBody>
                    <a:bodyPr/>
                    <a:lstStyle/>
                    <a:p>
                      <a:pPr algn="r" fontAlgn="b">
                        <a:lnSpc>
                          <a:spcPct val="100000"/>
                        </a:lnSpc>
                      </a:pPr>
                      <a:r>
                        <a:rPr lang="es-ES" sz="1200" b="0" i="0" u="none" strike="noStrike" dirty="0" smtClean="0">
                          <a:solidFill>
                            <a:srgbClr val="000000"/>
                          </a:solidFill>
                          <a:effectLst/>
                          <a:latin typeface="Calibri"/>
                        </a:rPr>
                        <a:t>Corta duración: menor de 6</a:t>
                      </a:r>
                      <a:r>
                        <a:rPr lang="es-ES" sz="1200" b="0" i="0" u="none" strike="noStrike" baseline="0" dirty="0" smtClean="0">
                          <a:solidFill>
                            <a:srgbClr val="000000"/>
                          </a:solidFill>
                          <a:effectLst/>
                          <a:latin typeface="Calibri"/>
                        </a:rPr>
                        <a:t> </a:t>
                      </a:r>
                      <a:r>
                        <a:rPr lang="es-ES" sz="1200" b="0" i="0" u="none" strike="noStrike" dirty="0" smtClean="0">
                          <a:solidFill>
                            <a:srgbClr val="000000"/>
                          </a:solidFill>
                          <a:effectLst/>
                          <a:latin typeface="Calibri"/>
                        </a:rPr>
                        <a:t>meses</a:t>
                      </a:r>
                      <a:endParaRPr lang="es-E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401311">
                <a:tc>
                  <a:txBody>
                    <a:bodyPr/>
                    <a:lstStyle/>
                    <a:p>
                      <a:pPr algn="r" fontAlgn="b">
                        <a:lnSpc>
                          <a:spcPct val="100000"/>
                        </a:lnSpc>
                      </a:pPr>
                      <a:r>
                        <a:rPr lang="es-ES" sz="1200" b="0" i="0" u="none" strike="noStrike" dirty="0" smtClean="0">
                          <a:solidFill>
                            <a:srgbClr val="000000"/>
                          </a:solidFill>
                          <a:effectLst/>
                          <a:latin typeface="Calibri"/>
                        </a:rPr>
                        <a:t>Contrato tiempo parcial al 75%</a:t>
                      </a:r>
                      <a:endParaRPr lang="es-E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401311">
                <a:tc>
                  <a:txBody>
                    <a:bodyPr/>
                    <a:lstStyle/>
                    <a:p>
                      <a:pPr algn="r" fontAlgn="b">
                        <a:lnSpc>
                          <a:spcPct val="100000"/>
                        </a:lnSpc>
                      </a:pPr>
                      <a:r>
                        <a:rPr lang="es-ES" sz="1200" b="0" i="0" u="none" strike="noStrike" dirty="0">
                          <a:solidFill>
                            <a:srgbClr val="000000"/>
                          </a:solidFill>
                          <a:effectLst/>
                          <a:latin typeface="Calibri"/>
                        </a:rPr>
                        <a:t>Contrato de guardias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401311">
                <a:tc>
                  <a:txBody>
                    <a:bodyPr/>
                    <a:lstStyle/>
                    <a:p>
                      <a:pPr algn="r" fontAlgn="b">
                        <a:lnSpc>
                          <a:spcPct val="100000"/>
                        </a:lnSpc>
                      </a:pPr>
                      <a:r>
                        <a:rPr lang="es-ES" sz="1200" b="0" i="0" u="none" strike="noStrike" dirty="0" smtClean="0">
                          <a:solidFill>
                            <a:srgbClr val="000000"/>
                          </a:solidFill>
                          <a:effectLst/>
                          <a:latin typeface="Calibri"/>
                        </a:rPr>
                        <a:t>Interinidad por sustitución o baja del titular</a:t>
                      </a:r>
                      <a:endParaRPr lang="es-E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404376">
                <a:tc>
                  <a:txBody>
                    <a:bodyPr/>
                    <a:lstStyle/>
                    <a:p>
                      <a:pPr algn="r" fontAlgn="b">
                        <a:lnSpc>
                          <a:spcPct val="100000"/>
                        </a:lnSpc>
                      </a:pPr>
                      <a:r>
                        <a:rPr lang="es-ES" sz="1200" b="0" i="0" u="none" strike="noStrike" dirty="0" smtClean="0">
                          <a:solidFill>
                            <a:srgbClr val="000000"/>
                          </a:solidFill>
                          <a:effectLst/>
                          <a:latin typeface="Calibri"/>
                        </a:rPr>
                        <a:t>Contrato</a:t>
                      </a:r>
                      <a:r>
                        <a:rPr lang="es-ES" sz="1200" b="0" i="0" u="none" strike="noStrike" baseline="0" dirty="0" smtClean="0">
                          <a:solidFill>
                            <a:srgbClr val="000000"/>
                          </a:solidFill>
                          <a:effectLst/>
                          <a:latin typeface="Calibri"/>
                        </a:rPr>
                        <a:t> tiempo parcial al 50%</a:t>
                      </a:r>
                      <a:endParaRPr lang="es-E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404376">
                <a:tc>
                  <a:txBody>
                    <a:bodyPr/>
                    <a:lstStyle/>
                    <a:p>
                      <a:pPr algn="r" fontAlgn="b">
                        <a:lnSpc>
                          <a:spcPct val="100000"/>
                        </a:lnSpc>
                      </a:pPr>
                      <a:r>
                        <a:rPr lang="es-ES" sz="1200" b="0" i="0" u="none" strike="noStrike" dirty="0" smtClean="0">
                          <a:solidFill>
                            <a:srgbClr val="000000"/>
                          </a:solidFill>
                          <a:effectLst/>
                          <a:latin typeface="+mn-lt"/>
                        </a:rPr>
                        <a:t>Contrato eventual (obra y servicio)</a:t>
                      </a:r>
                      <a:endParaRPr lang="es-E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404376">
                <a:tc>
                  <a:txBody>
                    <a:bodyPr/>
                    <a:lstStyle/>
                    <a:p>
                      <a:pPr algn="r" fontAlgn="b">
                        <a:lnSpc>
                          <a:spcPct val="100000"/>
                        </a:lnSpc>
                      </a:pPr>
                      <a:r>
                        <a:rPr lang="es-ES" sz="1200" b="0" i="0" u="none" strike="noStrike" dirty="0" smtClean="0">
                          <a:solidFill>
                            <a:srgbClr val="000000"/>
                          </a:solidFill>
                          <a:effectLst/>
                          <a:latin typeface="Calibri"/>
                        </a:rPr>
                        <a:t>Otros</a:t>
                      </a:r>
                      <a:r>
                        <a:rPr lang="es-ES" sz="1200" b="0" i="0" u="none" strike="noStrike" baseline="0" dirty="0" smtClean="0">
                          <a:solidFill>
                            <a:srgbClr val="000000"/>
                          </a:solidFill>
                          <a:effectLst/>
                          <a:latin typeface="Calibri"/>
                        </a:rPr>
                        <a:t> contratos</a:t>
                      </a:r>
                      <a:endParaRPr lang="es-E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314483">
                <a:tc>
                  <a:txBody>
                    <a:bodyPr/>
                    <a:lstStyle/>
                    <a:p>
                      <a:pPr algn="r" fontAlgn="b">
                        <a:lnSpc>
                          <a:spcPct val="100000"/>
                        </a:lnSpc>
                      </a:pPr>
                      <a:r>
                        <a:rPr lang="es-ES" sz="1200" b="0" i="0" u="none" strike="noStrike" dirty="0" smtClean="0">
                          <a:solidFill>
                            <a:srgbClr val="000000"/>
                          </a:solidFill>
                          <a:effectLst/>
                          <a:latin typeface="Calibri"/>
                        </a:rPr>
                        <a:t>No contesta</a:t>
                      </a:r>
                      <a:endParaRPr lang="es-E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sp>
        <p:nvSpPr>
          <p:cNvPr id="101401" name="6 Rectángulo"/>
          <p:cNvSpPr>
            <a:spLocks noChangeArrowheads="1"/>
          </p:cNvSpPr>
          <p:nvPr/>
        </p:nvSpPr>
        <p:spPr bwMode="auto">
          <a:xfrm>
            <a:off x="128588" y="6453188"/>
            <a:ext cx="8137525" cy="246062"/>
          </a:xfrm>
          <a:prstGeom prst="rect">
            <a:avLst/>
          </a:prstGeom>
          <a:noFill/>
          <a:ln w="9525">
            <a:noFill/>
            <a:miter lim="800000"/>
            <a:headEnd/>
            <a:tailEnd/>
          </a:ln>
        </p:spPr>
        <p:txBody>
          <a:bodyPr>
            <a:spAutoFit/>
          </a:bodyPr>
          <a:lstStyle/>
          <a:p>
            <a:r>
              <a:rPr lang="es-ES" sz="1000" b="1">
                <a:solidFill>
                  <a:srgbClr val="7F7F7F"/>
                </a:solidFill>
                <a:latin typeface="Calibri" pitchFamily="34" charset="0"/>
              </a:rPr>
              <a:t>P19. </a:t>
            </a:r>
            <a:r>
              <a:rPr lang="es-ES" sz="1000">
                <a:solidFill>
                  <a:srgbClr val="7F7F7F"/>
                </a:solidFill>
                <a:latin typeface="Calibri" pitchFamily="34" charset="0"/>
              </a:rPr>
              <a:t>¿Y qué tipo de contrato tiene en el SNS?</a:t>
            </a:r>
          </a:p>
        </p:txBody>
      </p:sp>
      <p:sp>
        <p:nvSpPr>
          <p:cNvPr id="10" name="Text Box 4"/>
          <p:cNvSpPr txBox="1">
            <a:spLocks noChangeArrowheads="1"/>
          </p:cNvSpPr>
          <p:nvPr/>
        </p:nvSpPr>
        <p:spPr bwMode="auto">
          <a:xfrm>
            <a:off x="272480" y="148796"/>
            <a:ext cx="8208912" cy="581423"/>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eaLnBrk="1" fontAlgn="auto" hangingPunct="1">
              <a:lnSpc>
                <a:spcPts val="1700"/>
              </a:lnSpc>
              <a:spcBef>
                <a:spcPts val="0"/>
              </a:spcBef>
              <a:spcAft>
                <a:spcPts val="0"/>
              </a:spcAft>
              <a:defRPr/>
            </a:pPr>
            <a:r>
              <a:rPr lang="es-ES" dirty="0">
                <a:ln>
                  <a:solidFill>
                    <a:prstClr val="white"/>
                  </a:solidFill>
                </a:ln>
                <a:solidFill>
                  <a:prstClr val="white"/>
                </a:solidFill>
                <a:latin typeface="Calibri" pitchFamily="34" charset="0"/>
                <a:cs typeface="Calibri" pitchFamily="34" charset="0"/>
              </a:rPr>
              <a:t>SITUACIÓN LABORAL - Colegiados sin plaza en propiedad</a:t>
            </a:r>
            <a:endParaRPr lang="es-ES" dirty="0" smtClean="0">
              <a:ln>
                <a:solidFill>
                  <a:prstClr val="white"/>
                </a:solidFill>
              </a:ln>
              <a:solidFill>
                <a:prstClr val="white"/>
              </a:solidFill>
              <a:latin typeface="Calibri" pitchFamily="34" charset="0"/>
              <a:cs typeface="Calibri" pitchFamily="34" charset="0"/>
            </a:endParaRPr>
          </a:p>
          <a:p>
            <a:pPr eaLnBrk="1" fontAlgn="auto" hangingPunct="1">
              <a:lnSpc>
                <a:spcPts val="1700"/>
              </a:lnSpc>
              <a:spcBef>
                <a:spcPts val="0"/>
              </a:spcBef>
              <a:spcAft>
                <a:spcPts val="0"/>
              </a:spcAft>
              <a:defRPr/>
            </a:pPr>
            <a:r>
              <a:rPr lang="es-ES" dirty="0" smtClean="0">
                <a:ln>
                  <a:solidFill>
                    <a:prstClr val="white"/>
                  </a:solidFill>
                </a:ln>
                <a:solidFill>
                  <a:prstClr val="white"/>
                </a:solidFill>
                <a:latin typeface="Calibri" pitchFamily="34" charset="0"/>
                <a:cs typeface="Calibri" pitchFamily="34" charset="0"/>
              </a:rPr>
              <a:t>Trabajan en el SNS: tipo de contrato – </a:t>
            </a:r>
            <a:r>
              <a:rPr lang="es-ES" sz="1400" dirty="0" smtClean="0">
                <a:ln>
                  <a:solidFill>
                    <a:prstClr val="white"/>
                  </a:solidFill>
                </a:ln>
                <a:solidFill>
                  <a:prstClr val="white"/>
                </a:solidFill>
                <a:latin typeface="Calibri" pitchFamily="34" charset="0"/>
                <a:cs typeface="Calibri" pitchFamily="34" charset="0"/>
              </a:rPr>
              <a:t>Datos en %</a:t>
            </a:r>
            <a:endParaRPr lang="es-ES" sz="1400" dirty="0">
              <a:ln>
                <a:solidFill>
                  <a:prstClr val="white"/>
                </a:solidFill>
              </a:ln>
              <a:solidFill>
                <a:prstClr val="white"/>
              </a:solidFill>
              <a:latin typeface="Calibri" pitchFamily="34" charset="0"/>
              <a:cs typeface="Calibri" pitchFamily="34" charset="0"/>
            </a:endParaRPr>
          </a:p>
        </p:txBody>
      </p:sp>
      <p:sp>
        <p:nvSpPr>
          <p:cNvPr id="101403" name="10 CuadroTexto"/>
          <p:cNvSpPr txBox="1">
            <a:spLocks noChangeArrowheads="1"/>
          </p:cNvSpPr>
          <p:nvPr/>
        </p:nvSpPr>
        <p:spPr bwMode="auto">
          <a:xfrm>
            <a:off x="71438" y="6223000"/>
            <a:ext cx="6681787" cy="230188"/>
          </a:xfrm>
          <a:prstGeom prst="rect">
            <a:avLst/>
          </a:prstGeom>
          <a:noFill/>
          <a:ln w="9525">
            <a:noFill/>
            <a:miter lim="800000"/>
            <a:headEnd/>
            <a:tailEnd/>
          </a:ln>
        </p:spPr>
        <p:txBody>
          <a:bodyPr>
            <a:spAutoFit/>
          </a:bodyPr>
          <a:lstStyle/>
          <a:p>
            <a:r>
              <a:rPr lang="es-ES" sz="900">
                <a:solidFill>
                  <a:srgbClr val="595959"/>
                </a:solidFill>
                <a:latin typeface="Calibri" pitchFamily="34" charset="0"/>
              </a:rPr>
              <a:t>Base: médicos sin plaza en propiedad que trabajan en el SNS, incluidos aquellos que ejercen una especialidad no médica (2603 casos)</a:t>
            </a:r>
          </a:p>
        </p:txBody>
      </p:sp>
      <p:graphicFrame>
        <p:nvGraphicFramePr>
          <p:cNvPr id="101404" name="16 Gráfico"/>
          <p:cNvGraphicFramePr>
            <a:graphicFrameLocks/>
          </p:cNvGraphicFramePr>
          <p:nvPr/>
        </p:nvGraphicFramePr>
        <p:xfrm>
          <a:off x="2957513" y="1362075"/>
          <a:ext cx="6149975" cy="4840288"/>
        </p:xfrm>
        <a:graphic>
          <a:graphicData uri="http://schemas.openxmlformats.org/presentationml/2006/ole">
            <p:oleObj spid="_x0000_s101404" r:id="rId4" imgW="6151397" imgH="4840644" progId="Excel.Chart.8">
              <p:embed/>
            </p:oleObj>
          </a:graphicData>
        </a:graphic>
      </p:graphicFrame>
      <p:sp>
        <p:nvSpPr>
          <p:cNvPr id="101405" name="Text Box 97"/>
          <p:cNvSpPr txBox="1">
            <a:spLocks noChangeArrowheads="1"/>
          </p:cNvSpPr>
          <p:nvPr/>
        </p:nvSpPr>
        <p:spPr bwMode="auto">
          <a:xfrm>
            <a:off x="8455025" y="3692525"/>
            <a:ext cx="720725" cy="338138"/>
          </a:xfrm>
          <a:prstGeom prst="rect">
            <a:avLst/>
          </a:prstGeom>
          <a:solidFill>
            <a:schemeClr val="bg1"/>
          </a:solidFill>
          <a:ln w="12700">
            <a:solidFill>
              <a:srgbClr val="2493CB"/>
            </a:solidFill>
            <a:prstDash val="sysDot"/>
            <a:miter lim="800000"/>
            <a:headEnd/>
            <a:tailEnd/>
          </a:ln>
        </p:spPr>
        <p:txBody>
          <a:bodyPr>
            <a:spAutoFit/>
          </a:bodyPr>
          <a:lstStyle/>
          <a:p>
            <a:pPr algn="ctr"/>
            <a:r>
              <a:rPr lang="es-ES_tradnl" sz="1600">
                <a:solidFill>
                  <a:srgbClr val="000000"/>
                </a:solidFill>
                <a:latin typeface="Calibri" pitchFamily="34" charset="0"/>
                <a:ea typeface="Calibri" pitchFamily="34" charset="0"/>
                <a:cs typeface="Calibri" pitchFamily="34" charset="0"/>
              </a:rPr>
              <a:t>41,3%</a:t>
            </a:r>
          </a:p>
        </p:txBody>
      </p:sp>
    </p:spTree>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dondear rectángulo de esquina del mismo lado"/>
          <p:cNvSpPr/>
          <p:nvPr/>
        </p:nvSpPr>
        <p:spPr>
          <a:xfrm rot="5400000">
            <a:off x="3679032" y="-359569"/>
            <a:ext cx="2547938" cy="7921625"/>
          </a:xfrm>
          <a:prstGeom prst="round2SameRect">
            <a:avLst>
              <a:gd name="adj1" fmla="val 0"/>
              <a:gd name="adj2" fmla="val 0"/>
            </a:avLst>
          </a:prstGeom>
          <a:solidFill>
            <a:srgbClr val="E9EFF7"/>
          </a:solidFill>
          <a:ln>
            <a:solidFill>
              <a:srgbClr val="2493C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graphicFrame>
        <p:nvGraphicFramePr>
          <p:cNvPr id="16" name="15 Tabla"/>
          <p:cNvGraphicFramePr>
            <a:graphicFrameLocks noGrp="1"/>
          </p:cNvGraphicFramePr>
          <p:nvPr/>
        </p:nvGraphicFramePr>
        <p:xfrm>
          <a:off x="887413" y="1428750"/>
          <a:ext cx="8066087" cy="4246563"/>
        </p:xfrm>
        <a:graphic>
          <a:graphicData uri="http://schemas.openxmlformats.org/drawingml/2006/table">
            <a:tbl>
              <a:tblPr/>
              <a:tblGrid>
                <a:gridCol w="2448272"/>
                <a:gridCol w="5616624"/>
              </a:tblGrid>
              <a:tr h="415076">
                <a:tc>
                  <a:txBody>
                    <a:bodyPr/>
                    <a:lstStyle/>
                    <a:p>
                      <a:pPr algn="r" fontAlgn="b"/>
                      <a:r>
                        <a:rPr lang="es-ES" sz="1200" b="0" i="0" u="none" strike="noStrike" dirty="0" smtClean="0">
                          <a:solidFill>
                            <a:srgbClr val="000000"/>
                          </a:solidFill>
                          <a:effectLst/>
                          <a:latin typeface="+mj-lt"/>
                          <a:cs typeface="American Typewriter"/>
                        </a:rPr>
                        <a:t>Indefinido</a:t>
                      </a:r>
                      <a:endParaRPr lang="es-ES" sz="1200" b="0" i="0" u="none" strike="noStrike" dirty="0">
                        <a:solidFill>
                          <a:srgbClr val="000000"/>
                        </a:solidFill>
                        <a:effectLst/>
                        <a:latin typeface="+mj-lt"/>
                        <a:cs typeface="American Typewriter"/>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415076">
                <a:tc>
                  <a:txBody>
                    <a:bodyPr/>
                    <a:lstStyle/>
                    <a:p>
                      <a:pPr algn="r" fontAlgn="b"/>
                      <a:r>
                        <a:rPr lang="es-ES" sz="1200" b="0" i="0" u="none" strike="noStrike" kern="1200" dirty="0" smtClean="0">
                          <a:solidFill>
                            <a:srgbClr val="000000"/>
                          </a:solidFill>
                          <a:effectLst/>
                          <a:latin typeface="+mn-lt"/>
                          <a:ea typeface="+mn-ea"/>
                          <a:cs typeface="American Typewriter"/>
                        </a:rPr>
                        <a:t>Larga duración: mayor o igual a 6 meses</a:t>
                      </a:r>
                      <a:endParaRPr lang="es-ES" sz="1200" b="0" i="0" u="none" strike="noStrike" kern="1200" dirty="0">
                        <a:solidFill>
                          <a:srgbClr val="000000"/>
                        </a:solidFill>
                        <a:effectLst/>
                        <a:latin typeface="+mn-lt"/>
                        <a:ea typeface="+mn-ea"/>
                        <a:cs typeface="American Typewriter"/>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467632">
                <a:tc>
                  <a:txBody>
                    <a:bodyPr/>
                    <a:lstStyle/>
                    <a:p>
                      <a:pPr algn="r" fontAlgn="b"/>
                      <a:r>
                        <a:rPr lang="es-ES" sz="1200" b="0" i="0" u="none" strike="noStrike" dirty="0" smtClean="0">
                          <a:solidFill>
                            <a:srgbClr val="000000"/>
                          </a:solidFill>
                          <a:effectLst/>
                          <a:latin typeface="+mj-lt"/>
                          <a:cs typeface="American Typewriter"/>
                        </a:rPr>
                        <a:t>Por servicio</a:t>
                      </a:r>
                      <a:endParaRPr lang="es-ES" sz="1200" b="0" i="0" u="none" strike="noStrike" dirty="0">
                        <a:solidFill>
                          <a:srgbClr val="000000"/>
                        </a:solidFill>
                        <a:effectLst/>
                        <a:latin typeface="+mj-lt"/>
                        <a:cs typeface="American Typewriter"/>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411931">
                <a:tc>
                  <a:txBody>
                    <a:bodyPr/>
                    <a:lstStyle/>
                    <a:p>
                      <a:pPr algn="r" fontAlgn="b"/>
                      <a:r>
                        <a:rPr lang="es-ES" sz="1200" b="0" i="0" u="none" strike="noStrike" dirty="0">
                          <a:solidFill>
                            <a:srgbClr val="000000"/>
                          </a:solidFill>
                          <a:effectLst/>
                          <a:latin typeface="+mj-lt"/>
                          <a:cs typeface="American Typewriter"/>
                        </a:rPr>
                        <a:t>Contrato tiempo parcial al 50%</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470780">
                <a:tc>
                  <a:txBody>
                    <a:bodyPr/>
                    <a:lstStyle/>
                    <a:p>
                      <a:pPr algn="r" fontAlgn="b"/>
                      <a:r>
                        <a:rPr lang="es-ES" sz="1200" b="0" i="0" u="none" strike="noStrike" dirty="0">
                          <a:solidFill>
                            <a:srgbClr val="000000"/>
                          </a:solidFill>
                          <a:effectLst/>
                          <a:latin typeface="+mj-lt"/>
                          <a:cs typeface="American Typewriter"/>
                        </a:rPr>
                        <a:t>Corta duración: menor de 6 meses</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411931">
                <a:tc>
                  <a:txBody>
                    <a:bodyPr/>
                    <a:lstStyle/>
                    <a:p>
                      <a:pPr algn="r" fontAlgn="b"/>
                      <a:r>
                        <a:rPr lang="es-ES" sz="1200" b="0" i="0" u="none" strike="noStrike" dirty="0">
                          <a:solidFill>
                            <a:srgbClr val="000000"/>
                          </a:solidFill>
                          <a:effectLst/>
                          <a:latin typeface="+mj-lt"/>
                          <a:cs typeface="American Typewriter"/>
                        </a:rPr>
                        <a:t>Contrato tiempo parcial al 25%</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411931">
                <a:tc>
                  <a:txBody>
                    <a:bodyPr/>
                    <a:lstStyle/>
                    <a:p>
                      <a:pPr algn="r" fontAlgn="b"/>
                      <a:r>
                        <a:rPr lang="es-ES" sz="1200" b="0" i="0" u="none" strike="noStrike" dirty="0">
                          <a:solidFill>
                            <a:srgbClr val="000000"/>
                          </a:solidFill>
                          <a:effectLst/>
                          <a:latin typeface="+mj-lt"/>
                          <a:cs typeface="American Typewriter"/>
                        </a:rPr>
                        <a:t>Contrato de guardias</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411931">
                <a:tc>
                  <a:txBody>
                    <a:bodyPr/>
                    <a:lstStyle/>
                    <a:p>
                      <a:pPr algn="r" fontAlgn="b"/>
                      <a:r>
                        <a:rPr lang="es-ES" sz="1200" b="0" i="0" u="none" strike="noStrike" dirty="0">
                          <a:solidFill>
                            <a:srgbClr val="000000"/>
                          </a:solidFill>
                          <a:effectLst/>
                          <a:latin typeface="+mj-lt"/>
                          <a:cs typeface="American Typewriter"/>
                        </a:rPr>
                        <a:t>Contrato tiempo parcial al 75%</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415076">
                <a:tc>
                  <a:txBody>
                    <a:bodyPr/>
                    <a:lstStyle/>
                    <a:p>
                      <a:pPr algn="r" fontAlgn="t"/>
                      <a:r>
                        <a:rPr lang="es-ES" sz="1200" b="0" i="0" u="none" strike="noStrike" dirty="0">
                          <a:solidFill>
                            <a:srgbClr val="000000"/>
                          </a:solidFill>
                          <a:effectLst/>
                          <a:latin typeface="+mj-lt"/>
                          <a:cs typeface="American Typewriter"/>
                        </a:rPr>
                        <a:t>Otros contratos</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415076">
                <a:tc>
                  <a:txBody>
                    <a:bodyPr/>
                    <a:lstStyle/>
                    <a:p>
                      <a:pPr algn="r" fontAlgn="t"/>
                      <a:r>
                        <a:rPr lang="es-ES" sz="1200" b="0" i="0" u="none" strike="noStrike" dirty="0" smtClean="0">
                          <a:solidFill>
                            <a:srgbClr val="000000"/>
                          </a:solidFill>
                          <a:effectLst/>
                          <a:latin typeface="+mj-lt"/>
                          <a:cs typeface="American Typewriter"/>
                        </a:rPr>
                        <a:t>No contesta</a:t>
                      </a:r>
                      <a:endParaRPr lang="es-ES" sz="1200" b="0" i="0" u="none" strike="noStrike" dirty="0">
                        <a:solidFill>
                          <a:srgbClr val="000000"/>
                        </a:solidFill>
                        <a:effectLst/>
                        <a:latin typeface="+mj-lt"/>
                        <a:cs typeface="American Typewriter"/>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sp>
        <p:nvSpPr>
          <p:cNvPr id="103447" name="6 Rectángulo"/>
          <p:cNvSpPr>
            <a:spLocks noChangeArrowheads="1"/>
          </p:cNvSpPr>
          <p:nvPr/>
        </p:nvSpPr>
        <p:spPr bwMode="auto">
          <a:xfrm>
            <a:off x="128588" y="6453188"/>
            <a:ext cx="8137525" cy="246062"/>
          </a:xfrm>
          <a:prstGeom prst="rect">
            <a:avLst/>
          </a:prstGeom>
          <a:noFill/>
          <a:ln w="9525">
            <a:noFill/>
            <a:miter lim="800000"/>
            <a:headEnd/>
            <a:tailEnd/>
          </a:ln>
        </p:spPr>
        <p:txBody>
          <a:bodyPr>
            <a:spAutoFit/>
          </a:bodyPr>
          <a:lstStyle/>
          <a:p>
            <a:r>
              <a:rPr lang="es-ES" sz="1000" b="1">
                <a:solidFill>
                  <a:srgbClr val="7F7F7F"/>
                </a:solidFill>
                <a:latin typeface="Calibri" pitchFamily="34" charset="0"/>
              </a:rPr>
              <a:t>P20. </a:t>
            </a:r>
            <a:r>
              <a:rPr lang="es-ES" sz="1000">
                <a:solidFill>
                  <a:srgbClr val="7F7F7F"/>
                </a:solidFill>
                <a:latin typeface="Calibri" pitchFamily="34" charset="0"/>
              </a:rPr>
              <a:t>¿Y qué tipo de contrato tiene como trabajador por cuenta ajena?</a:t>
            </a:r>
          </a:p>
        </p:txBody>
      </p:sp>
      <p:sp>
        <p:nvSpPr>
          <p:cNvPr id="103448" name="7 CuadroTexto"/>
          <p:cNvSpPr txBox="1">
            <a:spLocks noChangeArrowheads="1"/>
          </p:cNvSpPr>
          <p:nvPr/>
        </p:nvSpPr>
        <p:spPr bwMode="auto">
          <a:xfrm>
            <a:off x="71438" y="6223000"/>
            <a:ext cx="9634537" cy="230188"/>
          </a:xfrm>
          <a:prstGeom prst="rect">
            <a:avLst/>
          </a:prstGeom>
          <a:noFill/>
          <a:ln w="9525">
            <a:noFill/>
            <a:miter lim="800000"/>
            <a:headEnd/>
            <a:tailEnd/>
          </a:ln>
        </p:spPr>
        <p:txBody>
          <a:bodyPr>
            <a:spAutoFit/>
          </a:bodyPr>
          <a:lstStyle/>
          <a:p>
            <a:r>
              <a:rPr lang="es-ES" sz="900">
                <a:solidFill>
                  <a:srgbClr val="595959"/>
                </a:solidFill>
                <a:latin typeface="Calibri" pitchFamily="34" charset="0"/>
              </a:rPr>
              <a:t>Base  médicos sin plaza en propiedad que trabajan en el sistema privado por cuenta ajena, incluidos aquellos que ejercen una especialidad no médica (806 casos)</a:t>
            </a:r>
          </a:p>
        </p:txBody>
      </p:sp>
      <p:sp>
        <p:nvSpPr>
          <p:cNvPr id="10" name="Text Box 4"/>
          <p:cNvSpPr txBox="1">
            <a:spLocks noChangeArrowheads="1"/>
          </p:cNvSpPr>
          <p:nvPr/>
        </p:nvSpPr>
        <p:spPr bwMode="auto">
          <a:xfrm>
            <a:off x="272480" y="143880"/>
            <a:ext cx="8208912" cy="591255"/>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eaLnBrk="1" fontAlgn="auto" hangingPunct="1">
              <a:lnSpc>
                <a:spcPts val="1700"/>
              </a:lnSpc>
              <a:spcBef>
                <a:spcPts val="0"/>
              </a:spcBef>
              <a:spcAft>
                <a:spcPts val="0"/>
              </a:spcAft>
              <a:defRPr/>
            </a:pPr>
            <a:r>
              <a:rPr lang="es-ES" dirty="0">
                <a:ln>
                  <a:solidFill>
                    <a:prstClr val="white"/>
                  </a:solidFill>
                </a:ln>
                <a:solidFill>
                  <a:prstClr val="white"/>
                </a:solidFill>
                <a:latin typeface="Calibri" pitchFamily="34" charset="0"/>
                <a:cs typeface="Calibri" pitchFamily="34" charset="0"/>
              </a:rPr>
              <a:t>SITUACIÓN LABORAL - Colegiados sin plaza en propiedad</a:t>
            </a:r>
            <a:endParaRPr lang="es-ES" dirty="0" smtClean="0">
              <a:ln>
                <a:solidFill>
                  <a:prstClr val="white"/>
                </a:solidFill>
              </a:ln>
              <a:solidFill>
                <a:prstClr val="white"/>
              </a:solidFill>
              <a:latin typeface="Calibri" pitchFamily="34" charset="0"/>
              <a:cs typeface="Calibri" pitchFamily="34" charset="0"/>
            </a:endParaRPr>
          </a:p>
          <a:p>
            <a:pPr eaLnBrk="1" fontAlgn="auto" hangingPunct="1">
              <a:lnSpc>
                <a:spcPts val="1700"/>
              </a:lnSpc>
              <a:spcBef>
                <a:spcPts val="0"/>
              </a:spcBef>
              <a:spcAft>
                <a:spcPts val="0"/>
              </a:spcAft>
              <a:defRPr/>
            </a:pPr>
            <a:r>
              <a:rPr lang="es-ES" dirty="0" smtClean="0">
                <a:ln>
                  <a:solidFill>
                    <a:prstClr val="white"/>
                  </a:solidFill>
                </a:ln>
                <a:solidFill>
                  <a:prstClr val="white"/>
                </a:solidFill>
                <a:latin typeface="Calibri" pitchFamily="34" charset="0"/>
                <a:cs typeface="Calibri" pitchFamily="34" charset="0"/>
              </a:rPr>
              <a:t>Trabajan en el Sistema Privado por cuenta ajena: tipo de contrato – </a:t>
            </a:r>
            <a:r>
              <a:rPr lang="es-ES" sz="1400" dirty="0" smtClean="0">
                <a:ln>
                  <a:solidFill>
                    <a:prstClr val="white"/>
                  </a:solidFill>
                </a:ln>
                <a:solidFill>
                  <a:prstClr val="white"/>
                </a:solidFill>
                <a:latin typeface="Calibri" pitchFamily="34" charset="0"/>
                <a:cs typeface="Calibri" pitchFamily="34" charset="0"/>
              </a:rPr>
              <a:t>Datos en %</a:t>
            </a:r>
            <a:endParaRPr lang="es-ES" sz="1400" dirty="0">
              <a:ln>
                <a:solidFill>
                  <a:prstClr val="white"/>
                </a:solidFill>
              </a:ln>
              <a:solidFill>
                <a:prstClr val="white"/>
              </a:solidFill>
              <a:latin typeface="Calibri" pitchFamily="34" charset="0"/>
              <a:cs typeface="Calibri" pitchFamily="34" charset="0"/>
            </a:endParaRPr>
          </a:p>
        </p:txBody>
      </p:sp>
      <p:graphicFrame>
        <p:nvGraphicFramePr>
          <p:cNvPr id="103450" name="16 Gráfico"/>
          <p:cNvGraphicFramePr>
            <a:graphicFrameLocks/>
          </p:cNvGraphicFramePr>
          <p:nvPr/>
        </p:nvGraphicFramePr>
        <p:xfrm>
          <a:off x="2814638" y="1217613"/>
          <a:ext cx="6149975" cy="4767262"/>
        </p:xfrm>
        <a:graphic>
          <a:graphicData uri="http://schemas.openxmlformats.org/presentationml/2006/ole">
            <p:oleObj spid="_x0000_s103450" r:id="rId4" imgW="6151397" imgH="4767485" progId="Excel.Chart.8">
              <p:embed/>
            </p:oleObj>
          </a:graphicData>
        </a:graphic>
      </p:graphicFrame>
      <p:sp>
        <p:nvSpPr>
          <p:cNvPr id="103451" name="Text Box 97"/>
          <p:cNvSpPr txBox="1">
            <a:spLocks noChangeArrowheads="1"/>
          </p:cNvSpPr>
          <p:nvPr/>
        </p:nvSpPr>
        <p:spPr bwMode="auto">
          <a:xfrm>
            <a:off x="8482013" y="3432175"/>
            <a:ext cx="719137" cy="338138"/>
          </a:xfrm>
          <a:prstGeom prst="rect">
            <a:avLst/>
          </a:prstGeom>
          <a:solidFill>
            <a:schemeClr val="bg1"/>
          </a:solidFill>
          <a:ln w="12700">
            <a:solidFill>
              <a:srgbClr val="2493CB"/>
            </a:solidFill>
            <a:prstDash val="sysDot"/>
            <a:miter lim="800000"/>
            <a:headEnd/>
            <a:tailEnd/>
          </a:ln>
        </p:spPr>
        <p:txBody>
          <a:bodyPr>
            <a:spAutoFit/>
          </a:bodyPr>
          <a:lstStyle/>
          <a:p>
            <a:pPr algn="ctr"/>
            <a:r>
              <a:rPr lang="es-ES_tradnl" sz="1600">
                <a:solidFill>
                  <a:srgbClr val="000000"/>
                </a:solidFill>
                <a:latin typeface="Calibri" pitchFamily="34" charset="0"/>
                <a:ea typeface="Calibri" pitchFamily="34" charset="0"/>
                <a:cs typeface="Calibri" pitchFamily="34" charset="0"/>
              </a:rPr>
              <a:t>21,5%</a:t>
            </a:r>
          </a:p>
        </p:txBody>
      </p:sp>
    </p:spTree>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43038" y="1381125"/>
            <a:ext cx="7375525" cy="468313"/>
          </a:xfrm>
          <a:prstGeom prst="rect">
            <a:avLst/>
          </a:prstGeom>
          <a:solidFill>
            <a:schemeClr val="accent1">
              <a:lumMod val="40000"/>
              <a:lumOff val="60000"/>
            </a:schemeClr>
          </a:solidFill>
          <a:ln w="25400" cap="flat">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5" name="24 Rectángulo"/>
          <p:cNvSpPr/>
          <p:nvPr/>
        </p:nvSpPr>
        <p:spPr>
          <a:xfrm>
            <a:off x="1443038" y="1933575"/>
            <a:ext cx="7375525" cy="481013"/>
          </a:xfrm>
          <a:prstGeom prst="rect">
            <a:avLst/>
          </a:prstGeom>
          <a:solidFill>
            <a:schemeClr val="accent3">
              <a:lumMod val="20000"/>
              <a:lumOff val="80000"/>
            </a:schemeClr>
          </a:solidFill>
          <a:ln w="25400" cap="flat">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2" name="21 Rectángulo"/>
          <p:cNvSpPr/>
          <p:nvPr/>
        </p:nvSpPr>
        <p:spPr>
          <a:xfrm>
            <a:off x="4692650" y="3343275"/>
            <a:ext cx="4824413" cy="2668588"/>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graphicFrame>
        <p:nvGraphicFramePr>
          <p:cNvPr id="45" name="44 Tabla"/>
          <p:cNvGraphicFramePr>
            <a:graphicFrameLocks noGrp="1"/>
          </p:cNvGraphicFramePr>
          <p:nvPr/>
        </p:nvGraphicFramePr>
        <p:xfrm>
          <a:off x="4860925" y="3838575"/>
          <a:ext cx="4302125" cy="1584325"/>
        </p:xfrm>
        <a:graphic>
          <a:graphicData uri="http://schemas.openxmlformats.org/drawingml/2006/table">
            <a:tbl>
              <a:tblPr/>
              <a:tblGrid>
                <a:gridCol w="4302174"/>
              </a:tblGrid>
              <a:tr h="466619">
                <a:tc>
                  <a:txBody>
                    <a:bodyPr/>
                    <a:lstStyle/>
                    <a:p>
                      <a:pPr marL="0" marR="0" indent="0" algn="l" defTabSz="914235" rtl="0" eaLnBrk="1" fontAlgn="ctr" latinLnBrk="0" hangingPunct="1">
                        <a:lnSpc>
                          <a:spcPct val="100000"/>
                        </a:lnSpc>
                        <a:spcBef>
                          <a:spcPts val="0"/>
                        </a:spcBef>
                        <a:spcAft>
                          <a:spcPts val="0"/>
                        </a:spcAft>
                        <a:buClrTx/>
                        <a:buSzTx/>
                        <a:buFontTx/>
                        <a:buNone/>
                        <a:tabLst/>
                        <a:defRPr/>
                      </a:pPr>
                      <a:r>
                        <a:rPr lang="es-ES" sz="1100" b="0" i="0" u="none" strike="noStrike" dirty="0" smtClean="0">
                          <a:solidFill>
                            <a:srgbClr val="000000"/>
                          </a:solidFill>
                          <a:effectLst/>
                          <a:latin typeface="+mn-lt"/>
                        </a:rPr>
                        <a:t>Listas de contratación</a:t>
                      </a:r>
                    </a:p>
                    <a:p>
                      <a:pPr marL="0" algn="l" defTabSz="914235" rtl="0" eaLnBrk="1" fontAlgn="ctr" latinLnBrk="0" hangingPunct="1"/>
                      <a:endParaRPr lang="es-ES" sz="700" b="0" i="0" u="none" strike="noStrike" kern="1200" dirty="0">
                        <a:solidFill>
                          <a:srgbClr val="000000"/>
                        </a:solidFill>
                        <a:effectLst/>
                        <a:latin typeface="Calibri" pitchFamily="34" charset="0"/>
                        <a:ea typeface="+mn-ea"/>
                        <a:cs typeface="Calibri" pitchFamily="34" charset="0"/>
                      </a:endParaRPr>
                    </a:p>
                  </a:txBody>
                  <a:tcPr marL="44673" marR="4964" marT="496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372519">
                <a:tc>
                  <a:txBody>
                    <a:bodyPr/>
                    <a:lstStyle/>
                    <a:p>
                      <a:pPr marL="0" algn="l" defTabSz="914235" rtl="0" eaLnBrk="1" fontAlgn="ctr" latinLnBrk="0" hangingPunct="1"/>
                      <a:r>
                        <a:rPr lang="es-ES" sz="1100" b="0" i="0" u="none" strike="noStrike" kern="1200" dirty="0" smtClean="0">
                          <a:solidFill>
                            <a:srgbClr val="000000"/>
                          </a:solidFill>
                          <a:effectLst/>
                          <a:latin typeface="Calibri" pitchFamily="34" charset="0"/>
                          <a:ea typeface="+mn-ea"/>
                          <a:cs typeface="Calibri" pitchFamily="34" charset="0"/>
                        </a:rPr>
                        <a:t>Entrevista</a:t>
                      </a:r>
                      <a:r>
                        <a:rPr lang="es-ES" sz="1100" b="0" i="0" u="none" strike="noStrike" kern="1200" baseline="0" dirty="0" smtClean="0">
                          <a:solidFill>
                            <a:srgbClr val="000000"/>
                          </a:solidFill>
                          <a:effectLst/>
                          <a:latin typeface="Calibri" pitchFamily="34" charset="0"/>
                          <a:ea typeface="+mn-ea"/>
                          <a:cs typeface="Calibri" pitchFamily="34" charset="0"/>
                        </a:rPr>
                        <a:t> personal</a:t>
                      </a:r>
                      <a:endParaRPr lang="es-ES" sz="1100" b="0" i="0" u="none" strike="noStrike" kern="1200" dirty="0">
                        <a:solidFill>
                          <a:srgbClr val="000000"/>
                        </a:solidFill>
                        <a:effectLst/>
                        <a:latin typeface="Calibri" pitchFamily="34" charset="0"/>
                        <a:ea typeface="+mn-ea"/>
                        <a:cs typeface="Calibri" pitchFamily="34" charset="0"/>
                      </a:endParaRPr>
                    </a:p>
                  </a:txBody>
                  <a:tcPr marL="44673" marR="4964" marT="496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372519">
                <a:tc>
                  <a:txBody>
                    <a:bodyPr/>
                    <a:lstStyle/>
                    <a:p>
                      <a:pPr marL="0" algn="l" defTabSz="914235" rtl="0" eaLnBrk="1" fontAlgn="ctr" latinLnBrk="0" hangingPunct="1"/>
                      <a:r>
                        <a:rPr lang="es-ES" sz="1100" b="0" i="0" u="none" strike="noStrike" kern="1200" dirty="0" smtClean="0">
                          <a:solidFill>
                            <a:srgbClr val="000000"/>
                          </a:solidFill>
                          <a:effectLst/>
                          <a:latin typeface="Calibri" pitchFamily="34" charset="0"/>
                          <a:ea typeface="+mn-ea"/>
                          <a:cs typeface="Calibri" pitchFamily="34" charset="0"/>
                        </a:rPr>
                        <a:t>Otros</a:t>
                      </a:r>
                      <a:endParaRPr lang="es-ES" sz="1100" b="0" i="0" u="none" strike="noStrike" kern="1200" dirty="0">
                        <a:solidFill>
                          <a:srgbClr val="000000"/>
                        </a:solidFill>
                        <a:effectLst/>
                        <a:latin typeface="Calibri" pitchFamily="34" charset="0"/>
                        <a:ea typeface="+mn-ea"/>
                        <a:cs typeface="Calibri" pitchFamily="34" charset="0"/>
                      </a:endParaRPr>
                    </a:p>
                  </a:txBody>
                  <a:tcPr marL="44673" marR="4964" marT="496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372519">
                <a:tc>
                  <a:txBody>
                    <a:bodyPr/>
                    <a:lstStyle/>
                    <a:p>
                      <a:pPr marL="0" algn="l" defTabSz="914235" rtl="0" eaLnBrk="1" fontAlgn="ctr" latinLnBrk="0" hangingPunct="1"/>
                      <a:r>
                        <a:rPr lang="es-ES" sz="1100" b="0" i="0" u="none" strike="noStrike" kern="1200" dirty="0" smtClean="0">
                          <a:solidFill>
                            <a:srgbClr val="000000"/>
                          </a:solidFill>
                          <a:effectLst/>
                          <a:latin typeface="Calibri" pitchFamily="34" charset="0"/>
                          <a:ea typeface="+mn-ea"/>
                          <a:cs typeface="Calibri" pitchFamily="34" charset="0"/>
                        </a:rPr>
                        <a:t>No</a:t>
                      </a:r>
                      <a:r>
                        <a:rPr lang="es-ES" sz="1100" b="0" i="0" u="none" strike="noStrike" kern="1200" baseline="0" dirty="0" smtClean="0">
                          <a:solidFill>
                            <a:srgbClr val="000000"/>
                          </a:solidFill>
                          <a:effectLst/>
                          <a:latin typeface="Calibri" pitchFamily="34" charset="0"/>
                          <a:ea typeface="+mn-ea"/>
                          <a:cs typeface="Calibri" pitchFamily="34" charset="0"/>
                        </a:rPr>
                        <a:t> contesta</a:t>
                      </a:r>
                      <a:endParaRPr lang="es-ES" sz="1100" b="0" i="0" u="none" strike="noStrike" kern="1200" dirty="0">
                        <a:solidFill>
                          <a:srgbClr val="000000"/>
                        </a:solidFill>
                        <a:effectLst/>
                        <a:latin typeface="Calibri" pitchFamily="34" charset="0"/>
                        <a:ea typeface="+mn-ea"/>
                        <a:cs typeface="Calibri" pitchFamily="34" charset="0"/>
                      </a:endParaRPr>
                    </a:p>
                  </a:txBody>
                  <a:tcPr marL="44673" marR="4964" marT="496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bl>
          </a:graphicData>
        </a:graphic>
      </p:graphicFrame>
      <p:graphicFrame>
        <p:nvGraphicFramePr>
          <p:cNvPr id="105481" name="46 Gráfico"/>
          <p:cNvGraphicFramePr>
            <a:graphicFrameLocks/>
          </p:cNvGraphicFramePr>
          <p:nvPr/>
        </p:nvGraphicFramePr>
        <p:xfrm>
          <a:off x="5611813" y="3697288"/>
          <a:ext cx="4100512" cy="1958975"/>
        </p:xfrm>
        <a:graphic>
          <a:graphicData uri="http://schemas.openxmlformats.org/presentationml/2006/ole">
            <p:oleObj spid="_x0000_s105481" r:id="rId4" imgW="4102964" imgH="1963082" progId="Excel.Chart.8">
              <p:embed/>
            </p:oleObj>
          </a:graphicData>
        </a:graphic>
      </p:graphicFrame>
      <p:sp>
        <p:nvSpPr>
          <p:cNvPr id="105482" name="6 Rectángulo"/>
          <p:cNvSpPr>
            <a:spLocks noChangeArrowheads="1"/>
          </p:cNvSpPr>
          <p:nvPr/>
        </p:nvSpPr>
        <p:spPr bwMode="auto">
          <a:xfrm>
            <a:off x="128588" y="6423025"/>
            <a:ext cx="8137525" cy="400050"/>
          </a:xfrm>
          <a:prstGeom prst="rect">
            <a:avLst/>
          </a:prstGeom>
          <a:noFill/>
          <a:ln w="9525">
            <a:noFill/>
            <a:miter lim="800000"/>
            <a:headEnd/>
            <a:tailEnd/>
          </a:ln>
        </p:spPr>
        <p:txBody>
          <a:bodyPr>
            <a:spAutoFit/>
          </a:bodyPr>
          <a:lstStyle/>
          <a:p>
            <a:r>
              <a:rPr lang="es-ES" sz="1000" b="1">
                <a:solidFill>
                  <a:srgbClr val="7F7F7F"/>
                </a:solidFill>
                <a:latin typeface="Calibri" pitchFamily="34" charset="0"/>
              </a:rPr>
              <a:t>P26. </a:t>
            </a:r>
            <a:r>
              <a:rPr lang="es-ES" sz="1000">
                <a:solidFill>
                  <a:srgbClr val="7F7F7F"/>
                </a:solidFill>
                <a:latin typeface="Calibri" pitchFamily="34" charset="0"/>
              </a:rPr>
              <a:t>Aproximadamente ¿</a:t>
            </a:r>
            <a:r>
              <a:rPr lang="es-ES" sz="1000" b="1">
                <a:solidFill>
                  <a:srgbClr val="7F7F7F"/>
                </a:solidFill>
                <a:latin typeface="Calibri" pitchFamily="34" charset="0"/>
              </a:rPr>
              <a:t>c</a:t>
            </a:r>
            <a:r>
              <a:rPr lang="es-ES" sz="1000">
                <a:solidFill>
                  <a:srgbClr val="7F7F7F"/>
                </a:solidFill>
                <a:latin typeface="Calibri" pitchFamily="34" charset="0"/>
              </a:rPr>
              <a:t>uántos contratos ha tenido durante este último año?</a:t>
            </a:r>
            <a:br>
              <a:rPr lang="es-ES" sz="1000">
                <a:solidFill>
                  <a:srgbClr val="7F7F7F"/>
                </a:solidFill>
                <a:latin typeface="Calibri" pitchFamily="34" charset="0"/>
              </a:rPr>
            </a:br>
            <a:r>
              <a:rPr lang="es-ES" sz="1000" b="1">
                <a:solidFill>
                  <a:srgbClr val="7F7F7F"/>
                </a:solidFill>
                <a:latin typeface="Calibri" pitchFamily="34" charset="0"/>
              </a:rPr>
              <a:t>P27.</a:t>
            </a:r>
            <a:r>
              <a:rPr lang="es-ES" sz="1000">
                <a:solidFill>
                  <a:srgbClr val="7F7F7F"/>
                </a:solidFill>
                <a:latin typeface="Calibri" pitchFamily="34" charset="0"/>
              </a:rPr>
              <a:t> Cuál ha sido la duración total de todos los contratos que ha tenido durante el último año I </a:t>
            </a:r>
            <a:r>
              <a:rPr lang="es-ES" sz="1000" b="1">
                <a:solidFill>
                  <a:srgbClr val="7F7F7F"/>
                </a:solidFill>
                <a:latin typeface="Calibri" pitchFamily="34" charset="0"/>
              </a:rPr>
              <a:t>P28. </a:t>
            </a:r>
            <a:r>
              <a:rPr lang="es-ES" sz="1000">
                <a:solidFill>
                  <a:srgbClr val="7F7F7F"/>
                </a:solidFill>
                <a:latin typeface="Calibri" pitchFamily="34" charset="0"/>
              </a:rPr>
              <a:t>¿A través de qué modalidades los consiguió?</a:t>
            </a:r>
          </a:p>
        </p:txBody>
      </p:sp>
      <p:graphicFrame>
        <p:nvGraphicFramePr>
          <p:cNvPr id="34" name="33 Tabla"/>
          <p:cNvGraphicFramePr>
            <a:graphicFrameLocks noGrp="1"/>
          </p:cNvGraphicFramePr>
          <p:nvPr/>
        </p:nvGraphicFramePr>
        <p:xfrm>
          <a:off x="436563" y="3573463"/>
          <a:ext cx="3781425" cy="2159000"/>
        </p:xfrm>
        <a:graphic>
          <a:graphicData uri="http://schemas.openxmlformats.org/drawingml/2006/table">
            <a:tbl>
              <a:tblPr/>
              <a:tblGrid>
                <a:gridCol w="1321305"/>
                <a:gridCol w="2460065"/>
              </a:tblGrid>
              <a:tr h="432000">
                <a:tc>
                  <a:txBody>
                    <a:bodyPr/>
                    <a:lstStyle/>
                    <a:p>
                      <a:pPr algn="r" fontAlgn="b"/>
                      <a:r>
                        <a:rPr lang="es-ES" sz="1100" b="0" i="0" u="none" strike="noStrike" dirty="0">
                          <a:solidFill>
                            <a:srgbClr val="000000"/>
                          </a:solidFill>
                          <a:effectLst/>
                          <a:latin typeface="Calibri"/>
                        </a:rPr>
                        <a:t>Un mes o menos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432000">
                <a:tc>
                  <a:txBody>
                    <a:bodyPr/>
                    <a:lstStyle/>
                    <a:p>
                      <a:pPr algn="r" fontAlgn="b"/>
                      <a:r>
                        <a:rPr lang="es-ES" sz="1100" b="0" i="0" u="none" strike="noStrike" dirty="0">
                          <a:solidFill>
                            <a:srgbClr val="000000"/>
                          </a:solidFill>
                          <a:effectLst/>
                          <a:latin typeface="Calibri"/>
                        </a:rPr>
                        <a:t>Entre 1 y 3 meses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432000">
                <a:tc>
                  <a:txBody>
                    <a:bodyPr/>
                    <a:lstStyle/>
                    <a:p>
                      <a:pPr algn="r" fontAlgn="b"/>
                      <a:r>
                        <a:rPr lang="es-ES" sz="1100" b="0" i="0" u="none" strike="noStrike" dirty="0">
                          <a:solidFill>
                            <a:srgbClr val="000000"/>
                          </a:solidFill>
                          <a:effectLst/>
                          <a:latin typeface="Calibri"/>
                        </a:rPr>
                        <a:t>Entre 3 y 6 meses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432000">
                <a:tc>
                  <a:txBody>
                    <a:bodyPr/>
                    <a:lstStyle/>
                    <a:p>
                      <a:pPr algn="r" fontAlgn="b"/>
                      <a:r>
                        <a:rPr lang="es-ES" sz="1100" b="0" i="0" u="none" strike="noStrike" dirty="0">
                          <a:solidFill>
                            <a:srgbClr val="000000"/>
                          </a:solidFill>
                          <a:effectLst/>
                          <a:latin typeface="Calibri"/>
                        </a:rPr>
                        <a:t>Más de 6 meses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432000">
                <a:tc>
                  <a:txBody>
                    <a:bodyPr/>
                    <a:lstStyle/>
                    <a:p>
                      <a:pPr algn="r" fontAlgn="b"/>
                      <a:r>
                        <a:rPr lang="es-ES" sz="1100" b="0" i="0" u="none" strike="noStrike" dirty="0">
                          <a:solidFill>
                            <a:srgbClr val="000000"/>
                          </a:solidFill>
                          <a:effectLst/>
                          <a:latin typeface="Calibri"/>
                        </a:rPr>
                        <a:t>No </a:t>
                      </a:r>
                      <a:r>
                        <a:rPr lang="es-ES" sz="1100" b="0" i="0" u="none" strike="noStrike" dirty="0" smtClean="0">
                          <a:solidFill>
                            <a:srgbClr val="000000"/>
                          </a:solidFill>
                          <a:effectLst/>
                          <a:latin typeface="Calibri"/>
                        </a:rPr>
                        <a:t>contesta</a:t>
                      </a:r>
                      <a:endParaRPr lang="es-ES" sz="11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bl>
          </a:graphicData>
        </a:graphic>
      </p:graphicFrame>
      <p:graphicFrame>
        <p:nvGraphicFramePr>
          <p:cNvPr id="105494" name="34 Gráfico"/>
          <p:cNvGraphicFramePr>
            <a:graphicFrameLocks/>
          </p:cNvGraphicFramePr>
          <p:nvPr/>
        </p:nvGraphicFramePr>
        <p:xfrm>
          <a:off x="1450975" y="3522663"/>
          <a:ext cx="2730500" cy="2478087"/>
        </p:xfrm>
        <a:graphic>
          <a:graphicData uri="http://schemas.openxmlformats.org/presentationml/2006/ole">
            <p:oleObj spid="_x0000_s105494" r:id="rId5" imgW="2731245" imgH="2475191" progId="Excel.Chart.8">
              <p:embed/>
            </p:oleObj>
          </a:graphicData>
        </a:graphic>
      </p:graphicFrame>
      <p:sp>
        <p:nvSpPr>
          <p:cNvPr id="3" name="2 Rectángulo"/>
          <p:cNvSpPr/>
          <p:nvPr/>
        </p:nvSpPr>
        <p:spPr>
          <a:xfrm>
            <a:off x="300038" y="3351213"/>
            <a:ext cx="4148137" cy="2670175"/>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sp>
        <p:nvSpPr>
          <p:cNvPr id="11" name="Text Box 97"/>
          <p:cNvSpPr txBox="1">
            <a:spLocks noChangeArrowheads="1"/>
          </p:cNvSpPr>
          <p:nvPr/>
        </p:nvSpPr>
        <p:spPr bwMode="auto">
          <a:xfrm>
            <a:off x="508450" y="3212976"/>
            <a:ext cx="3744416" cy="276999"/>
          </a:xfrm>
          <a:prstGeom prst="rect">
            <a:avLst/>
          </a:prstGeom>
          <a:solidFill>
            <a:schemeClr val="bg1"/>
          </a:solidFill>
          <a:ln>
            <a:noFill/>
          </a:ln>
          <a:effectLst/>
          <a:extLst/>
        </p:spPr>
        <p:txBody>
          <a:bodyPr>
            <a:spAutoFit/>
          </a:bodyPr>
          <a:lstStyle/>
          <a:p>
            <a:pPr algn="ctr" fontAlgn="auto">
              <a:spcBef>
                <a:spcPts val="0"/>
              </a:spcBef>
              <a:spcAft>
                <a:spcPts val="0"/>
              </a:spcAft>
              <a:defRPr/>
            </a:pPr>
            <a:r>
              <a:rPr lang="es-ES_tradnl" sz="1200" dirty="0">
                <a:ln>
                  <a:solidFill>
                    <a:srgbClr val="4BACC6"/>
                  </a:solidFill>
                </a:ln>
                <a:solidFill>
                  <a:srgbClr val="4BACC6"/>
                </a:solidFill>
                <a:latin typeface="+mn-lt"/>
                <a:cs typeface="Calibri" pitchFamily="34" charset="0"/>
              </a:rPr>
              <a:t>Duración total de todos los contratos en el último año</a:t>
            </a:r>
            <a:endParaRPr lang="es-ES_tradnl" sz="1200" dirty="0">
              <a:ln>
                <a:solidFill>
                  <a:srgbClr val="4BACC6"/>
                </a:solidFill>
              </a:ln>
              <a:solidFill>
                <a:srgbClr val="4BACC6"/>
              </a:solidFill>
              <a:latin typeface="+mn-lt"/>
              <a:cs typeface="Calibri" pitchFamily="34" charset="0"/>
            </a:endParaRPr>
          </a:p>
        </p:txBody>
      </p:sp>
      <p:sp>
        <p:nvSpPr>
          <p:cNvPr id="46" name="Text Box 97"/>
          <p:cNvSpPr txBox="1">
            <a:spLocks noChangeArrowheads="1"/>
          </p:cNvSpPr>
          <p:nvPr/>
        </p:nvSpPr>
        <p:spPr bwMode="auto">
          <a:xfrm>
            <a:off x="5385236" y="3212976"/>
            <a:ext cx="3439987" cy="276999"/>
          </a:xfrm>
          <a:prstGeom prst="rect">
            <a:avLst/>
          </a:prstGeom>
          <a:solidFill>
            <a:schemeClr val="bg1"/>
          </a:solidFill>
          <a:ln>
            <a:noFill/>
          </a:ln>
          <a:effectLst/>
          <a:extLst/>
        </p:spPr>
        <p:txBody>
          <a:bodyPr>
            <a:spAutoFit/>
          </a:bodyPr>
          <a:lstStyle/>
          <a:p>
            <a:pPr algn="ctr" fontAlgn="auto">
              <a:spcBef>
                <a:spcPts val="0"/>
              </a:spcBef>
              <a:spcAft>
                <a:spcPts val="0"/>
              </a:spcAft>
              <a:defRPr/>
            </a:pPr>
            <a:r>
              <a:rPr lang="es-ES_tradnl" sz="1200" dirty="0">
                <a:ln>
                  <a:solidFill>
                    <a:srgbClr val="4BACC6"/>
                  </a:solidFill>
                </a:ln>
                <a:solidFill>
                  <a:srgbClr val="FF0000"/>
                </a:solidFill>
                <a:latin typeface="+mn-lt"/>
                <a:cs typeface="Calibri" pitchFamily="34" charset="0"/>
              </a:rPr>
              <a:t>Modo de acceso a los contratos en el último año</a:t>
            </a:r>
            <a:endParaRPr lang="es-ES_tradnl" sz="1200" dirty="0">
              <a:ln>
                <a:solidFill>
                  <a:srgbClr val="4BACC6"/>
                </a:solidFill>
              </a:ln>
              <a:solidFill>
                <a:srgbClr val="FF0000"/>
              </a:solidFill>
              <a:latin typeface="+mn-lt"/>
              <a:cs typeface="Calibri" pitchFamily="34" charset="0"/>
            </a:endParaRPr>
          </a:p>
        </p:txBody>
      </p:sp>
      <p:sp>
        <p:nvSpPr>
          <p:cNvPr id="17" name="Text Box 4"/>
          <p:cNvSpPr txBox="1">
            <a:spLocks noChangeArrowheads="1"/>
          </p:cNvSpPr>
          <p:nvPr/>
        </p:nvSpPr>
        <p:spPr bwMode="auto">
          <a:xfrm>
            <a:off x="272480" y="148796"/>
            <a:ext cx="8208912" cy="581423"/>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eaLnBrk="1" fontAlgn="auto" hangingPunct="1">
              <a:lnSpc>
                <a:spcPts val="1700"/>
              </a:lnSpc>
              <a:spcBef>
                <a:spcPts val="0"/>
              </a:spcBef>
              <a:spcAft>
                <a:spcPts val="0"/>
              </a:spcAft>
              <a:defRPr/>
            </a:pPr>
            <a:r>
              <a:rPr lang="es-ES" dirty="0">
                <a:ln>
                  <a:solidFill>
                    <a:prstClr val="white"/>
                  </a:solidFill>
                </a:ln>
                <a:solidFill>
                  <a:prstClr val="white"/>
                </a:solidFill>
                <a:latin typeface="Calibri" pitchFamily="34" charset="0"/>
                <a:cs typeface="Calibri" pitchFamily="34" charset="0"/>
              </a:rPr>
              <a:t>SITUACIÓN LABORAL - Colegiados sin plaza en propiedad</a:t>
            </a:r>
            <a:endParaRPr lang="es-ES" dirty="0" smtClean="0">
              <a:ln>
                <a:solidFill>
                  <a:prstClr val="white"/>
                </a:solidFill>
              </a:ln>
              <a:solidFill>
                <a:prstClr val="white"/>
              </a:solidFill>
              <a:latin typeface="Calibri" pitchFamily="34" charset="0"/>
              <a:cs typeface="Calibri" pitchFamily="34" charset="0"/>
            </a:endParaRPr>
          </a:p>
          <a:p>
            <a:pPr eaLnBrk="1" fontAlgn="auto" hangingPunct="1">
              <a:lnSpc>
                <a:spcPts val="1700"/>
              </a:lnSpc>
              <a:spcBef>
                <a:spcPts val="0"/>
              </a:spcBef>
              <a:spcAft>
                <a:spcPts val="0"/>
              </a:spcAft>
              <a:defRPr/>
            </a:pPr>
            <a:r>
              <a:rPr lang="es-ES" dirty="0" smtClean="0">
                <a:ln>
                  <a:solidFill>
                    <a:prstClr val="white"/>
                  </a:solidFill>
                </a:ln>
                <a:solidFill>
                  <a:prstClr val="white"/>
                </a:solidFill>
                <a:latin typeface="Calibri" pitchFamily="34" charset="0"/>
                <a:cs typeface="Calibri" pitchFamily="34" charset="0"/>
              </a:rPr>
              <a:t>Contratos realizados en el último año</a:t>
            </a:r>
            <a:endParaRPr lang="es-ES" dirty="0">
              <a:ln>
                <a:solidFill>
                  <a:prstClr val="white"/>
                </a:solidFill>
              </a:ln>
              <a:solidFill>
                <a:prstClr val="white"/>
              </a:solidFill>
              <a:latin typeface="Calibri" pitchFamily="34" charset="0"/>
              <a:cs typeface="Calibri" pitchFamily="34" charset="0"/>
            </a:endParaRPr>
          </a:p>
        </p:txBody>
      </p:sp>
      <p:sp>
        <p:nvSpPr>
          <p:cNvPr id="105499" name="10 CuadroTexto"/>
          <p:cNvSpPr txBox="1">
            <a:spLocks noChangeArrowheads="1"/>
          </p:cNvSpPr>
          <p:nvPr/>
        </p:nvSpPr>
        <p:spPr bwMode="auto">
          <a:xfrm>
            <a:off x="71438" y="6223000"/>
            <a:ext cx="8410575" cy="230188"/>
          </a:xfrm>
          <a:prstGeom prst="rect">
            <a:avLst/>
          </a:prstGeom>
          <a:noFill/>
          <a:ln w="9525">
            <a:noFill/>
            <a:miter lim="800000"/>
            <a:headEnd/>
            <a:tailEnd/>
          </a:ln>
        </p:spPr>
        <p:txBody>
          <a:bodyPr>
            <a:spAutoFit/>
          </a:bodyPr>
          <a:lstStyle/>
          <a:p>
            <a:r>
              <a:rPr lang="es-ES" sz="900">
                <a:solidFill>
                  <a:srgbClr val="595959"/>
                </a:solidFill>
                <a:latin typeface="Calibri" pitchFamily="34" charset="0"/>
              </a:rPr>
              <a:t>Base: médicos en activo sin plaza en propiedad, incluidos aquellos que ejercen una especialidad no médica y desempleados (4493 casos)</a:t>
            </a:r>
          </a:p>
        </p:txBody>
      </p:sp>
      <p:sp>
        <p:nvSpPr>
          <p:cNvPr id="23" name="Text Box 97"/>
          <p:cNvSpPr txBox="1">
            <a:spLocks noChangeArrowheads="1"/>
          </p:cNvSpPr>
          <p:nvPr/>
        </p:nvSpPr>
        <p:spPr bwMode="auto">
          <a:xfrm>
            <a:off x="3008784" y="971889"/>
            <a:ext cx="3719405" cy="307777"/>
          </a:xfrm>
          <a:prstGeom prst="rect">
            <a:avLst/>
          </a:prstGeom>
          <a:noFill/>
          <a:ln>
            <a:noFill/>
          </a:ln>
          <a:effectLst/>
          <a:extLst/>
        </p:spPr>
        <p:txBody>
          <a:bodyPr>
            <a:spAutoFit/>
          </a:bodyPr>
          <a:lstStyle/>
          <a:p>
            <a:pPr algn="ctr" fontAlgn="auto">
              <a:spcBef>
                <a:spcPts val="0"/>
              </a:spcBef>
              <a:spcAft>
                <a:spcPts val="0"/>
              </a:spcAft>
              <a:defRPr/>
            </a:pPr>
            <a:r>
              <a:rPr lang="es-ES_tradnl" sz="1400" dirty="0">
                <a:ln>
                  <a:solidFill>
                    <a:srgbClr val="4BACC6"/>
                  </a:solidFill>
                </a:ln>
                <a:solidFill>
                  <a:srgbClr val="4BACC6"/>
                </a:solidFill>
                <a:latin typeface="+mn-lt"/>
                <a:cs typeface="Calibri" pitchFamily="34" charset="0"/>
              </a:rPr>
              <a:t>Promedio de contratos en el último año:</a:t>
            </a:r>
            <a:endParaRPr lang="es-ES_tradnl" sz="1400" dirty="0">
              <a:ln>
                <a:solidFill>
                  <a:srgbClr val="4BACC6"/>
                </a:solidFill>
              </a:ln>
              <a:solidFill>
                <a:srgbClr val="4BACC6"/>
              </a:solidFill>
              <a:latin typeface="+mn-lt"/>
              <a:cs typeface="Calibri" pitchFamily="34" charset="0"/>
            </a:endParaRPr>
          </a:p>
        </p:txBody>
      </p:sp>
      <p:sp>
        <p:nvSpPr>
          <p:cNvPr id="105501" name="7 CuadroTexto"/>
          <p:cNvSpPr txBox="1">
            <a:spLocks noChangeArrowheads="1"/>
          </p:cNvSpPr>
          <p:nvPr/>
        </p:nvSpPr>
        <p:spPr bwMode="auto">
          <a:xfrm>
            <a:off x="7962900" y="1123950"/>
            <a:ext cx="1128713" cy="266700"/>
          </a:xfrm>
          <a:prstGeom prst="rect">
            <a:avLst/>
          </a:prstGeom>
          <a:noFill/>
          <a:ln w="9525">
            <a:noFill/>
            <a:miter lim="800000"/>
            <a:headEnd/>
            <a:tailEnd/>
          </a:ln>
        </p:spPr>
        <p:txBody>
          <a:bodyPr>
            <a:spAutoFit/>
          </a:bodyPr>
          <a:lstStyle/>
          <a:p>
            <a:r>
              <a:rPr lang="es-ES" sz="1100">
                <a:latin typeface="Calibri" pitchFamily="34" charset="0"/>
              </a:rPr>
              <a:t>Promedio total</a:t>
            </a:r>
          </a:p>
        </p:txBody>
      </p:sp>
      <p:graphicFrame>
        <p:nvGraphicFramePr>
          <p:cNvPr id="105502" name="27 Gráfico"/>
          <p:cNvGraphicFramePr>
            <a:graphicFrameLocks/>
          </p:cNvGraphicFramePr>
          <p:nvPr/>
        </p:nvGraphicFramePr>
        <p:xfrm>
          <a:off x="1301750" y="1139825"/>
          <a:ext cx="6656388" cy="1979613"/>
        </p:xfrm>
        <a:graphic>
          <a:graphicData uri="http://schemas.openxmlformats.org/presentationml/2006/ole">
            <p:oleObj spid="_x0000_s105502" r:id="rId6" imgW="6657409" imgH="1981372" progId="Excel.Chart.8">
              <p:embed/>
            </p:oleObj>
          </a:graphicData>
        </a:graphic>
      </p:graphicFrame>
      <p:sp>
        <p:nvSpPr>
          <p:cNvPr id="29" name="28 Rectángulo"/>
          <p:cNvSpPr/>
          <p:nvPr/>
        </p:nvSpPr>
        <p:spPr>
          <a:xfrm>
            <a:off x="8205788" y="1381125"/>
            <a:ext cx="612775" cy="468313"/>
          </a:xfrm>
          <a:prstGeom prst="rect">
            <a:avLst/>
          </a:prstGeom>
          <a:solidFill>
            <a:schemeClr val="tx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600" dirty="0">
                <a:solidFill>
                  <a:schemeClr val="tx1"/>
                </a:solidFill>
                <a:effectLst>
                  <a:outerShdw blurRad="38100" dist="38100" dir="2700000" algn="tl">
                    <a:srgbClr val="000000">
                      <a:alpha val="43137"/>
                    </a:srgbClr>
                  </a:outerShdw>
                </a:effectLst>
              </a:rPr>
              <a:t>3,76</a:t>
            </a:r>
            <a:endParaRPr lang="es-ES" sz="1600" dirty="0">
              <a:solidFill>
                <a:schemeClr val="tx1"/>
              </a:solidFill>
              <a:effectLst>
                <a:outerShdw blurRad="38100" dist="38100" dir="2700000" algn="tl">
                  <a:srgbClr val="000000">
                    <a:alpha val="43137"/>
                  </a:srgbClr>
                </a:outerShdw>
              </a:effectLst>
            </a:endParaRPr>
          </a:p>
        </p:txBody>
      </p:sp>
      <p:sp>
        <p:nvSpPr>
          <p:cNvPr id="30" name="29 Rectángulo"/>
          <p:cNvSpPr/>
          <p:nvPr/>
        </p:nvSpPr>
        <p:spPr>
          <a:xfrm>
            <a:off x="8205788" y="1933575"/>
            <a:ext cx="612775" cy="481013"/>
          </a:xfrm>
          <a:prstGeom prst="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600" dirty="0">
                <a:solidFill>
                  <a:schemeClr val="tx1"/>
                </a:solidFill>
                <a:effectLst>
                  <a:outerShdw blurRad="38100" dist="38100" dir="2700000" algn="tl">
                    <a:srgbClr val="000000">
                      <a:alpha val="43137"/>
                    </a:srgbClr>
                  </a:outerShdw>
                </a:effectLst>
              </a:rPr>
              <a:t>0,50</a:t>
            </a:r>
            <a:endParaRPr lang="es-ES" sz="1600" dirty="0">
              <a:solidFill>
                <a:schemeClr val="tx1"/>
              </a:solidFill>
              <a:effectLst>
                <a:outerShdw blurRad="38100" dist="38100" dir="2700000" algn="tl">
                  <a:srgbClr val="000000">
                    <a:alpha val="43137"/>
                  </a:srgbClr>
                </a:outerShdw>
              </a:effectLst>
            </a:endParaRPr>
          </a:p>
        </p:txBody>
      </p:sp>
      <p:sp>
        <p:nvSpPr>
          <p:cNvPr id="105505" name="10 CuadroTexto"/>
          <p:cNvSpPr txBox="1">
            <a:spLocks noChangeArrowheads="1"/>
          </p:cNvSpPr>
          <p:nvPr/>
        </p:nvSpPr>
        <p:spPr bwMode="auto">
          <a:xfrm>
            <a:off x="1346200" y="2424113"/>
            <a:ext cx="1662113" cy="369887"/>
          </a:xfrm>
          <a:prstGeom prst="rect">
            <a:avLst/>
          </a:prstGeom>
          <a:noFill/>
          <a:ln w="9525">
            <a:noFill/>
            <a:miter lim="800000"/>
            <a:headEnd/>
            <a:tailEnd/>
          </a:ln>
        </p:spPr>
        <p:txBody>
          <a:bodyPr>
            <a:spAutoFit/>
          </a:bodyPr>
          <a:lstStyle/>
          <a:p>
            <a:r>
              <a:rPr lang="es-ES" sz="900">
                <a:solidFill>
                  <a:srgbClr val="595959"/>
                </a:solidFill>
                <a:latin typeface="Calibri" pitchFamily="34" charset="0"/>
              </a:rPr>
              <a:t>Base: 3644 casos (no incluye </a:t>
            </a:r>
            <a:br>
              <a:rPr lang="es-ES" sz="900">
                <a:solidFill>
                  <a:srgbClr val="595959"/>
                </a:solidFill>
                <a:latin typeface="Calibri" pitchFamily="34" charset="0"/>
              </a:rPr>
            </a:br>
            <a:r>
              <a:rPr lang="es-ES" sz="900">
                <a:solidFill>
                  <a:srgbClr val="595959"/>
                </a:solidFill>
                <a:latin typeface="Calibri" pitchFamily="34" charset="0"/>
              </a:rPr>
              <a:t>los no contesta)</a:t>
            </a:r>
          </a:p>
        </p:txBody>
      </p:sp>
      <p:sp>
        <p:nvSpPr>
          <p:cNvPr id="105506" name="10 CuadroTexto"/>
          <p:cNvSpPr txBox="1">
            <a:spLocks noChangeArrowheads="1"/>
          </p:cNvSpPr>
          <p:nvPr/>
        </p:nvSpPr>
        <p:spPr bwMode="auto">
          <a:xfrm>
            <a:off x="303213" y="5776913"/>
            <a:ext cx="1219200" cy="230187"/>
          </a:xfrm>
          <a:prstGeom prst="rect">
            <a:avLst/>
          </a:prstGeom>
          <a:noFill/>
          <a:ln w="9525">
            <a:noFill/>
            <a:miter lim="800000"/>
            <a:headEnd/>
            <a:tailEnd/>
          </a:ln>
        </p:spPr>
        <p:txBody>
          <a:bodyPr>
            <a:spAutoFit/>
          </a:bodyPr>
          <a:lstStyle/>
          <a:p>
            <a:r>
              <a:rPr lang="es-ES" sz="900">
                <a:solidFill>
                  <a:srgbClr val="595959"/>
                </a:solidFill>
                <a:latin typeface="Calibri" pitchFamily="34" charset="0"/>
              </a:rPr>
              <a:t>Base: 4493 casos</a:t>
            </a:r>
          </a:p>
        </p:txBody>
      </p:sp>
      <p:sp>
        <p:nvSpPr>
          <p:cNvPr id="105507" name="10 CuadroTexto"/>
          <p:cNvSpPr txBox="1">
            <a:spLocks noChangeArrowheads="1"/>
          </p:cNvSpPr>
          <p:nvPr/>
        </p:nvSpPr>
        <p:spPr bwMode="auto">
          <a:xfrm>
            <a:off x="4724400" y="5776913"/>
            <a:ext cx="1219200" cy="230187"/>
          </a:xfrm>
          <a:prstGeom prst="rect">
            <a:avLst/>
          </a:prstGeom>
          <a:noFill/>
          <a:ln w="9525">
            <a:noFill/>
            <a:miter lim="800000"/>
            <a:headEnd/>
            <a:tailEnd/>
          </a:ln>
        </p:spPr>
        <p:txBody>
          <a:bodyPr>
            <a:spAutoFit/>
          </a:bodyPr>
          <a:lstStyle/>
          <a:p>
            <a:r>
              <a:rPr lang="es-ES" sz="900">
                <a:solidFill>
                  <a:srgbClr val="595959"/>
                </a:solidFill>
                <a:latin typeface="Calibri" pitchFamily="34" charset="0"/>
              </a:rPr>
              <a:t>Base: 4493 casos</a:t>
            </a:r>
          </a:p>
        </p:txBody>
      </p:sp>
      <p:sp>
        <p:nvSpPr>
          <p:cNvPr id="105508" name="10 CuadroTexto"/>
          <p:cNvSpPr txBox="1">
            <a:spLocks noChangeArrowheads="1"/>
          </p:cNvSpPr>
          <p:nvPr/>
        </p:nvSpPr>
        <p:spPr bwMode="auto">
          <a:xfrm>
            <a:off x="273050" y="5994400"/>
            <a:ext cx="8408988" cy="231775"/>
          </a:xfrm>
          <a:prstGeom prst="rect">
            <a:avLst/>
          </a:prstGeom>
          <a:noFill/>
          <a:ln w="9525">
            <a:noFill/>
            <a:miter lim="800000"/>
            <a:headEnd/>
            <a:tailEnd/>
          </a:ln>
        </p:spPr>
        <p:txBody>
          <a:bodyPr>
            <a:spAutoFit/>
          </a:bodyPr>
          <a:lstStyle/>
          <a:p>
            <a:r>
              <a:rPr lang="es-ES" sz="900">
                <a:solidFill>
                  <a:srgbClr val="595959"/>
                </a:solidFill>
                <a:latin typeface="Calibri" pitchFamily="34" charset="0"/>
              </a:rPr>
              <a:t>Datos en %</a:t>
            </a:r>
          </a:p>
        </p:txBody>
      </p:sp>
    </p:spTree>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30 Tabla"/>
          <p:cNvGraphicFramePr>
            <a:graphicFrameLocks noGrp="1"/>
          </p:cNvGraphicFramePr>
          <p:nvPr/>
        </p:nvGraphicFramePr>
        <p:xfrm>
          <a:off x="5857875" y="2232025"/>
          <a:ext cx="3887788" cy="3762375"/>
        </p:xfrm>
        <a:graphic>
          <a:graphicData uri="http://schemas.openxmlformats.org/drawingml/2006/table">
            <a:tbl>
              <a:tblPr/>
              <a:tblGrid>
                <a:gridCol w="1572158"/>
                <a:gridCol w="2316273"/>
              </a:tblGrid>
              <a:tr h="330462">
                <a:tc>
                  <a:txBody>
                    <a:bodyPr/>
                    <a:lstStyle/>
                    <a:p>
                      <a:pPr algn="r" fontAlgn="b"/>
                      <a:r>
                        <a:rPr lang="es-ES" sz="1100" b="0" i="0" u="none" strike="noStrike" dirty="0">
                          <a:solidFill>
                            <a:srgbClr val="000000"/>
                          </a:solidFill>
                          <a:effectLst/>
                          <a:latin typeface="Calibri"/>
                        </a:rPr>
                        <a:t>Corta duración: menor </a:t>
                      </a:r>
                      <a:r>
                        <a:rPr lang="es-ES" sz="1100" b="0" i="0" u="none" strike="noStrike" dirty="0" smtClean="0">
                          <a:solidFill>
                            <a:srgbClr val="000000"/>
                          </a:solidFill>
                          <a:effectLst/>
                          <a:latin typeface="Calibri"/>
                        </a:rPr>
                        <a:t/>
                      </a:r>
                      <a:br>
                        <a:rPr lang="es-ES" sz="1100" b="0" i="0" u="none" strike="noStrike" dirty="0" smtClean="0">
                          <a:solidFill>
                            <a:srgbClr val="000000"/>
                          </a:solidFill>
                          <a:effectLst/>
                          <a:latin typeface="Calibri"/>
                        </a:rPr>
                      </a:br>
                      <a:r>
                        <a:rPr lang="es-ES" sz="1100" b="0" i="0" u="none" strike="noStrike" dirty="0" smtClean="0">
                          <a:solidFill>
                            <a:srgbClr val="000000"/>
                          </a:solidFill>
                          <a:effectLst/>
                          <a:latin typeface="Calibri"/>
                        </a:rPr>
                        <a:t>de 6</a:t>
                      </a:r>
                      <a:r>
                        <a:rPr lang="es-ES" sz="1100" b="0" i="0" u="none" strike="noStrike" baseline="0" dirty="0" smtClean="0">
                          <a:solidFill>
                            <a:srgbClr val="000000"/>
                          </a:solidFill>
                          <a:effectLst/>
                          <a:latin typeface="Calibri"/>
                        </a:rPr>
                        <a:t> </a:t>
                      </a:r>
                      <a:r>
                        <a:rPr lang="es-ES" sz="1100" b="0" i="0" u="none" strike="noStrike" dirty="0" smtClean="0">
                          <a:solidFill>
                            <a:srgbClr val="000000"/>
                          </a:solidFill>
                          <a:effectLst/>
                          <a:latin typeface="Calibri"/>
                        </a:rPr>
                        <a:t>meses</a:t>
                      </a:r>
                      <a:endParaRPr lang="es-ES" sz="11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237137">
                <a:tc>
                  <a:txBody>
                    <a:bodyPr/>
                    <a:lstStyle/>
                    <a:p>
                      <a:pPr algn="r" fontAlgn="b"/>
                      <a:r>
                        <a:rPr lang="es-ES" sz="1100" b="0" i="0" u="none" strike="noStrike" dirty="0">
                          <a:solidFill>
                            <a:srgbClr val="000000"/>
                          </a:solidFill>
                          <a:effectLst/>
                          <a:latin typeface="Calibri"/>
                        </a:rPr>
                        <a:t>Indefinido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293760">
                <a:tc>
                  <a:txBody>
                    <a:bodyPr/>
                    <a:lstStyle/>
                    <a:p>
                      <a:pPr algn="r" fontAlgn="b"/>
                      <a:r>
                        <a:rPr lang="es-ES" sz="1100" b="0" i="0" u="none" strike="noStrike" dirty="0">
                          <a:solidFill>
                            <a:srgbClr val="000000"/>
                          </a:solidFill>
                          <a:effectLst/>
                          <a:latin typeface="Calibri"/>
                        </a:rPr>
                        <a:t>Contrato de guardias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330462">
                <a:tc>
                  <a:txBody>
                    <a:bodyPr/>
                    <a:lstStyle/>
                    <a:p>
                      <a:pPr algn="r" fontAlgn="b"/>
                      <a:r>
                        <a:rPr lang="es-ES" sz="1100" b="0" i="0" u="none" strike="noStrike" dirty="0">
                          <a:solidFill>
                            <a:srgbClr val="000000"/>
                          </a:solidFill>
                          <a:effectLst/>
                          <a:latin typeface="Calibri"/>
                        </a:rPr>
                        <a:t>Larga duración: mayor o </a:t>
                      </a:r>
                      <a:r>
                        <a:rPr lang="es-ES" sz="1100" b="0" i="0" u="none" strike="noStrike" dirty="0" smtClean="0">
                          <a:solidFill>
                            <a:srgbClr val="000000"/>
                          </a:solidFill>
                          <a:effectLst/>
                          <a:latin typeface="Calibri"/>
                        </a:rPr>
                        <a:t/>
                      </a:r>
                      <a:br>
                        <a:rPr lang="es-ES" sz="1100" b="0" i="0" u="none" strike="noStrike" dirty="0" smtClean="0">
                          <a:solidFill>
                            <a:srgbClr val="000000"/>
                          </a:solidFill>
                          <a:effectLst/>
                          <a:latin typeface="Calibri"/>
                        </a:rPr>
                      </a:br>
                      <a:r>
                        <a:rPr lang="es-ES" sz="1100" b="0" i="0" u="none" strike="noStrike" dirty="0" smtClean="0">
                          <a:solidFill>
                            <a:srgbClr val="000000"/>
                          </a:solidFill>
                          <a:effectLst/>
                          <a:latin typeface="Calibri"/>
                        </a:rPr>
                        <a:t>igual</a:t>
                      </a:r>
                      <a:r>
                        <a:rPr lang="es-ES" sz="1100" b="0" i="0" u="none" strike="noStrike" baseline="0" dirty="0" smtClean="0">
                          <a:solidFill>
                            <a:srgbClr val="000000"/>
                          </a:solidFill>
                          <a:effectLst/>
                          <a:latin typeface="Calibri"/>
                        </a:rPr>
                        <a:t> </a:t>
                      </a:r>
                      <a:r>
                        <a:rPr lang="es-ES" sz="1100" b="0" i="0" u="none" strike="noStrike" dirty="0" smtClean="0">
                          <a:solidFill>
                            <a:srgbClr val="000000"/>
                          </a:solidFill>
                          <a:effectLst/>
                          <a:latin typeface="Calibri"/>
                        </a:rPr>
                        <a:t>a </a:t>
                      </a:r>
                      <a:r>
                        <a:rPr lang="es-ES" sz="1100" b="0" i="0" u="none" strike="noStrike" dirty="0">
                          <a:solidFill>
                            <a:srgbClr val="000000"/>
                          </a:solidFill>
                          <a:effectLst/>
                          <a:latin typeface="Calibri"/>
                        </a:rPr>
                        <a:t>6 meses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330462">
                <a:tc>
                  <a:txBody>
                    <a:bodyPr/>
                    <a:lstStyle/>
                    <a:p>
                      <a:pPr algn="r"/>
                      <a:r>
                        <a:rPr lang="es-ES" sz="1100" dirty="0" smtClean="0"/>
                        <a:t>Interinidad</a:t>
                      </a:r>
                      <a:r>
                        <a:rPr lang="es-ES" sz="1100" baseline="0" dirty="0" smtClean="0"/>
                        <a:t> por sustitución o baja del titular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33046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ES" sz="1100" baseline="0" dirty="0" smtClean="0"/>
                        <a:t>Contrato tiempo parcial al 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277601">
                <a:tc>
                  <a:txBody>
                    <a:bodyPr/>
                    <a:lstStyle/>
                    <a:p>
                      <a:pPr algn="r"/>
                      <a:r>
                        <a:rPr lang="es-ES" sz="1100" dirty="0" smtClean="0"/>
                        <a:t>Contrato</a:t>
                      </a:r>
                      <a:r>
                        <a:rPr lang="es-ES" sz="1100" baseline="0" dirty="0" smtClean="0"/>
                        <a:t> MIR</a:t>
                      </a:r>
                      <a:endParaRPr lang="es-ES" sz="1100" dirty="0"/>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330462">
                <a:tc>
                  <a:txBody>
                    <a:bodyPr/>
                    <a:lstStyle/>
                    <a:p>
                      <a:pPr algn="r"/>
                      <a:r>
                        <a:rPr lang="es-ES" sz="1100" dirty="0" smtClean="0"/>
                        <a:t>Contrato tiempo parcial al 50%</a:t>
                      </a:r>
                      <a:endParaRPr lang="es-ES" sz="1100" dirty="0"/>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321333">
                <a:tc>
                  <a:txBody>
                    <a:bodyPr/>
                    <a:lstStyle/>
                    <a:p>
                      <a:pPr algn="r"/>
                      <a:r>
                        <a:rPr lang="es-ES" sz="1100" dirty="0" smtClean="0"/>
                        <a:t>Contrato tiempo parcial</a:t>
                      </a:r>
                      <a:r>
                        <a:rPr lang="es-ES" sz="1100" baseline="0" dirty="0" smtClean="0"/>
                        <a:t> al 25%</a:t>
                      </a:r>
                      <a:endParaRPr lang="es-ES" sz="1100"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298347">
                <a:tc>
                  <a:txBody>
                    <a:bodyPr/>
                    <a:lstStyle/>
                    <a:p>
                      <a:pPr algn="r"/>
                      <a:r>
                        <a:rPr lang="es-ES" sz="1100" dirty="0" smtClean="0"/>
                        <a:t>Contratos por días</a:t>
                      </a:r>
                      <a:endParaRPr lang="es-ES" sz="1100"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298347">
                <a:tc>
                  <a:txBody>
                    <a:bodyPr/>
                    <a:lstStyle/>
                    <a:p>
                      <a:pPr algn="r"/>
                      <a:r>
                        <a:rPr lang="es-ES" sz="1100" dirty="0" smtClean="0"/>
                        <a:t>Otros contratos</a:t>
                      </a:r>
                      <a:endParaRPr lang="es-ES" sz="1100"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298347">
                <a:tc>
                  <a:txBody>
                    <a:bodyPr/>
                    <a:lstStyle/>
                    <a:p>
                      <a:pPr algn="r"/>
                      <a:r>
                        <a:rPr lang="es-ES" sz="1100" dirty="0" smtClean="0"/>
                        <a:t>No contesta</a:t>
                      </a:r>
                      <a:endParaRPr lang="es-ES" sz="1100"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bl>
          </a:graphicData>
        </a:graphic>
      </p:graphicFrame>
      <p:sp>
        <p:nvSpPr>
          <p:cNvPr id="107546" name="6 Rectángulo"/>
          <p:cNvSpPr>
            <a:spLocks noChangeArrowheads="1"/>
          </p:cNvSpPr>
          <p:nvPr/>
        </p:nvSpPr>
        <p:spPr bwMode="auto">
          <a:xfrm>
            <a:off x="128588" y="6453188"/>
            <a:ext cx="8137525" cy="400050"/>
          </a:xfrm>
          <a:prstGeom prst="rect">
            <a:avLst/>
          </a:prstGeom>
          <a:noFill/>
          <a:ln w="9525">
            <a:noFill/>
            <a:miter lim="800000"/>
            <a:headEnd/>
            <a:tailEnd/>
          </a:ln>
        </p:spPr>
        <p:txBody>
          <a:bodyPr>
            <a:spAutoFit/>
          </a:bodyPr>
          <a:lstStyle/>
          <a:p>
            <a:r>
              <a:rPr lang="es-ES" sz="1000" b="1">
                <a:solidFill>
                  <a:srgbClr val="7F7F7F"/>
                </a:solidFill>
                <a:latin typeface="Calibri" pitchFamily="34" charset="0"/>
              </a:rPr>
              <a:t>P15. </a:t>
            </a:r>
            <a:r>
              <a:rPr lang="es-ES" sz="1000">
                <a:solidFill>
                  <a:srgbClr val="7F7F7F"/>
                </a:solidFill>
                <a:latin typeface="Calibri" pitchFamily="34" charset="0"/>
              </a:rPr>
              <a:t>¿Ha trabajado en alguna ocasión en el Sistema Nacional de Salud?</a:t>
            </a:r>
          </a:p>
          <a:p>
            <a:r>
              <a:rPr lang="es-ES" sz="1000" b="1">
                <a:solidFill>
                  <a:srgbClr val="7F7F7F"/>
                </a:solidFill>
                <a:latin typeface="Calibri" pitchFamily="34" charset="0"/>
              </a:rPr>
              <a:t>P16. </a:t>
            </a:r>
            <a:r>
              <a:rPr lang="es-ES" sz="1000">
                <a:solidFill>
                  <a:srgbClr val="7F7F7F"/>
                </a:solidFill>
                <a:latin typeface="Calibri" pitchFamily="34" charset="0"/>
              </a:rPr>
              <a:t>¿Cuánto tiempo hace que tuvo su último contrato en el SNS? I </a:t>
            </a:r>
            <a:r>
              <a:rPr lang="es-ES" sz="1000" b="1">
                <a:solidFill>
                  <a:srgbClr val="7F7F7F"/>
                </a:solidFill>
                <a:latin typeface="Calibri" pitchFamily="34" charset="0"/>
              </a:rPr>
              <a:t>P17. </a:t>
            </a:r>
            <a:r>
              <a:rPr lang="es-ES" sz="1000">
                <a:solidFill>
                  <a:srgbClr val="7F7F7F"/>
                </a:solidFill>
                <a:latin typeface="Calibri" pitchFamily="34" charset="0"/>
              </a:rPr>
              <a:t>¿Y qué tipo de contrato tenía?</a:t>
            </a:r>
          </a:p>
        </p:txBody>
      </p:sp>
      <p:sp>
        <p:nvSpPr>
          <p:cNvPr id="107547" name="25 CuadroTexto"/>
          <p:cNvSpPr txBox="1">
            <a:spLocks noChangeArrowheads="1"/>
          </p:cNvSpPr>
          <p:nvPr/>
        </p:nvSpPr>
        <p:spPr bwMode="auto">
          <a:xfrm>
            <a:off x="273050" y="6223000"/>
            <a:ext cx="3894138" cy="230188"/>
          </a:xfrm>
          <a:prstGeom prst="rect">
            <a:avLst/>
          </a:prstGeom>
          <a:noFill/>
          <a:ln w="9525">
            <a:noFill/>
            <a:miter lim="800000"/>
            <a:headEnd/>
            <a:tailEnd/>
          </a:ln>
        </p:spPr>
        <p:txBody>
          <a:bodyPr>
            <a:spAutoFit/>
          </a:bodyPr>
          <a:lstStyle/>
          <a:p>
            <a:pPr algn="ctr"/>
            <a:r>
              <a:rPr lang="es-ES" sz="900">
                <a:solidFill>
                  <a:srgbClr val="595959"/>
                </a:solidFill>
                <a:latin typeface="Calibri" pitchFamily="34" charset="0"/>
              </a:rPr>
              <a:t>Base: han trabajado anteriormente en el SNS (929 casos)</a:t>
            </a:r>
          </a:p>
        </p:txBody>
      </p:sp>
      <p:graphicFrame>
        <p:nvGraphicFramePr>
          <p:cNvPr id="8" name="7 Tabla"/>
          <p:cNvGraphicFramePr>
            <a:graphicFrameLocks noGrp="1"/>
          </p:cNvGraphicFramePr>
          <p:nvPr/>
        </p:nvGraphicFramePr>
        <p:xfrm>
          <a:off x="163513" y="2178050"/>
          <a:ext cx="3816350" cy="3814763"/>
        </p:xfrm>
        <a:graphic>
          <a:graphicData uri="http://schemas.openxmlformats.org/drawingml/2006/table">
            <a:tbl>
              <a:tblPr/>
              <a:tblGrid>
                <a:gridCol w="1192633"/>
                <a:gridCol w="2623792"/>
              </a:tblGrid>
              <a:tr h="376467">
                <a:tc>
                  <a:txBody>
                    <a:bodyPr/>
                    <a:lstStyle/>
                    <a:p>
                      <a:pPr algn="r" fontAlgn="b"/>
                      <a:r>
                        <a:rPr lang="es-ES" sz="1100" b="0" i="0" u="none" strike="noStrike" dirty="0">
                          <a:solidFill>
                            <a:srgbClr val="000000"/>
                          </a:solidFill>
                          <a:effectLst/>
                          <a:latin typeface="Calibri"/>
                        </a:rPr>
                        <a:t>Entre 11 y 20 años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2295">
                <a:tc>
                  <a:txBody>
                    <a:bodyPr/>
                    <a:lstStyle/>
                    <a:p>
                      <a:pPr algn="r" fontAlgn="b"/>
                      <a:r>
                        <a:rPr lang="es-ES" sz="1100" b="0" i="0" u="none" strike="noStrike" dirty="0">
                          <a:solidFill>
                            <a:srgbClr val="000000"/>
                          </a:solidFill>
                          <a:effectLst/>
                          <a:latin typeface="Calibri"/>
                        </a:rPr>
                        <a:t>Más de 20 años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2089">
                <a:tc>
                  <a:txBody>
                    <a:bodyPr/>
                    <a:lstStyle/>
                    <a:p>
                      <a:pPr algn="r" fontAlgn="b"/>
                      <a:r>
                        <a:rPr lang="es-ES" sz="1100" b="0" i="0" u="none" strike="noStrike" dirty="0">
                          <a:solidFill>
                            <a:srgbClr val="000000"/>
                          </a:solidFill>
                          <a:effectLst/>
                          <a:latin typeface="Calibri"/>
                        </a:rPr>
                        <a:t>Entre 6 y 10 años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09744">
                <a:tc>
                  <a:txBody>
                    <a:bodyPr/>
                    <a:lstStyle/>
                    <a:p>
                      <a:pPr algn="r" fontAlgn="b"/>
                      <a:r>
                        <a:rPr lang="es-ES" sz="1100" b="0" i="0" u="none" strike="noStrike" dirty="0">
                          <a:solidFill>
                            <a:srgbClr val="000000"/>
                          </a:solidFill>
                          <a:effectLst/>
                          <a:latin typeface="Calibri"/>
                        </a:rPr>
                        <a:t>Menos de un año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2089">
                <a:tc>
                  <a:txBody>
                    <a:bodyPr/>
                    <a:lstStyle/>
                    <a:p>
                      <a:pPr algn="r" fontAlgn="b"/>
                      <a:r>
                        <a:rPr lang="es-ES" sz="1100" b="0" i="0" u="none" strike="noStrike" dirty="0">
                          <a:solidFill>
                            <a:srgbClr val="000000"/>
                          </a:solidFill>
                          <a:effectLst/>
                          <a:latin typeface="Calibri"/>
                        </a:rPr>
                        <a:t>Dos años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32845">
                <a:tc>
                  <a:txBody>
                    <a:bodyPr/>
                    <a:lstStyle/>
                    <a:p>
                      <a:pPr algn="r" fontAlgn="b"/>
                      <a:r>
                        <a:rPr lang="es-ES" sz="1100" b="0" i="0" u="none" strike="noStrike" dirty="0" smtClean="0">
                          <a:solidFill>
                            <a:srgbClr val="000000"/>
                          </a:solidFill>
                          <a:effectLst/>
                          <a:latin typeface="Calibri"/>
                        </a:rPr>
                        <a:t>Un año</a:t>
                      </a:r>
                      <a:endParaRPr lang="es-ES" sz="11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42171">
                <a:tc>
                  <a:txBody>
                    <a:bodyPr/>
                    <a:lstStyle/>
                    <a:p>
                      <a:pPr algn="r" fontAlgn="b"/>
                      <a:r>
                        <a:rPr lang="es-ES" sz="1100" b="0" i="0" u="none" strike="noStrike" dirty="0" smtClean="0">
                          <a:solidFill>
                            <a:srgbClr val="000000"/>
                          </a:solidFill>
                          <a:effectLst/>
                          <a:latin typeface="Calibri"/>
                        </a:rPr>
                        <a:t>Tres años</a:t>
                      </a:r>
                      <a:endParaRPr lang="es-ES" sz="11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0294">
                <a:tc>
                  <a:txBody>
                    <a:bodyPr/>
                    <a:lstStyle/>
                    <a:p>
                      <a:pPr algn="r" fontAlgn="b"/>
                      <a:r>
                        <a:rPr lang="es-ES" sz="1100" b="0" i="0" u="none" strike="noStrike" dirty="0" smtClean="0">
                          <a:solidFill>
                            <a:srgbClr val="000000"/>
                          </a:solidFill>
                          <a:effectLst/>
                          <a:latin typeface="Calibri"/>
                        </a:rPr>
                        <a:t>Cuatro año</a:t>
                      </a:r>
                      <a:endParaRPr lang="es-ES" sz="11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0894">
                <a:tc>
                  <a:txBody>
                    <a:bodyPr/>
                    <a:lstStyle/>
                    <a:p>
                      <a:pPr algn="r" fontAlgn="b"/>
                      <a:r>
                        <a:rPr lang="es-ES" sz="1100" b="0" i="0" u="none" strike="noStrike" dirty="0">
                          <a:solidFill>
                            <a:srgbClr val="000000"/>
                          </a:solidFill>
                          <a:effectLst/>
                          <a:latin typeface="Calibri"/>
                        </a:rPr>
                        <a:t>Cinco años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7742">
                <a:tc>
                  <a:txBody>
                    <a:bodyPr/>
                    <a:lstStyle/>
                    <a:p>
                      <a:pPr marL="0" lvl="0" indent="0" algn="r">
                        <a:lnSpc>
                          <a:spcPct val="100000"/>
                        </a:lnSpc>
                        <a:spcBef>
                          <a:spcPts val="300"/>
                        </a:spcBef>
                        <a:spcAft>
                          <a:spcPts val="0"/>
                        </a:spcAft>
                        <a:buClr>
                          <a:srgbClr val="000000"/>
                        </a:buClr>
                        <a:buFont typeface="+mj-lt"/>
                        <a:buNone/>
                        <a:tabLst>
                          <a:tab pos="678815" algn="l"/>
                        </a:tabLst>
                      </a:pPr>
                      <a:r>
                        <a:rPr lang="es-ES" sz="1100" u="none" strike="noStrike" dirty="0" smtClean="0">
                          <a:effectLst/>
                          <a:latin typeface="+mj-lt"/>
                          <a:ea typeface="Calibri"/>
                          <a:cs typeface="Times New Roman"/>
                        </a:rPr>
                        <a:t>       No sabe</a:t>
                      </a:r>
                      <a:endParaRPr lang="es-ES" sz="1100" u="none" strike="noStrike" dirty="0">
                        <a:effectLst/>
                        <a:latin typeface="+mj-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7742">
                <a:tc>
                  <a:txBody>
                    <a:bodyPr/>
                    <a:lstStyle/>
                    <a:p>
                      <a:pPr marL="0" lvl="0" indent="0" algn="r">
                        <a:lnSpc>
                          <a:spcPct val="100000"/>
                        </a:lnSpc>
                        <a:spcBef>
                          <a:spcPts val="300"/>
                        </a:spcBef>
                        <a:spcAft>
                          <a:spcPts val="0"/>
                        </a:spcAft>
                        <a:buClr>
                          <a:srgbClr val="000000"/>
                        </a:buClr>
                        <a:buFont typeface="+mj-lt"/>
                        <a:buNone/>
                        <a:tabLst>
                          <a:tab pos="678815" algn="l"/>
                        </a:tabLst>
                      </a:pPr>
                      <a:r>
                        <a:rPr lang="es-ES" sz="1100" u="none" strike="noStrike" kern="1200" dirty="0" smtClean="0">
                          <a:solidFill>
                            <a:schemeClr val="tx1"/>
                          </a:solidFill>
                          <a:effectLst/>
                          <a:latin typeface="+mn-lt"/>
                          <a:ea typeface="Calibri"/>
                          <a:cs typeface="Times New Roman"/>
                        </a:rPr>
                        <a:t> No contesta</a:t>
                      </a:r>
                      <a:endParaRPr lang="es-ES" sz="1100" u="none" strike="noStrike" dirty="0">
                        <a:effectLst/>
                        <a:latin typeface="+mj-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107571" name="10 Gráfico"/>
          <p:cNvGraphicFramePr>
            <a:graphicFrameLocks/>
          </p:cNvGraphicFramePr>
          <p:nvPr/>
        </p:nvGraphicFramePr>
        <p:xfrm>
          <a:off x="960438" y="1995488"/>
          <a:ext cx="2968625" cy="4465637"/>
        </p:xfrm>
        <a:graphic>
          <a:graphicData uri="http://schemas.openxmlformats.org/presentationml/2006/ole">
            <p:oleObj spid="_x0000_s107571" r:id="rId4" imgW="2969009" imgH="4468755" progId="Excel.Chart.8">
              <p:embed/>
            </p:oleObj>
          </a:graphicData>
        </a:graphic>
      </p:graphicFrame>
      <p:graphicFrame>
        <p:nvGraphicFramePr>
          <p:cNvPr id="107572" name="11 Gráfico"/>
          <p:cNvGraphicFramePr>
            <a:graphicFrameLocks/>
          </p:cNvGraphicFramePr>
          <p:nvPr/>
        </p:nvGraphicFramePr>
        <p:xfrm>
          <a:off x="6724650" y="2027238"/>
          <a:ext cx="3270250" cy="4387850"/>
        </p:xfrm>
        <a:graphic>
          <a:graphicData uri="http://schemas.openxmlformats.org/presentationml/2006/ole">
            <p:oleObj spid="_x0000_s107572" r:id="rId5" imgW="3273836" imgH="4383404" progId="Excel.Chart.8">
              <p:embed/>
            </p:oleObj>
          </a:graphicData>
        </a:graphic>
      </p:graphicFrame>
      <p:graphicFrame>
        <p:nvGraphicFramePr>
          <p:cNvPr id="107573" name="14 Gráfico"/>
          <p:cNvGraphicFramePr>
            <a:graphicFrameLocks/>
          </p:cNvGraphicFramePr>
          <p:nvPr/>
        </p:nvGraphicFramePr>
        <p:xfrm>
          <a:off x="2901950" y="915988"/>
          <a:ext cx="3702050" cy="2065337"/>
        </p:xfrm>
        <a:graphic>
          <a:graphicData uri="http://schemas.openxmlformats.org/presentationml/2006/ole">
            <p:oleObj spid="_x0000_s107573" r:id="rId6" imgW="3700593" imgH="2066723" progId="Excel.Chart.8">
              <p:embed/>
            </p:oleObj>
          </a:graphicData>
        </a:graphic>
      </p:graphicFrame>
      <p:grpSp>
        <p:nvGrpSpPr>
          <p:cNvPr id="107574" name="2 Grupo"/>
          <p:cNvGrpSpPr>
            <a:grpSpLocks/>
          </p:cNvGrpSpPr>
          <p:nvPr/>
        </p:nvGrpSpPr>
        <p:grpSpPr bwMode="auto">
          <a:xfrm>
            <a:off x="4059238" y="2868613"/>
            <a:ext cx="1828800" cy="249237"/>
            <a:chOff x="10840212" y="3768366"/>
            <a:chExt cx="1828123" cy="249027"/>
          </a:xfrm>
        </p:grpSpPr>
        <p:grpSp>
          <p:nvGrpSpPr>
            <p:cNvPr id="107581" name="1 Grupo"/>
            <p:cNvGrpSpPr>
              <a:grpSpLocks/>
            </p:cNvGrpSpPr>
            <p:nvPr/>
          </p:nvGrpSpPr>
          <p:grpSpPr bwMode="auto">
            <a:xfrm>
              <a:off x="10840212" y="3771171"/>
              <a:ext cx="1169502" cy="246222"/>
              <a:chOff x="10840212" y="3771171"/>
              <a:chExt cx="1169502" cy="246222"/>
            </a:xfrm>
          </p:grpSpPr>
          <p:sp>
            <p:nvSpPr>
              <p:cNvPr id="107584" name="18 CuadroTexto"/>
              <p:cNvSpPr txBox="1">
                <a:spLocks noChangeArrowheads="1"/>
              </p:cNvSpPr>
              <p:nvPr/>
            </p:nvSpPr>
            <p:spPr bwMode="auto">
              <a:xfrm>
                <a:off x="10893250" y="3771171"/>
                <a:ext cx="1116464" cy="246222"/>
              </a:xfrm>
              <a:prstGeom prst="rect">
                <a:avLst/>
              </a:prstGeom>
              <a:noFill/>
              <a:ln w="9525">
                <a:noFill/>
                <a:miter lim="800000"/>
                <a:headEnd/>
                <a:tailEnd/>
              </a:ln>
            </p:spPr>
            <p:txBody>
              <a:bodyPr>
                <a:spAutoFit/>
              </a:bodyPr>
              <a:lstStyle/>
              <a:p>
                <a:pPr algn="ctr"/>
                <a:r>
                  <a:rPr lang="es-ES" sz="1000">
                    <a:solidFill>
                      <a:srgbClr val="000000"/>
                    </a:solidFill>
                    <a:latin typeface="Calibri" pitchFamily="34" charset="0"/>
                  </a:rPr>
                  <a:t>No</a:t>
                </a:r>
              </a:p>
            </p:txBody>
          </p:sp>
          <p:sp>
            <p:nvSpPr>
              <p:cNvPr id="107585" name="19 CuadroTexto"/>
              <p:cNvSpPr txBox="1">
                <a:spLocks noChangeArrowheads="1"/>
              </p:cNvSpPr>
              <p:nvPr/>
            </p:nvSpPr>
            <p:spPr bwMode="auto">
              <a:xfrm>
                <a:off x="10929661" y="3771171"/>
                <a:ext cx="272832" cy="246221"/>
              </a:xfrm>
              <a:prstGeom prst="rect">
                <a:avLst/>
              </a:prstGeom>
              <a:noFill/>
              <a:ln w="9525">
                <a:noFill/>
                <a:miter lim="800000"/>
                <a:headEnd/>
                <a:tailEnd/>
              </a:ln>
            </p:spPr>
            <p:txBody>
              <a:bodyPr wrap="none">
                <a:spAutoFit/>
              </a:bodyPr>
              <a:lstStyle/>
              <a:p>
                <a:pPr algn="ctr"/>
                <a:r>
                  <a:rPr lang="es-ES" sz="1000">
                    <a:solidFill>
                      <a:srgbClr val="000000"/>
                    </a:solidFill>
                    <a:latin typeface="Calibri" pitchFamily="34" charset="0"/>
                  </a:rPr>
                  <a:t>Sí</a:t>
                </a:r>
              </a:p>
            </p:txBody>
          </p:sp>
          <p:sp>
            <p:nvSpPr>
              <p:cNvPr id="21" name="20 Rectángulo"/>
              <p:cNvSpPr/>
              <p:nvPr/>
            </p:nvSpPr>
            <p:spPr>
              <a:xfrm>
                <a:off x="11233766" y="3858777"/>
                <a:ext cx="87280" cy="71378"/>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sp>
            <p:nvSpPr>
              <p:cNvPr id="22" name="21 Rectángulo"/>
              <p:cNvSpPr/>
              <p:nvPr/>
            </p:nvSpPr>
            <p:spPr>
              <a:xfrm>
                <a:off x="10840212" y="3858777"/>
                <a:ext cx="87280" cy="71378"/>
              </a:xfrm>
              <a:prstGeom prst="rect">
                <a:avLst/>
              </a:prstGeom>
              <a:solidFill>
                <a:schemeClr val="tx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grpSp>
        <p:sp>
          <p:nvSpPr>
            <p:cNvPr id="107582" name="22 CuadroTexto"/>
            <p:cNvSpPr txBox="1">
              <a:spLocks noChangeArrowheads="1"/>
            </p:cNvSpPr>
            <p:nvPr/>
          </p:nvSpPr>
          <p:spPr bwMode="auto">
            <a:xfrm>
              <a:off x="11533651" y="3768366"/>
              <a:ext cx="1134684" cy="246222"/>
            </a:xfrm>
            <a:prstGeom prst="rect">
              <a:avLst/>
            </a:prstGeom>
            <a:noFill/>
            <a:ln w="9525">
              <a:noFill/>
              <a:miter lim="800000"/>
              <a:headEnd/>
              <a:tailEnd/>
            </a:ln>
          </p:spPr>
          <p:txBody>
            <a:bodyPr anchor="ctr">
              <a:spAutoFit/>
            </a:bodyPr>
            <a:lstStyle/>
            <a:p>
              <a:pPr algn="ctr"/>
              <a:r>
                <a:rPr lang="es-ES" sz="1000">
                  <a:solidFill>
                    <a:srgbClr val="000000"/>
                  </a:solidFill>
                  <a:latin typeface="Calibri" pitchFamily="34" charset="0"/>
                </a:rPr>
                <a:t>No contesta</a:t>
              </a:r>
            </a:p>
          </p:txBody>
        </p:sp>
        <p:sp>
          <p:nvSpPr>
            <p:cNvPr id="24" name="23 Rectángulo"/>
            <p:cNvSpPr/>
            <p:nvPr/>
          </p:nvSpPr>
          <p:spPr>
            <a:xfrm>
              <a:off x="11644776" y="3855604"/>
              <a:ext cx="87281" cy="71378"/>
            </a:xfrm>
            <a:prstGeom prst="rect">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grpSp>
      <p:sp>
        <p:nvSpPr>
          <p:cNvPr id="29" name="Text Box 4"/>
          <p:cNvSpPr txBox="1">
            <a:spLocks noChangeArrowheads="1"/>
          </p:cNvSpPr>
          <p:nvPr/>
        </p:nvSpPr>
        <p:spPr bwMode="auto">
          <a:xfrm>
            <a:off x="488504" y="1836654"/>
            <a:ext cx="3167608" cy="276999"/>
          </a:xfrm>
          <a:prstGeom prst="rect">
            <a:avLst/>
          </a:prstGeom>
          <a:noFill/>
          <a:ln>
            <a:noFill/>
          </a:ln>
          <a:extLst>
            <a:ext uri="{909E8E84-426E-40DD-AFC4-6F175D3DCCD1}"/>
            <a:ext uri="{91240B29-F687-4F45-9708-019B960494DF}"/>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s-ES_tradnl" sz="1200" dirty="0">
                <a:ln>
                  <a:solidFill>
                    <a:srgbClr val="4BACC6"/>
                  </a:solidFill>
                </a:ln>
                <a:solidFill>
                  <a:srgbClr val="4BACC6"/>
                </a:solidFill>
                <a:latin typeface="Calibri" pitchFamily="34" charset="0"/>
                <a:cs typeface="Calibri" pitchFamily="34" charset="0"/>
              </a:rPr>
              <a:t>Tiempo que hace que </a:t>
            </a:r>
            <a:r>
              <a:rPr lang="es-ES_tradnl" sz="1200" dirty="0" smtClean="0">
                <a:ln>
                  <a:solidFill>
                    <a:srgbClr val="4BACC6"/>
                  </a:solidFill>
                </a:ln>
                <a:solidFill>
                  <a:srgbClr val="4BACC6"/>
                </a:solidFill>
                <a:latin typeface="Calibri" pitchFamily="34" charset="0"/>
                <a:cs typeface="Calibri" pitchFamily="34" charset="0"/>
              </a:rPr>
              <a:t>estuvo </a:t>
            </a:r>
            <a:r>
              <a:rPr lang="es-ES_tradnl" sz="1200" dirty="0">
                <a:ln>
                  <a:solidFill>
                    <a:srgbClr val="4BACC6"/>
                  </a:solidFill>
                </a:ln>
                <a:solidFill>
                  <a:srgbClr val="4BACC6"/>
                </a:solidFill>
                <a:latin typeface="Calibri" pitchFamily="34" charset="0"/>
                <a:cs typeface="Calibri" pitchFamily="34" charset="0"/>
              </a:rPr>
              <a:t>en el </a:t>
            </a:r>
            <a:r>
              <a:rPr lang="es-ES_tradnl" sz="1200" dirty="0" smtClean="0">
                <a:ln>
                  <a:solidFill>
                    <a:srgbClr val="4BACC6"/>
                  </a:solidFill>
                </a:ln>
                <a:solidFill>
                  <a:srgbClr val="4BACC6"/>
                </a:solidFill>
                <a:latin typeface="Calibri" pitchFamily="34" charset="0"/>
                <a:cs typeface="Calibri" pitchFamily="34" charset="0"/>
              </a:rPr>
              <a:t>SNS</a:t>
            </a:r>
            <a:endParaRPr lang="es-ES_tradnl" sz="1200" dirty="0">
              <a:ln>
                <a:solidFill>
                  <a:srgbClr val="4BACC6"/>
                </a:solidFill>
              </a:ln>
              <a:solidFill>
                <a:srgbClr val="4BACC6"/>
              </a:solidFill>
              <a:latin typeface="Calibri" pitchFamily="34" charset="0"/>
              <a:cs typeface="Calibri" pitchFamily="34" charset="0"/>
            </a:endParaRPr>
          </a:p>
        </p:txBody>
      </p:sp>
      <p:sp>
        <p:nvSpPr>
          <p:cNvPr id="30" name="Text Box 4"/>
          <p:cNvSpPr txBox="1">
            <a:spLocks noChangeArrowheads="1"/>
          </p:cNvSpPr>
          <p:nvPr/>
        </p:nvSpPr>
        <p:spPr bwMode="auto">
          <a:xfrm>
            <a:off x="6703313" y="1809760"/>
            <a:ext cx="2035856" cy="276999"/>
          </a:xfrm>
          <a:prstGeom prst="rect">
            <a:avLst/>
          </a:prstGeom>
          <a:noFill/>
          <a:ln>
            <a:noFill/>
          </a:ln>
          <a:extLst>
            <a:ext uri="{909E8E84-426E-40DD-AFC4-6F175D3DCCD1}"/>
            <a:ext uri="{91240B29-F687-4F45-9708-019B960494DF}"/>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s-ES_tradnl" sz="1200" dirty="0" smtClean="0">
                <a:ln>
                  <a:solidFill>
                    <a:srgbClr val="4BACC6"/>
                  </a:solidFill>
                </a:ln>
                <a:solidFill>
                  <a:srgbClr val="4BACC6"/>
                </a:solidFill>
                <a:latin typeface="Calibri" pitchFamily="34" charset="0"/>
                <a:cs typeface="Calibri" pitchFamily="34" charset="0"/>
              </a:rPr>
              <a:t>Tipo </a:t>
            </a:r>
            <a:r>
              <a:rPr lang="es-ES_tradnl" sz="1200" dirty="0">
                <a:ln>
                  <a:solidFill>
                    <a:srgbClr val="4BACC6"/>
                  </a:solidFill>
                </a:ln>
                <a:solidFill>
                  <a:srgbClr val="4BACC6"/>
                </a:solidFill>
                <a:latin typeface="Calibri" pitchFamily="34" charset="0"/>
                <a:cs typeface="Calibri" pitchFamily="34" charset="0"/>
              </a:rPr>
              <a:t>de contrato que </a:t>
            </a:r>
            <a:r>
              <a:rPr lang="es-ES_tradnl" sz="1200" dirty="0" smtClean="0">
                <a:ln>
                  <a:solidFill>
                    <a:srgbClr val="4BACC6"/>
                  </a:solidFill>
                </a:ln>
                <a:solidFill>
                  <a:srgbClr val="4BACC6"/>
                </a:solidFill>
                <a:latin typeface="Calibri" pitchFamily="34" charset="0"/>
                <a:cs typeface="Calibri" pitchFamily="34" charset="0"/>
              </a:rPr>
              <a:t>tuvo</a:t>
            </a:r>
            <a:endParaRPr lang="es-ES_tradnl" sz="1200" dirty="0">
              <a:ln>
                <a:solidFill>
                  <a:srgbClr val="4BACC6"/>
                </a:solidFill>
              </a:ln>
              <a:solidFill>
                <a:srgbClr val="4BACC6"/>
              </a:solidFill>
              <a:latin typeface="Calibri" pitchFamily="34" charset="0"/>
              <a:cs typeface="Calibri" pitchFamily="34" charset="0"/>
            </a:endParaRPr>
          </a:p>
        </p:txBody>
      </p:sp>
      <p:sp>
        <p:nvSpPr>
          <p:cNvPr id="107577" name="24 CuadroTexto"/>
          <p:cNvSpPr txBox="1">
            <a:spLocks noChangeArrowheads="1"/>
          </p:cNvSpPr>
          <p:nvPr/>
        </p:nvSpPr>
        <p:spPr bwMode="auto">
          <a:xfrm>
            <a:off x="3751263" y="3028950"/>
            <a:ext cx="2189162" cy="368300"/>
          </a:xfrm>
          <a:prstGeom prst="rect">
            <a:avLst/>
          </a:prstGeom>
          <a:noFill/>
          <a:ln w="9525">
            <a:noFill/>
            <a:miter lim="800000"/>
            <a:headEnd/>
            <a:tailEnd/>
          </a:ln>
        </p:spPr>
        <p:txBody>
          <a:bodyPr>
            <a:spAutoFit/>
          </a:bodyPr>
          <a:lstStyle/>
          <a:p>
            <a:pPr algn="ctr"/>
            <a:r>
              <a:rPr lang="es-ES" sz="900">
                <a:solidFill>
                  <a:srgbClr val="595959"/>
                </a:solidFill>
                <a:latin typeface="Calibri" pitchFamily="34" charset="0"/>
              </a:rPr>
              <a:t>Base: no trabajan en el SNS </a:t>
            </a:r>
          </a:p>
          <a:p>
            <a:pPr algn="ctr"/>
            <a:r>
              <a:rPr lang="es-ES" sz="900">
                <a:solidFill>
                  <a:srgbClr val="595959"/>
                </a:solidFill>
                <a:latin typeface="Calibri" pitchFamily="34" charset="0"/>
              </a:rPr>
              <a:t>(1314 casos)</a:t>
            </a:r>
          </a:p>
        </p:txBody>
      </p:sp>
      <p:sp>
        <p:nvSpPr>
          <p:cNvPr id="107578" name="31 CuadroTexto"/>
          <p:cNvSpPr txBox="1">
            <a:spLocks noChangeArrowheads="1"/>
          </p:cNvSpPr>
          <p:nvPr/>
        </p:nvSpPr>
        <p:spPr bwMode="auto">
          <a:xfrm>
            <a:off x="5957888" y="6223000"/>
            <a:ext cx="3895725" cy="230188"/>
          </a:xfrm>
          <a:prstGeom prst="rect">
            <a:avLst/>
          </a:prstGeom>
          <a:noFill/>
          <a:ln w="9525">
            <a:noFill/>
            <a:miter lim="800000"/>
            <a:headEnd/>
            <a:tailEnd/>
          </a:ln>
        </p:spPr>
        <p:txBody>
          <a:bodyPr>
            <a:spAutoFit/>
          </a:bodyPr>
          <a:lstStyle/>
          <a:p>
            <a:pPr algn="ctr"/>
            <a:r>
              <a:rPr lang="es-ES" sz="900">
                <a:solidFill>
                  <a:srgbClr val="595959"/>
                </a:solidFill>
                <a:latin typeface="Calibri" pitchFamily="34" charset="0"/>
              </a:rPr>
              <a:t>Base: han trabajado anteriormente en el SNS (929 casos)</a:t>
            </a:r>
          </a:p>
        </p:txBody>
      </p:sp>
      <p:sp>
        <p:nvSpPr>
          <p:cNvPr id="14" name="Text Box 97"/>
          <p:cNvSpPr txBox="1">
            <a:spLocks noChangeArrowheads="1"/>
          </p:cNvSpPr>
          <p:nvPr/>
        </p:nvSpPr>
        <p:spPr bwMode="auto">
          <a:xfrm>
            <a:off x="3442732" y="882698"/>
            <a:ext cx="2806412" cy="276999"/>
          </a:xfrm>
          <a:prstGeom prst="rect">
            <a:avLst/>
          </a:prstGeom>
          <a:noFill/>
          <a:ln>
            <a:noFill/>
          </a:ln>
          <a:effectLst/>
          <a:extLst/>
        </p:spPr>
        <p:txBody>
          <a:bodyPr>
            <a:spAutoFit/>
          </a:bodyPr>
          <a:lstStyle/>
          <a:p>
            <a:pPr algn="ctr" fontAlgn="auto">
              <a:spcBef>
                <a:spcPts val="0"/>
              </a:spcBef>
              <a:spcAft>
                <a:spcPts val="0"/>
              </a:spcAft>
              <a:defRPr/>
            </a:pPr>
            <a:r>
              <a:rPr lang="es-ES_tradnl" sz="1200" dirty="0">
                <a:ln>
                  <a:solidFill>
                    <a:srgbClr val="4BACC6"/>
                  </a:solidFill>
                </a:ln>
                <a:solidFill>
                  <a:srgbClr val="4BACC6"/>
                </a:solidFill>
                <a:latin typeface="+mn-lt"/>
                <a:cs typeface="Calibri" pitchFamily="34" charset="0"/>
              </a:rPr>
              <a:t>Ha trabajado anteriormente en SNS</a:t>
            </a:r>
            <a:endParaRPr lang="es-ES_tradnl" sz="1200" dirty="0">
              <a:ln>
                <a:solidFill>
                  <a:srgbClr val="4BACC6"/>
                </a:solidFill>
              </a:ln>
              <a:solidFill>
                <a:srgbClr val="4BACC6"/>
              </a:solidFill>
              <a:latin typeface="+mn-lt"/>
              <a:cs typeface="Calibri" pitchFamily="34" charset="0"/>
            </a:endParaRPr>
          </a:p>
        </p:txBody>
      </p:sp>
      <p:sp>
        <p:nvSpPr>
          <p:cNvPr id="28" name="Text Box 4"/>
          <p:cNvSpPr txBox="1">
            <a:spLocks noChangeArrowheads="1"/>
          </p:cNvSpPr>
          <p:nvPr/>
        </p:nvSpPr>
        <p:spPr bwMode="auto">
          <a:xfrm>
            <a:off x="272480" y="148796"/>
            <a:ext cx="8208912" cy="581423"/>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eaLnBrk="1" fontAlgn="auto" hangingPunct="1">
              <a:lnSpc>
                <a:spcPts val="1700"/>
              </a:lnSpc>
              <a:spcBef>
                <a:spcPts val="0"/>
              </a:spcBef>
              <a:spcAft>
                <a:spcPts val="0"/>
              </a:spcAft>
              <a:defRPr/>
            </a:pPr>
            <a:r>
              <a:rPr lang="es-ES" dirty="0">
                <a:ln>
                  <a:solidFill>
                    <a:prstClr val="white"/>
                  </a:solidFill>
                </a:ln>
                <a:solidFill>
                  <a:prstClr val="white"/>
                </a:solidFill>
                <a:latin typeface="Calibri" pitchFamily="34" charset="0"/>
                <a:cs typeface="Calibri" pitchFamily="34" charset="0"/>
              </a:rPr>
              <a:t>SITUACIÓN LABORAL - Colegiados sin plaza en propiedad</a:t>
            </a:r>
            <a:endParaRPr lang="es-ES" dirty="0" smtClean="0">
              <a:ln>
                <a:solidFill>
                  <a:prstClr val="white"/>
                </a:solidFill>
              </a:ln>
              <a:solidFill>
                <a:prstClr val="white"/>
              </a:solidFill>
              <a:latin typeface="Calibri" pitchFamily="34" charset="0"/>
              <a:cs typeface="Calibri" pitchFamily="34" charset="0"/>
            </a:endParaRPr>
          </a:p>
          <a:p>
            <a:pPr eaLnBrk="1" fontAlgn="auto" hangingPunct="1">
              <a:lnSpc>
                <a:spcPts val="1700"/>
              </a:lnSpc>
              <a:spcBef>
                <a:spcPts val="0"/>
              </a:spcBef>
              <a:spcAft>
                <a:spcPts val="0"/>
              </a:spcAft>
              <a:defRPr/>
            </a:pPr>
            <a:r>
              <a:rPr lang="es-ES" dirty="0" smtClean="0">
                <a:ln>
                  <a:solidFill>
                    <a:prstClr val="white"/>
                  </a:solidFill>
                </a:ln>
                <a:solidFill>
                  <a:prstClr val="white"/>
                </a:solidFill>
                <a:latin typeface="Calibri" pitchFamily="34" charset="0"/>
                <a:cs typeface="Calibri" pitchFamily="34" charset="0"/>
              </a:rPr>
              <a:t>No trabajan en el SNS: ¿alguna vez lo han hecho? – </a:t>
            </a:r>
            <a:r>
              <a:rPr lang="es-ES" sz="1400" dirty="0" smtClean="0">
                <a:ln>
                  <a:solidFill>
                    <a:prstClr val="white"/>
                  </a:solidFill>
                </a:ln>
                <a:solidFill>
                  <a:prstClr val="white"/>
                </a:solidFill>
                <a:latin typeface="Calibri" pitchFamily="34" charset="0"/>
                <a:cs typeface="Calibri" pitchFamily="34" charset="0"/>
              </a:rPr>
              <a:t>Datos en %</a:t>
            </a:r>
            <a:endParaRPr lang="es-ES" sz="1400" dirty="0">
              <a:ln>
                <a:solidFill>
                  <a:prstClr val="white"/>
                </a:solidFill>
              </a:ln>
              <a:solidFill>
                <a:prstClr val="white"/>
              </a:solidFill>
              <a:latin typeface="Calibri" pitchFamily="34" charset="0"/>
              <a:cs typeface="Calibri" pitchFamily="34" charset="0"/>
            </a:endParaRPr>
          </a:p>
        </p:txBody>
      </p:sp>
    </p:spTree>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1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s-ES"/>
              <a:t>ANÁLISIS E INVESTIGACIÓN | </a:t>
            </a:r>
            <a:fld id="{5B9D844D-5EA1-4107-8087-E9200C22E691}" type="slidenum">
              <a:rPr lang="es-ES"/>
              <a:pPr fontAlgn="base">
                <a:spcBef>
                  <a:spcPct val="0"/>
                </a:spcBef>
                <a:spcAft>
                  <a:spcPct val="0"/>
                </a:spcAft>
              </a:pPr>
              <a:t>56</a:t>
            </a:fld>
            <a:endParaRPr lang="es-ES"/>
          </a:p>
        </p:txBody>
      </p:sp>
      <p:sp>
        <p:nvSpPr>
          <p:cNvPr id="3" name="Text Box 4"/>
          <p:cNvSpPr txBox="1">
            <a:spLocks noChangeArrowheads="1"/>
          </p:cNvSpPr>
          <p:nvPr/>
        </p:nvSpPr>
        <p:spPr bwMode="auto">
          <a:xfrm>
            <a:off x="272480" y="145590"/>
            <a:ext cx="7704856" cy="587835"/>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eaLnBrk="1" fontAlgn="auto" hangingPunct="1">
              <a:lnSpc>
                <a:spcPts val="1700"/>
              </a:lnSpc>
              <a:spcBef>
                <a:spcPts val="0"/>
              </a:spcBef>
              <a:spcAft>
                <a:spcPts val="0"/>
              </a:spcAft>
              <a:defRPr/>
            </a:pPr>
            <a:r>
              <a:rPr lang="es-ES" dirty="0">
                <a:ln>
                  <a:solidFill>
                    <a:schemeClr val="bg1"/>
                  </a:solidFill>
                </a:ln>
                <a:solidFill>
                  <a:schemeClr val="bg1"/>
                </a:solidFill>
                <a:latin typeface="Calibri" pitchFamily="34" charset="0"/>
                <a:cs typeface="Calibri" pitchFamily="34" charset="0"/>
              </a:rPr>
              <a:t>SITUACIÓN LABORAL </a:t>
            </a:r>
            <a:r>
              <a:rPr lang="es-ES" dirty="0" smtClean="0">
                <a:ln>
                  <a:solidFill>
                    <a:schemeClr val="bg1"/>
                  </a:solidFill>
                </a:ln>
                <a:solidFill>
                  <a:schemeClr val="bg1"/>
                </a:solidFill>
                <a:latin typeface="Calibri" pitchFamily="34" charset="0"/>
                <a:cs typeface="Calibri" pitchFamily="34" charset="0"/>
              </a:rPr>
              <a:t>- </a:t>
            </a:r>
            <a:r>
              <a:rPr lang="es-ES" dirty="0">
                <a:ln>
                  <a:solidFill>
                    <a:prstClr val="white"/>
                  </a:solidFill>
                </a:ln>
                <a:solidFill>
                  <a:prstClr val="white"/>
                </a:solidFill>
                <a:latin typeface="Calibri" pitchFamily="34" charset="0"/>
                <a:cs typeface="Calibri" pitchFamily="34" charset="0"/>
              </a:rPr>
              <a:t>Colegiados sin plaza en propiedad </a:t>
            </a:r>
            <a:endParaRPr lang="es-ES" dirty="0" smtClean="0">
              <a:ln>
                <a:solidFill>
                  <a:prstClr val="white"/>
                </a:solidFill>
              </a:ln>
              <a:solidFill>
                <a:prstClr val="white"/>
              </a:solidFill>
              <a:latin typeface="Calibri" pitchFamily="34" charset="0"/>
              <a:cs typeface="Calibri" pitchFamily="34" charset="0"/>
            </a:endParaRPr>
          </a:p>
          <a:p>
            <a:pPr eaLnBrk="1" fontAlgn="auto" hangingPunct="1">
              <a:lnSpc>
                <a:spcPts val="1700"/>
              </a:lnSpc>
              <a:spcBef>
                <a:spcPts val="0"/>
              </a:spcBef>
              <a:spcAft>
                <a:spcPts val="0"/>
              </a:spcAft>
              <a:defRPr/>
            </a:pPr>
            <a:r>
              <a:rPr lang="es-ES" dirty="0" smtClean="0">
                <a:ln>
                  <a:solidFill>
                    <a:schemeClr val="bg1"/>
                  </a:solidFill>
                </a:ln>
                <a:solidFill>
                  <a:schemeClr val="bg1"/>
                </a:solidFill>
                <a:latin typeface="Calibri" pitchFamily="34" charset="0"/>
                <a:cs typeface="Calibri" pitchFamily="34" charset="0"/>
              </a:rPr>
              <a:t>Desempleados por sexo y edad – </a:t>
            </a:r>
            <a:r>
              <a:rPr lang="es-ES" sz="1400" dirty="0" smtClean="0">
                <a:ln>
                  <a:solidFill>
                    <a:schemeClr val="bg1"/>
                  </a:solidFill>
                </a:ln>
                <a:solidFill>
                  <a:schemeClr val="bg1"/>
                </a:solidFill>
                <a:latin typeface="Calibri" pitchFamily="34" charset="0"/>
                <a:cs typeface="Calibri" pitchFamily="34" charset="0"/>
              </a:rPr>
              <a:t>Datos en %</a:t>
            </a:r>
          </a:p>
        </p:txBody>
      </p:sp>
      <p:sp>
        <p:nvSpPr>
          <p:cNvPr id="7" name="6 Rectángulo"/>
          <p:cNvSpPr/>
          <p:nvPr/>
        </p:nvSpPr>
        <p:spPr>
          <a:xfrm>
            <a:off x="26988" y="6451600"/>
            <a:ext cx="8137525" cy="246063"/>
          </a:xfrm>
          <a:prstGeom prst="rect">
            <a:avLst/>
          </a:prstGeom>
        </p:spPr>
        <p:txBody>
          <a:bodyPr>
            <a:spAutoFit/>
          </a:bodyPr>
          <a:lstStyle/>
          <a:p>
            <a:pPr fontAlgn="auto">
              <a:spcBef>
                <a:spcPts val="0"/>
              </a:spcBef>
              <a:spcAft>
                <a:spcPts val="0"/>
              </a:spcAft>
              <a:defRPr/>
            </a:pPr>
            <a:r>
              <a:rPr lang="es-ES" sz="1000" b="1" dirty="0">
                <a:solidFill>
                  <a:schemeClr val="tx1">
                    <a:lumMod val="50000"/>
                    <a:lumOff val="50000"/>
                  </a:schemeClr>
                </a:solidFill>
                <a:latin typeface="+mn-lt"/>
              </a:rPr>
              <a:t> P.7 </a:t>
            </a:r>
            <a:r>
              <a:rPr lang="es-ES" sz="1000" b="1" dirty="0">
                <a:solidFill>
                  <a:schemeClr val="tx1">
                    <a:lumMod val="50000"/>
                    <a:lumOff val="50000"/>
                  </a:schemeClr>
                </a:solidFill>
                <a:latin typeface="+mn-lt"/>
              </a:rPr>
              <a:t>¿</a:t>
            </a:r>
            <a:r>
              <a:rPr lang="es-ES" sz="1000" dirty="0">
                <a:solidFill>
                  <a:schemeClr val="tx1">
                    <a:lumMod val="50000"/>
                    <a:lumOff val="50000"/>
                  </a:schemeClr>
                </a:solidFill>
                <a:latin typeface="+mn-lt"/>
              </a:rPr>
              <a:t>En </a:t>
            </a:r>
            <a:r>
              <a:rPr lang="es-ES" sz="1000" dirty="0">
                <a:solidFill>
                  <a:schemeClr val="tx1">
                    <a:lumMod val="50000"/>
                    <a:lumOff val="50000"/>
                  </a:schemeClr>
                </a:solidFill>
                <a:latin typeface="+mn-lt"/>
              </a:rPr>
              <a:t>estos momentos, se encuentra Vd. t</a:t>
            </a:r>
            <a:r>
              <a:rPr lang="es-ES" sz="1000" dirty="0">
                <a:solidFill>
                  <a:schemeClr val="tx1">
                    <a:lumMod val="50000"/>
                    <a:lumOff val="50000"/>
                  </a:schemeClr>
                </a:solidFill>
                <a:latin typeface="+mn-lt"/>
              </a:rPr>
              <a:t>rabajando?</a:t>
            </a:r>
          </a:p>
        </p:txBody>
      </p:sp>
      <p:sp>
        <p:nvSpPr>
          <p:cNvPr id="109572" name="19 CuadroTexto"/>
          <p:cNvSpPr txBox="1">
            <a:spLocks noChangeArrowheads="1"/>
          </p:cNvSpPr>
          <p:nvPr/>
        </p:nvSpPr>
        <p:spPr bwMode="auto">
          <a:xfrm>
            <a:off x="811213" y="6021388"/>
            <a:ext cx="2125662" cy="230187"/>
          </a:xfrm>
          <a:prstGeom prst="rect">
            <a:avLst/>
          </a:prstGeom>
          <a:noFill/>
          <a:ln w="9525">
            <a:noFill/>
            <a:miter lim="800000"/>
            <a:headEnd/>
            <a:tailEnd/>
          </a:ln>
        </p:spPr>
        <p:txBody>
          <a:bodyPr>
            <a:spAutoFit/>
          </a:bodyPr>
          <a:lstStyle/>
          <a:p>
            <a:r>
              <a:rPr lang="es-ES" sz="900">
                <a:solidFill>
                  <a:srgbClr val="A6A6A6"/>
                </a:solidFill>
                <a:latin typeface="Calibri" pitchFamily="34" charset="0"/>
              </a:rPr>
              <a:t>Base: Desempleados 438 casos</a:t>
            </a:r>
          </a:p>
        </p:txBody>
      </p:sp>
      <p:sp>
        <p:nvSpPr>
          <p:cNvPr id="14" name="Text Box 97"/>
          <p:cNvSpPr txBox="1">
            <a:spLocks noChangeArrowheads="1"/>
          </p:cNvSpPr>
          <p:nvPr/>
        </p:nvSpPr>
        <p:spPr bwMode="auto">
          <a:xfrm>
            <a:off x="6465888" y="4005263"/>
            <a:ext cx="682625" cy="338137"/>
          </a:xfrm>
          <a:prstGeom prst="rect">
            <a:avLst/>
          </a:prstGeom>
          <a:solidFill>
            <a:schemeClr val="bg1"/>
          </a:solidFill>
          <a:ln w="12700">
            <a:solidFill>
              <a:schemeClr val="accent3"/>
            </a:solidFill>
            <a:prstDash val="sysDot"/>
          </a:ln>
          <a:effectLst/>
          <a:extLst/>
        </p:spPr>
        <p:txBody>
          <a:bodyPr>
            <a:spAutoFit/>
          </a:bodyPr>
          <a:lstStyle/>
          <a:p>
            <a:pPr algn="ctr" fontAlgn="auto">
              <a:spcBef>
                <a:spcPts val="0"/>
              </a:spcBef>
              <a:spcAft>
                <a:spcPts val="0"/>
              </a:spcAft>
              <a:defRPr/>
            </a:pPr>
            <a:r>
              <a:rPr lang="es-ES_tradnl" sz="1600" dirty="0">
                <a:solidFill>
                  <a:prstClr val="black"/>
                </a:solidFill>
                <a:latin typeface="+mn-lt"/>
                <a:cs typeface="Calibri" pitchFamily="34" charset="0"/>
              </a:rPr>
              <a:t>78,7%</a:t>
            </a:r>
            <a:endParaRPr lang="es-ES_tradnl" sz="1600" dirty="0">
              <a:solidFill>
                <a:prstClr val="black"/>
              </a:solidFill>
              <a:latin typeface="+mn-lt"/>
              <a:cs typeface="Calibri" pitchFamily="34" charset="0"/>
            </a:endParaRPr>
          </a:p>
        </p:txBody>
      </p:sp>
      <p:sp>
        <p:nvSpPr>
          <p:cNvPr id="109574" name="Text Box 97"/>
          <p:cNvSpPr txBox="1">
            <a:spLocks noChangeArrowheads="1"/>
          </p:cNvSpPr>
          <p:nvPr/>
        </p:nvSpPr>
        <p:spPr bwMode="auto">
          <a:xfrm>
            <a:off x="6465888" y="2276475"/>
            <a:ext cx="611187" cy="339725"/>
          </a:xfrm>
          <a:prstGeom prst="rect">
            <a:avLst/>
          </a:prstGeom>
          <a:solidFill>
            <a:schemeClr val="bg1"/>
          </a:solidFill>
          <a:ln w="12700">
            <a:solidFill>
              <a:srgbClr val="2493CB"/>
            </a:solidFill>
            <a:prstDash val="sysDot"/>
            <a:miter lim="800000"/>
            <a:headEnd/>
            <a:tailEnd/>
          </a:ln>
        </p:spPr>
        <p:txBody>
          <a:bodyPr>
            <a:spAutoFit/>
          </a:bodyPr>
          <a:lstStyle/>
          <a:p>
            <a:pPr algn="ctr"/>
            <a:r>
              <a:rPr lang="es-ES_tradnl" sz="1600">
                <a:solidFill>
                  <a:srgbClr val="000000"/>
                </a:solidFill>
                <a:latin typeface="Calibri" pitchFamily="34" charset="0"/>
                <a:ea typeface="Calibri" pitchFamily="34" charset="0"/>
                <a:cs typeface="Calibri" pitchFamily="34" charset="0"/>
              </a:rPr>
              <a:t>8,7%</a:t>
            </a:r>
          </a:p>
        </p:txBody>
      </p:sp>
      <p:sp>
        <p:nvSpPr>
          <p:cNvPr id="8" name="40 Redondear rectángulo de esquina del mismo lado"/>
          <p:cNvSpPr/>
          <p:nvPr/>
        </p:nvSpPr>
        <p:spPr>
          <a:xfrm rot="5400000">
            <a:off x="4268787" y="225426"/>
            <a:ext cx="1368425" cy="8064500"/>
          </a:xfrm>
          <a:prstGeom prst="round2SameRect">
            <a:avLst>
              <a:gd name="adj1" fmla="val 638"/>
              <a:gd name="adj2" fmla="val 0"/>
            </a:avLst>
          </a:prstGeom>
          <a:solidFill>
            <a:srgbClr val="EFF4E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sp>
        <p:nvSpPr>
          <p:cNvPr id="9" name="48 Redondear rectángulo de esquina del mismo lado"/>
          <p:cNvSpPr/>
          <p:nvPr/>
        </p:nvSpPr>
        <p:spPr>
          <a:xfrm rot="5400000">
            <a:off x="3937794" y="-1532731"/>
            <a:ext cx="2030412" cy="8064500"/>
          </a:xfrm>
          <a:prstGeom prst="round2SameRect">
            <a:avLst>
              <a:gd name="adj1" fmla="val 0"/>
              <a:gd name="adj2" fmla="val 0"/>
            </a:avLst>
          </a:prstGeom>
          <a:solidFill>
            <a:srgbClr val="E6EDF6"/>
          </a:solidFill>
          <a:ln>
            <a:solidFill>
              <a:srgbClr val="2493C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graphicFrame>
        <p:nvGraphicFramePr>
          <p:cNvPr id="12" name="33 Tabla"/>
          <p:cNvGraphicFramePr>
            <a:graphicFrameLocks noGrp="1"/>
          </p:cNvGraphicFramePr>
          <p:nvPr/>
        </p:nvGraphicFramePr>
        <p:xfrm>
          <a:off x="920750" y="1458913"/>
          <a:ext cx="8064500" cy="4216400"/>
        </p:xfrm>
        <a:graphic>
          <a:graphicData uri="http://schemas.openxmlformats.org/drawingml/2006/table">
            <a:tbl>
              <a:tblPr/>
              <a:tblGrid>
                <a:gridCol w="1368152"/>
                <a:gridCol w="6696744"/>
              </a:tblGrid>
              <a:tr h="702878">
                <a:tc>
                  <a:txBody>
                    <a:bodyPr/>
                    <a:lstStyle/>
                    <a:p>
                      <a:pPr algn="r" fontAlgn="b"/>
                      <a:r>
                        <a:rPr lang="es-ES" sz="1200" b="0" i="0" u="none" strike="noStrike" dirty="0">
                          <a:solidFill>
                            <a:srgbClr val="000000"/>
                          </a:solidFill>
                          <a:effectLst/>
                          <a:latin typeface="Calibri"/>
                        </a:rPr>
                        <a:t>30 años </a:t>
                      </a:r>
                      <a:r>
                        <a:rPr lang="es-ES" sz="1200" b="0" i="0" u="none" strike="noStrike" dirty="0" smtClean="0">
                          <a:solidFill>
                            <a:srgbClr val="000000"/>
                          </a:solidFill>
                          <a:effectLst/>
                          <a:latin typeface="Calibri"/>
                        </a:rPr>
                        <a:t>o</a:t>
                      </a:r>
                      <a:r>
                        <a:rPr lang="es-ES" sz="1200" b="0" i="0" u="none" strike="noStrike" baseline="0" dirty="0" smtClean="0">
                          <a:solidFill>
                            <a:srgbClr val="000000"/>
                          </a:solidFill>
                          <a:effectLst/>
                          <a:latin typeface="Calibri"/>
                        </a:rPr>
                        <a:t> </a:t>
                      </a:r>
                      <a:r>
                        <a:rPr lang="es-ES" sz="1200" b="0" i="0" u="none" strike="noStrike" dirty="0" smtClean="0">
                          <a:solidFill>
                            <a:srgbClr val="000000"/>
                          </a:solidFill>
                          <a:effectLst/>
                          <a:latin typeface="Calibri"/>
                        </a:rPr>
                        <a:t>menos</a:t>
                      </a:r>
                      <a:br>
                        <a:rPr lang="es-ES" sz="1200" b="0" i="0" u="none" strike="noStrike" dirty="0" smtClean="0">
                          <a:solidFill>
                            <a:srgbClr val="000000"/>
                          </a:solidFill>
                          <a:effectLst/>
                          <a:latin typeface="Calibri"/>
                        </a:rPr>
                      </a:br>
                      <a:r>
                        <a:rPr kumimoji="0" lang="es-ES" sz="900" b="0" i="0" u="none" strike="noStrike" kern="1200" cap="none" spc="0" normalizeH="0" baseline="0" noProof="0" dirty="0" smtClean="0">
                          <a:ln>
                            <a:noFill/>
                          </a:ln>
                          <a:solidFill>
                            <a:prstClr val="black">
                              <a:lumMod val="65000"/>
                              <a:lumOff val="35000"/>
                            </a:prstClr>
                          </a:solidFill>
                          <a:effectLst/>
                          <a:uLnTx/>
                          <a:uFillTx/>
                          <a:latin typeface="+mn-lt"/>
                          <a:ea typeface="+mn-ea"/>
                          <a:cs typeface="+mn-cs"/>
                        </a:rPr>
                        <a:t>(89 casos)</a:t>
                      </a:r>
                      <a:endParaRPr kumimoji="0" lang="es-ES" sz="900" b="0" i="0" u="none" strike="noStrike" kern="1200" cap="none" spc="0" normalizeH="0" baseline="0" dirty="0">
                        <a:ln>
                          <a:noFill/>
                        </a:ln>
                        <a:solidFill>
                          <a:prstClr val="black">
                            <a:lumMod val="65000"/>
                            <a:lumOff val="35000"/>
                          </a:prstClr>
                        </a:solidFill>
                        <a:effectLst/>
                        <a:uLnTx/>
                        <a:uFillTx/>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702878">
                <a:tc>
                  <a:txBody>
                    <a:bodyPr/>
                    <a:lstStyle/>
                    <a:p>
                      <a:pPr algn="r" fontAlgn="b"/>
                      <a:r>
                        <a:rPr lang="es-ES" sz="1200" b="0" i="0" u="none" strike="noStrike" dirty="0">
                          <a:solidFill>
                            <a:srgbClr val="000000"/>
                          </a:solidFill>
                          <a:effectLst/>
                          <a:latin typeface="Calibri"/>
                        </a:rPr>
                        <a:t>De 31 a 35 </a:t>
                      </a:r>
                      <a:r>
                        <a:rPr lang="es-ES" sz="1200" b="0" i="0" u="none" strike="noStrike" dirty="0" smtClean="0">
                          <a:solidFill>
                            <a:srgbClr val="000000"/>
                          </a:solidFill>
                          <a:effectLst/>
                          <a:latin typeface="Calibri"/>
                        </a:rPr>
                        <a:t>años</a:t>
                      </a:r>
                      <a:br>
                        <a:rPr lang="es-ES" sz="1200" b="0" i="0" u="none" strike="noStrike" dirty="0" smtClean="0">
                          <a:solidFill>
                            <a:srgbClr val="000000"/>
                          </a:solidFill>
                          <a:effectLst/>
                          <a:latin typeface="Calibri"/>
                        </a:rPr>
                      </a:br>
                      <a:r>
                        <a:rPr kumimoji="0" lang="es-ES" sz="900" b="0" i="0" u="none" strike="noStrike" kern="1200" cap="none" spc="0" normalizeH="0" baseline="0" noProof="0" dirty="0" smtClean="0">
                          <a:ln>
                            <a:noFill/>
                          </a:ln>
                          <a:solidFill>
                            <a:prstClr val="black">
                              <a:lumMod val="65000"/>
                              <a:lumOff val="35000"/>
                            </a:prstClr>
                          </a:solidFill>
                          <a:effectLst/>
                          <a:uLnTx/>
                          <a:uFillTx/>
                          <a:latin typeface="+mn-lt"/>
                          <a:ea typeface="+mn-ea"/>
                          <a:cs typeface="+mn-cs"/>
                        </a:rPr>
                        <a:t>(108 casos)</a:t>
                      </a:r>
                      <a:endParaRPr lang="es-E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702878">
                <a:tc>
                  <a:txBody>
                    <a:bodyPr/>
                    <a:lstStyle/>
                    <a:p>
                      <a:pPr algn="r" fontAlgn="b"/>
                      <a:r>
                        <a:rPr lang="es-ES" sz="1200" b="0" i="0" u="none" strike="noStrike" dirty="0">
                          <a:solidFill>
                            <a:srgbClr val="000000"/>
                          </a:solidFill>
                          <a:effectLst/>
                          <a:latin typeface="Calibri"/>
                        </a:rPr>
                        <a:t>De 36 a 40 </a:t>
                      </a:r>
                      <a:r>
                        <a:rPr lang="es-ES" sz="1200" b="0" i="0" u="none" strike="noStrike" dirty="0" smtClean="0">
                          <a:solidFill>
                            <a:srgbClr val="000000"/>
                          </a:solidFill>
                          <a:effectLst/>
                          <a:latin typeface="Calibri"/>
                        </a:rPr>
                        <a:t>años</a:t>
                      </a:r>
                      <a:br>
                        <a:rPr lang="es-ES" sz="1200" b="0" i="0" u="none" strike="noStrike" dirty="0" smtClean="0">
                          <a:solidFill>
                            <a:srgbClr val="000000"/>
                          </a:solidFill>
                          <a:effectLst/>
                          <a:latin typeface="Calibri"/>
                        </a:rPr>
                      </a:br>
                      <a:r>
                        <a:rPr kumimoji="0" lang="es-ES" sz="900" b="0" i="0" u="none" strike="noStrike" kern="1200" cap="none" spc="0" normalizeH="0" baseline="0" noProof="0" dirty="0" smtClean="0">
                          <a:ln>
                            <a:noFill/>
                          </a:ln>
                          <a:solidFill>
                            <a:prstClr val="black">
                              <a:lumMod val="65000"/>
                              <a:lumOff val="35000"/>
                            </a:prstClr>
                          </a:solidFill>
                          <a:effectLst/>
                          <a:uLnTx/>
                          <a:uFillTx/>
                          <a:latin typeface="+mn-lt"/>
                          <a:ea typeface="+mn-ea"/>
                          <a:cs typeface="+mn-cs"/>
                        </a:rPr>
                        <a:t>(62 casos)</a:t>
                      </a:r>
                      <a:endParaRPr lang="es-E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702878">
                <a:tc>
                  <a:txBody>
                    <a:bodyPr/>
                    <a:lstStyle/>
                    <a:p>
                      <a:pPr algn="r" fontAlgn="b"/>
                      <a:r>
                        <a:rPr lang="es-ES" sz="1200" b="0" i="0" u="none" strike="noStrike" dirty="0">
                          <a:solidFill>
                            <a:srgbClr val="000000"/>
                          </a:solidFill>
                          <a:effectLst/>
                          <a:latin typeface="Calibri"/>
                        </a:rPr>
                        <a:t>De 41 a 50 </a:t>
                      </a:r>
                      <a:r>
                        <a:rPr lang="es-ES" sz="1200" b="0" i="0" u="none" strike="noStrike" dirty="0" smtClean="0">
                          <a:solidFill>
                            <a:srgbClr val="000000"/>
                          </a:solidFill>
                          <a:effectLst/>
                          <a:latin typeface="Calibri"/>
                        </a:rPr>
                        <a:t>años</a:t>
                      </a:r>
                      <a:br>
                        <a:rPr lang="es-ES" sz="1200" b="0" i="0" u="none" strike="noStrike" dirty="0" smtClean="0">
                          <a:solidFill>
                            <a:srgbClr val="000000"/>
                          </a:solidFill>
                          <a:effectLst/>
                          <a:latin typeface="Calibri"/>
                        </a:rPr>
                      </a:br>
                      <a:r>
                        <a:rPr kumimoji="0" lang="es-ES" sz="900" b="0" i="0" u="none" strike="noStrike" kern="1200" cap="none" spc="0" normalizeH="0" baseline="0" noProof="0" dirty="0" smtClean="0">
                          <a:ln>
                            <a:noFill/>
                          </a:ln>
                          <a:solidFill>
                            <a:prstClr val="black">
                              <a:lumMod val="65000"/>
                              <a:lumOff val="35000"/>
                            </a:prstClr>
                          </a:solidFill>
                          <a:effectLst/>
                          <a:uLnTx/>
                          <a:uFillTx/>
                          <a:latin typeface="+mn-lt"/>
                          <a:ea typeface="+mn-ea"/>
                          <a:cs typeface="+mn-cs"/>
                        </a:rPr>
                        <a:t>(95 casos)</a:t>
                      </a:r>
                      <a:endParaRPr lang="es-E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702878">
                <a:tc>
                  <a:txBody>
                    <a:bodyPr/>
                    <a:lstStyle/>
                    <a:p>
                      <a:pPr algn="r" fontAlgn="b"/>
                      <a:r>
                        <a:rPr lang="es-ES" sz="1200" b="0" i="0" u="none" strike="noStrike" dirty="0">
                          <a:solidFill>
                            <a:srgbClr val="000000"/>
                          </a:solidFill>
                          <a:effectLst/>
                          <a:latin typeface="Calibri"/>
                        </a:rPr>
                        <a:t>De 51 a 60 </a:t>
                      </a:r>
                      <a:r>
                        <a:rPr lang="es-ES" sz="1200" b="0" i="0" u="none" strike="noStrike" dirty="0" smtClean="0">
                          <a:solidFill>
                            <a:srgbClr val="000000"/>
                          </a:solidFill>
                          <a:effectLst/>
                          <a:latin typeface="Calibri"/>
                        </a:rPr>
                        <a:t>años</a:t>
                      </a:r>
                      <a:br>
                        <a:rPr lang="es-ES" sz="1200" b="0" i="0" u="none" strike="noStrike" dirty="0" smtClean="0">
                          <a:solidFill>
                            <a:srgbClr val="000000"/>
                          </a:solidFill>
                          <a:effectLst/>
                          <a:latin typeface="Calibri"/>
                        </a:rPr>
                      </a:br>
                      <a:r>
                        <a:rPr kumimoji="0" lang="es-ES" sz="900" b="0" i="0" u="none" strike="noStrike" kern="1200" cap="none" spc="0" normalizeH="0" baseline="0" noProof="0" dirty="0" smtClean="0">
                          <a:ln>
                            <a:noFill/>
                          </a:ln>
                          <a:solidFill>
                            <a:prstClr val="black">
                              <a:lumMod val="65000"/>
                              <a:lumOff val="35000"/>
                            </a:prstClr>
                          </a:solidFill>
                          <a:effectLst/>
                          <a:uLnTx/>
                          <a:uFillTx/>
                          <a:latin typeface="+mn-lt"/>
                          <a:ea typeface="+mn-ea"/>
                          <a:cs typeface="+mn-cs"/>
                        </a:rPr>
                        <a:t>(74 casos)</a:t>
                      </a:r>
                      <a:endParaRPr lang="es-E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702878">
                <a:tc>
                  <a:txBody>
                    <a:bodyPr/>
                    <a:lstStyle/>
                    <a:p>
                      <a:pPr algn="r" fontAlgn="b"/>
                      <a:r>
                        <a:rPr lang="es-ES" sz="1200" b="0" i="0" u="none" strike="noStrike" dirty="0">
                          <a:solidFill>
                            <a:srgbClr val="000000"/>
                          </a:solidFill>
                          <a:effectLst/>
                          <a:latin typeface="Calibri"/>
                        </a:rPr>
                        <a:t>60 años o </a:t>
                      </a:r>
                      <a:r>
                        <a:rPr lang="es-ES" sz="1200" b="0" i="0" u="none" strike="noStrike" dirty="0" smtClean="0">
                          <a:solidFill>
                            <a:srgbClr val="000000"/>
                          </a:solidFill>
                          <a:effectLst/>
                          <a:latin typeface="Calibri"/>
                        </a:rPr>
                        <a:t>más</a:t>
                      </a:r>
                      <a:br>
                        <a:rPr lang="es-ES" sz="1200" b="0" i="0" u="none" strike="noStrike" dirty="0" smtClean="0">
                          <a:solidFill>
                            <a:srgbClr val="000000"/>
                          </a:solidFill>
                          <a:effectLst/>
                          <a:latin typeface="Calibri"/>
                        </a:rPr>
                      </a:br>
                      <a:r>
                        <a:rPr kumimoji="0" lang="es-ES" sz="900" b="0" i="0" u="none" strike="noStrike" kern="1200" cap="none" spc="0" normalizeH="0" baseline="0" noProof="0" dirty="0" smtClean="0">
                          <a:ln>
                            <a:noFill/>
                          </a:ln>
                          <a:solidFill>
                            <a:prstClr val="black">
                              <a:lumMod val="65000"/>
                              <a:lumOff val="35000"/>
                            </a:prstClr>
                          </a:solidFill>
                          <a:effectLst/>
                          <a:uLnTx/>
                          <a:uFillTx/>
                          <a:latin typeface="+mn-lt"/>
                          <a:ea typeface="+mn-ea"/>
                          <a:cs typeface="+mn-cs"/>
                        </a:rPr>
                        <a:t>(10 casos)</a:t>
                      </a:r>
                      <a:endParaRPr lang="es-E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graphicFrame>
        <p:nvGraphicFramePr>
          <p:cNvPr id="109590" name="Gráfico 12"/>
          <p:cNvGraphicFramePr>
            <a:graphicFrameLocks/>
          </p:cNvGraphicFramePr>
          <p:nvPr/>
        </p:nvGraphicFramePr>
        <p:xfrm>
          <a:off x="1373188" y="1433513"/>
          <a:ext cx="7518400" cy="4926012"/>
        </p:xfrm>
        <a:graphic>
          <a:graphicData uri="http://schemas.openxmlformats.org/presentationml/2006/ole">
            <p:oleObj spid="_x0000_s109590" r:id="rId3" imgW="7523116" imgH="4925995" progId="Excel.Chart.8">
              <p:embed/>
            </p:oleObj>
          </a:graphicData>
        </a:graphic>
      </p:graphicFrame>
      <p:sp>
        <p:nvSpPr>
          <p:cNvPr id="16" name="CuadroTexto 14"/>
          <p:cNvSpPr txBox="1"/>
          <p:nvPr/>
        </p:nvSpPr>
        <p:spPr>
          <a:xfrm>
            <a:off x="8589963" y="2314575"/>
            <a:ext cx="792162" cy="369888"/>
          </a:xfrm>
          <a:prstGeom prst="rect">
            <a:avLst/>
          </a:prstGeom>
          <a:solidFill>
            <a:schemeClr val="accent1">
              <a:lumMod val="60000"/>
              <a:lumOff val="40000"/>
            </a:schemeClr>
          </a:solidFill>
        </p:spPr>
        <p:txBody>
          <a:bodyPr>
            <a:spAutoFit/>
          </a:bodyPr>
          <a:lstStyle/>
          <a:p>
            <a:pPr algn="ctr" fontAlgn="auto">
              <a:spcBef>
                <a:spcPts val="0"/>
              </a:spcBef>
              <a:spcAft>
                <a:spcPts val="0"/>
              </a:spcAft>
              <a:defRPr/>
            </a:pPr>
            <a:r>
              <a:rPr lang="es-ES" dirty="0">
                <a:latin typeface="+mn-lt"/>
              </a:rPr>
              <a:t>59,1</a:t>
            </a:r>
            <a:endParaRPr lang="es-ES" dirty="0">
              <a:latin typeface="+mn-lt"/>
            </a:endParaRPr>
          </a:p>
        </p:txBody>
      </p:sp>
      <p:sp>
        <p:nvSpPr>
          <p:cNvPr id="17" name="CuadroTexto 15"/>
          <p:cNvSpPr txBox="1"/>
          <p:nvPr/>
        </p:nvSpPr>
        <p:spPr>
          <a:xfrm>
            <a:off x="8589963" y="3973513"/>
            <a:ext cx="792162" cy="369887"/>
          </a:xfrm>
          <a:prstGeom prst="rect">
            <a:avLst/>
          </a:prstGeom>
          <a:solidFill>
            <a:schemeClr val="accent3">
              <a:lumMod val="60000"/>
              <a:lumOff val="40000"/>
            </a:schemeClr>
          </a:solidFill>
        </p:spPr>
        <p:txBody>
          <a:bodyPr>
            <a:spAutoFit/>
          </a:bodyPr>
          <a:lstStyle/>
          <a:p>
            <a:pPr algn="ctr" fontAlgn="auto">
              <a:spcBef>
                <a:spcPts val="0"/>
              </a:spcBef>
              <a:spcAft>
                <a:spcPts val="0"/>
              </a:spcAft>
              <a:defRPr/>
            </a:pPr>
            <a:r>
              <a:rPr lang="es-ES" dirty="0">
                <a:latin typeface="+mn-lt"/>
              </a:rPr>
              <a:t>38,6</a:t>
            </a:r>
            <a:endParaRPr lang="es-ES" dirty="0">
              <a:latin typeface="+mn-lt"/>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Tabla"/>
          <p:cNvGraphicFramePr>
            <a:graphicFrameLocks noGrp="1"/>
          </p:cNvGraphicFramePr>
          <p:nvPr/>
        </p:nvGraphicFramePr>
        <p:xfrm>
          <a:off x="179388" y="1341438"/>
          <a:ext cx="3941762" cy="4479925"/>
        </p:xfrm>
        <a:graphic>
          <a:graphicData uri="http://schemas.openxmlformats.org/drawingml/2006/table">
            <a:tbl>
              <a:tblPr/>
              <a:tblGrid>
                <a:gridCol w="1124655"/>
                <a:gridCol w="2817394"/>
              </a:tblGrid>
              <a:tr h="1024172">
                <a:tc>
                  <a:txBody>
                    <a:bodyPr/>
                    <a:lstStyle/>
                    <a:p>
                      <a:pPr algn="r" fontAlgn="b">
                        <a:lnSpc>
                          <a:spcPct val="150000"/>
                        </a:lnSpc>
                      </a:pPr>
                      <a:r>
                        <a:rPr lang="es-ES" sz="1100" b="0" i="0" u="none" strike="noStrike" dirty="0" smtClean="0">
                          <a:solidFill>
                            <a:srgbClr val="000000"/>
                          </a:solidFill>
                          <a:effectLst/>
                          <a:latin typeface="Calibri"/>
                        </a:rPr>
                        <a:t>Españoles</a:t>
                      </a:r>
                      <a:endParaRPr lang="es-ES" sz="11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1152368">
                <a:tc>
                  <a:txBody>
                    <a:bodyPr/>
                    <a:lstStyle/>
                    <a:p>
                      <a:pPr algn="r" fontAlgn="b">
                        <a:lnSpc>
                          <a:spcPct val="150000"/>
                        </a:lnSpc>
                      </a:pPr>
                      <a:r>
                        <a:rPr lang="es-ES" sz="1100" b="0" i="0" u="none" strike="noStrike" dirty="0" smtClean="0">
                          <a:solidFill>
                            <a:srgbClr val="000000"/>
                          </a:solidFill>
                          <a:effectLst/>
                          <a:latin typeface="Calibri"/>
                        </a:rPr>
                        <a:t>Comunitarios</a:t>
                      </a:r>
                      <a:endParaRPr lang="es-ES" sz="11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1152368">
                <a:tc>
                  <a:txBody>
                    <a:bodyPr/>
                    <a:lstStyle/>
                    <a:p>
                      <a:pPr algn="r" fontAlgn="b">
                        <a:lnSpc>
                          <a:spcPct val="150000"/>
                        </a:lnSpc>
                      </a:pPr>
                      <a:r>
                        <a:rPr lang="es-ES" sz="1100" b="0" i="0" u="none" strike="noStrike" dirty="0" smtClean="0">
                          <a:solidFill>
                            <a:srgbClr val="000000"/>
                          </a:solidFill>
                          <a:effectLst/>
                          <a:latin typeface="Calibri"/>
                        </a:rPr>
                        <a:t>Extracomunitarios</a:t>
                      </a:r>
                      <a:endParaRPr lang="es-ES" sz="11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1152368">
                <a:tc>
                  <a:txBody>
                    <a:bodyPr/>
                    <a:lstStyle/>
                    <a:p>
                      <a:pPr algn="r" fontAlgn="b">
                        <a:lnSpc>
                          <a:spcPct val="150000"/>
                        </a:lnSpc>
                      </a:pPr>
                      <a:r>
                        <a:rPr lang="es-ES" sz="1100" b="0" i="0" u="none" strike="noStrike" dirty="0" smtClean="0">
                          <a:solidFill>
                            <a:srgbClr val="000000"/>
                          </a:solidFill>
                          <a:effectLst/>
                          <a:latin typeface="Calibri"/>
                        </a:rPr>
                        <a:t>No</a:t>
                      </a:r>
                      <a:r>
                        <a:rPr lang="es-ES" sz="1100" b="0" i="0" u="none" strike="noStrike" baseline="0" dirty="0" smtClean="0">
                          <a:solidFill>
                            <a:srgbClr val="000000"/>
                          </a:solidFill>
                          <a:effectLst/>
                          <a:latin typeface="Calibri"/>
                        </a:rPr>
                        <a:t> contesta</a:t>
                      </a:r>
                      <a:endParaRPr lang="es-ES" sz="11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bl>
          </a:graphicData>
        </a:graphic>
      </p:graphicFrame>
      <p:graphicFrame>
        <p:nvGraphicFramePr>
          <p:cNvPr id="110602" name="8 Gráfico"/>
          <p:cNvGraphicFramePr>
            <a:graphicFrameLocks/>
          </p:cNvGraphicFramePr>
          <p:nvPr/>
        </p:nvGraphicFramePr>
        <p:xfrm>
          <a:off x="893763" y="1146175"/>
          <a:ext cx="3476625" cy="4997450"/>
        </p:xfrm>
        <a:graphic>
          <a:graphicData uri="http://schemas.openxmlformats.org/presentationml/2006/ole">
            <p:oleObj spid="_x0000_s110602" r:id="rId4" imgW="3475021" imgH="4999153" progId="Excel.Chart.8">
              <p:embed/>
            </p:oleObj>
          </a:graphicData>
        </a:graphic>
      </p:graphicFrame>
      <p:graphicFrame>
        <p:nvGraphicFramePr>
          <p:cNvPr id="110603" name="10 Gráfico"/>
          <p:cNvGraphicFramePr>
            <a:graphicFrameLocks/>
          </p:cNvGraphicFramePr>
          <p:nvPr/>
        </p:nvGraphicFramePr>
        <p:xfrm>
          <a:off x="4254500" y="930275"/>
          <a:ext cx="5702300" cy="5457825"/>
        </p:xfrm>
        <a:graphic>
          <a:graphicData uri="http://schemas.openxmlformats.org/presentationml/2006/ole">
            <p:oleObj spid="_x0000_s110603" r:id="rId5" imgW="5700254" imgH="5456393" progId="Excel.Chart.8">
              <p:embed/>
            </p:oleObj>
          </a:graphicData>
        </a:graphic>
      </p:graphicFrame>
      <p:sp>
        <p:nvSpPr>
          <p:cNvPr id="2" name="1 Rectángulo"/>
          <p:cNvSpPr/>
          <p:nvPr/>
        </p:nvSpPr>
        <p:spPr>
          <a:xfrm>
            <a:off x="128588" y="1484313"/>
            <a:ext cx="9648825" cy="865187"/>
          </a:xfrm>
          <a:prstGeom prst="rect">
            <a:avLst/>
          </a:prstGeom>
          <a:noFill/>
          <a:ln w="22225">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sp>
        <p:nvSpPr>
          <p:cNvPr id="15" name="1 Rectángulo"/>
          <p:cNvSpPr/>
          <p:nvPr/>
        </p:nvSpPr>
        <p:spPr>
          <a:xfrm>
            <a:off x="128588" y="2606675"/>
            <a:ext cx="9648825" cy="863600"/>
          </a:xfrm>
          <a:prstGeom prst="rect">
            <a:avLst/>
          </a:prstGeom>
          <a:noFill/>
          <a:ln w="22225">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sp>
        <p:nvSpPr>
          <p:cNvPr id="16" name="1 Rectángulo"/>
          <p:cNvSpPr/>
          <p:nvPr/>
        </p:nvSpPr>
        <p:spPr>
          <a:xfrm>
            <a:off x="128588" y="3746500"/>
            <a:ext cx="9648825" cy="863600"/>
          </a:xfrm>
          <a:prstGeom prst="rect">
            <a:avLst/>
          </a:prstGeom>
          <a:noFill/>
          <a:ln w="22225">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sp>
        <p:nvSpPr>
          <p:cNvPr id="13" name="Text Box 4"/>
          <p:cNvSpPr txBox="1">
            <a:spLocks noChangeArrowheads="1"/>
          </p:cNvSpPr>
          <p:nvPr/>
        </p:nvSpPr>
        <p:spPr bwMode="auto">
          <a:xfrm>
            <a:off x="272480" y="145590"/>
            <a:ext cx="7704856" cy="587835"/>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eaLnBrk="1" fontAlgn="auto" hangingPunct="1">
              <a:lnSpc>
                <a:spcPts val="1700"/>
              </a:lnSpc>
              <a:spcBef>
                <a:spcPts val="0"/>
              </a:spcBef>
              <a:spcAft>
                <a:spcPts val="0"/>
              </a:spcAft>
              <a:defRPr/>
            </a:pPr>
            <a:r>
              <a:rPr lang="es-ES" dirty="0">
                <a:ln>
                  <a:solidFill>
                    <a:schemeClr val="bg1"/>
                  </a:solidFill>
                </a:ln>
                <a:solidFill>
                  <a:schemeClr val="bg1"/>
                </a:solidFill>
                <a:latin typeface="Calibri" pitchFamily="34" charset="0"/>
                <a:cs typeface="Calibri" pitchFamily="34" charset="0"/>
              </a:rPr>
              <a:t>SITUACIÓN LABORAL </a:t>
            </a:r>
            <a:r>
              <a:rPr lang="es-ES" dirty="0" smtClean="0">
                <a:ln>
                  <a:solidFill>
                    <a:schemeClr val="bg1"/>
                  </a:solidFill>
                </a:ln>
                <a:solidFill>
                  <a:schemeClr val="bg1"/>
                </a:solidFill>
                <a:latin typeface="Calibri" pitchFamily="34" charset="0"/>
                <a:cs typeface="Calibri" pitchFamily="34" charset="0"/>
              </a:rPr>
              <a:t>- </a:t>
            </a:r>
            <a:r>
              <a:rPr lang="es-ES" dirty="0">
                <a:ln>
                  <a:solidFill>
                    <a:prstClr val="white"/>
                  </a:solidFill>
                </a:ln>
                <a:solidFill>
                  <a:prstClr val="white"/>
                </a:solidFill>
                <a:latin typeface="Calibri" pitchFamily="34" charset="0"/>
                <a:cs typeface="Calibri" pitchFamily="34" charset="0"/>
              </a:rPr>
              <a:t>Colegiados sin plaza en propiedad </a:t>
            </a:r>
            <a:endParaRPr lang="es-ES" dirty="0" smtClean="0">
              <a:ln>
                <a:solidFill>
                  <a:prstClr val="white"/>
                </a:solidFill>
              </a:ln>
              <a:solidFill>
                <a:prstClr val="white"/>
              </a:solidFill>
              <a:latin typeface="Calibri" pitchFamily="34" charset="0"/>
              <a:cs typeface="Calibri" pitchFamily="34" charset="0"/>
            </a:endParaRPr>
          </a:p>
          <a:p>
            <a:pPr eaLnBrk="1" fontAlgn="auto" hangingPunct="1">
              <a:lnSpc>
                <a:spcPts val="1700"/>
              </a:lnSpc>
              <a:spcBef>
                <a:spcPts val="0"/>
              </a:spcBef>
              <a:spcAft>
                <a:spcPts val="0"/>
              </a:spcAft>
              <a:defRPr/>
            </a:pPr>
            <a:r>
              <a:rPr lang="es-ES" dirty="0" smtClean="0">
                <a:ln>
                  <a:solidFill>
                    <a:schemeClr val="bg1"/>
                  </a:solidFill>
                </a:ln>
                <a:solidFill>
                  <a:schemeClr val="bg1"/>
                </a:solidFill>
                <a:latin typeface="Calibri" pitchFamily="34" charset="0"/>
                <a:cs typeface="Calibri" pitchFamily="34" charset="0"/>
              </a:rPr>
              <a:t>Desempleados: nacionalidad y situación actual – </a:t>
            </a:r>
            <a:r>
              <a:rPr lang="es-ES" sz="1400" dirty="0" smtClean="0">
                <a:ln>
                  <a:solidFill>
                    <a:schemeClr val="bg1"/>
                  </a:solidFill>
                </a:ln>
                <a:solidFill>
                  <a:schemeClr val="bg1"/>
                </a:solidFill>
                <a:latin typeface="Calibri" pitchFamily="34" charset="0"/>
                <a:cs typeface="Calibri" pitchFamily="34" charset="0"/>
              </a:rPr>
              <a:t>Datos en %</a:t>
            </a:r>
          </a:p>
        </p:txBody>
      </p:sp>
      <p:sp>
        <p:nvSpPr>
          <p:cNvPr id="110608" name="7 CuadroTexto"/>
          <p:cNvSpPr txBox="1">
            <a:spLocks noChangeArrowheads="1"/>
          </p:cNvSpPr>
          <p:nvPr/>
        </p:nvSpPr>
        <p:spPr bwMode="auto">
          <a:xfrm>
            <a:off x="71438" y="6223000"/>
            <a:ext cx="4953000" cy="230188"/>
          </a:xfrm>
          <a:prstGeom prst="rect">
            <a:avLst/>
          </a:prstGeom>
          <a:noFill/>
          <a:ln w="9525">
            <a:noFill/>
            <a:miter lim="800000"/>
            <a:headEnd/>
            <a:tailEnd/>
          </a:ln>
        </p:spPr>
        <p:txBody>
          <a:bodyPr>
            <a:spAutoFit/>
          </a:bodyPr>
          <a:lstStyle/>
          <a:p>
            <a:r>
              <a:rPr lang="es-ES" sz="900">
                <a:solidFill>
                  <a:srgbClr val="595959"/>
                </a:solidFill>
                <a:latin typeface="Calibri" pitchFamily="34" charset="0"/>
              </a:rPr>
              <a:t>Base: médicos en situación de desempleo (580 casos)</a:t>
            </a:r>
          </a:p>
        </p:txBody>
      </p:sp>
      <p:sp>
        <p:nvSpPr>
          <p:cNvPr id="17" name="16 Rectángulo"/>
          <p:cNvSpPr/>
          <p:nvPr/>
        </p:nvSpPr>
        <p:spPr>
          <a:xfrm>
            <a:off x="128588" y="6437313"/>
            <a:ext cx="8137525" cy="246062"/>
          </a:xfrm>
          <a:prstGeom prst="rect">
            <a:avLst/>
          </a:prstGeom>
        </p:spPr>
        <p:txBody>
          <a:bodyPr>
            <a:spAutoFit/>
          </a:bodyPr>
          <a:lstStyle/>
          <a:p>
            <a:pPr fontAlgn="auto">
              <a:spcBef>
                <a:spcPts val="0"/>
              </a:spcBef>
              <a:spcAft>
                <a:spcPts val="0"/>
              </a:spcAft>
              <a:defRPr/>
            </a:pPr>
            <a:r>
              <a:rPr lang="es-ES" sz="1000" b="1" dirty="0">
                <a:solidFill>
                  <a:schemeClr val="tx1">
                    <a:lumMod val="50000"/>
                    <a:lumOff val="50000"/>
                  </a:schemeClr>
                </a:solidFill>
                <a:latin typeface="+mn-lt"/>
              </a:rPr>
              <a:t>P.23 </a:t>
            </a:r>
            <a:r>
              <a:rPr lang="es-ES" sz="1000" dirty="0">
                <a:solidFill>
                  <a:schemeClr val="tx1">
                    <a:lumMod val="50000"/>
                    <a:lumOff val="50000"/>
                  </a:schemeClr>
                </a:solidFill>
                <a:latin typeface="+mn-lt"/>
              </a:rPr>
              <a:t>Por favor, anote su situación actual</a:t>
            </a:r>
            <a:endParaRPr lang="es-ES" sz="1000" dirty="0">
              <a:solidFill>
                <a:schemeClr val="tx1">
                  <a:lumMod val="50000"/>
                  <a:lumOff val="50000"/>
                </a:schemeClr>
              </a:solidFill>
              <a:latin typeface="+mn-lt"/>
            </a:endParaRPr>
          </a:p>
        </p:txBody>
      </p:sp>
    </p:spTree>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28588" y="6464300"/>
            <a:ext cx="8137525" cy="400050"/>
          </a:xfrm>
          <a:prstGeom prst="rect">
            <a:avLst/>
          </a:prstGeom>
        </p:spPr>
        <p:txBody>
          <a:bodyPr>
            <a:spAutoFit/>
          </a:bodyPr>
          <a:lstStyle/>
          <a:p>
            <a:pPr fontAlgn="auto">
              <a:spcBef>
                <a:spcPts val="0"/>
              </a:spcBef>
              <a:spcAft>
                <a:spcPts val="0"/>
              </a:spcAft>
              <a:defRPr/>
            </a:pPr>
            <a:r>
              <a:rPr lang="es-ES" sz="1000" b="1" dirty="0">
                <a:solidFill>
                  <a:schemeClr val="tx1">
                    <a:lumMod val="50000"/>
                    <a:lumOff val="50000"/>
                  </a:schemeClr>
                </a:solidFill>
                <a:latin typeface="+mn-lt"/>
              </a:rPr>
              <a:t>P.23a </a:t>
            </a:r>
            <a:r>
              <a:rPr lang="es-ES" sz="1000" b="1" dirty="0">
                <a:solidFill>
                  <a:schemeClr val="tx1">
                    <a:lumMod val="50000"/>
                    <a:lumOff val="50000"/>
                  </a:schemeClr>
                </a:solidFill>
                <a:latin typeface="+mn-lt"/>
              </a:rPr>
              <a:t>¿</a:t>
            </a:r>
            <a:r>
              <a:rPr lang="es-ES" sz="1000" dirty="0">
                <a:solidFill>
                  <a:schemeClr val="tx1">
                    <a:lumMod val="50000"/>
                    <a:lumOff val="50000"/>
                  </a:schemeClr>
                </a:solidFill>
                <a:latin typeface="+mn-lt"/>
              </a:rPr>
              <a:t>Me </a:t>
            </a:r>
            <a:r>
              <a:rPr lang="es-ES" sz="1000" dirty="0">
                <a:solidFill>
                  <a:schemeClr val="tx1">
                    <a:lumMod val="50000"/>
                    <a:lumOff val="50000"/>
                  </a:schemeClr>
                </a:solidFill>
                <a:latin typeface="+mn-lt"/>
              </a:rPr>
              <a:t>podría confirmar que está apuntado al </a:t>
            </a:r>
            <a:r>
              <a:rPr lang="es-ES" sz="1000" dirty="0">
                <a:solidFill>
                  <a:schemeClr val="tx1">
                    <a:lumMod val="50000"/>
                    <a:lumOff val="50000"/>
                  </a:schemeClr>
                </a:solidFill>
                <a:latin typeface="+mn-lt"/>
              </a:rPr>
              <a:t>paro?</a:t>
            </a:r>
          </a:p>
          <a:p>
            <a:pPr fontAlgn="auto">
              <a:spcBef>
                <a:spcPts val="0"/>
              </a:spcBef>
              <a:spcAft>
                <a:spcPts val="0"/>
              </a:spcAft>
              <a:defRPr/>
            </a:pPr>
            <a:r>
              <a:rPr lang="es-ES" sz="1000" b="1" dirty="0">
                <a:solidFill>
                  <a:schemeClr val="tx1">
                    <a:lumMod val="50000"/>
                    <a:lumOff val="50000"/>
                  </a:schemeClr>
                </a:solidFill>
                <a:latin typeface="+mn-lt"/>
              </a:rPr>
              <a:t>P.24 </a:t>
            </a:r>
            <a:r>
              <a:rPr lang="es-ES" sz="1000" b="1" dirty="0">
                <a:solidFill>
                  <a:schemeClr val="tx1">
                    <a:lumMod val="50000"/>
                    <a:lumOff val="50000"/>
                  </a:schemeClr>
                </a:solidFill>
                <a:latin typeface="+mn-lt"/>
              </a:rPr>
              <a:t>¿</a:t>
            </a:r>
            <a:r>
              <a:rPr lang="es-ES" sz="1000" dirty="0">
                <a:solidFill>
                  <a:schemeClr val="tx1">
                    <a:lumMod val="50000"/>
                    <a:lumOff val="50000"/>
                  </a:schemeClr>
                </a:solidFill>
                <a:latin typeface="+mn-lt"/>
              </a:rPr>
              <a:t>Se </a:t>
            </a:r>
            <a:r>
              <a:rPr lang="es-ES" sz="1000" dirty="0">
                <a:solidFill>
                  <a:schemeClr val="tx1">
                    <a:lumMod val="50000"/>
                    <a:lumOff val="50000"/>
                  </a:schemeClr>
                </a:solidFill>
                <a:latin typeface="+mn-lt"/>
              </a:rPr>
              <a:t>encuentra buscando trabajo en el momento </a:t>
            </a:r>
            <a:r>
              <a:rPr lang="es-ES" sz="1000" dirty="0">
                <a:solidFill>
                  <a:schemeClr val="tx1">
                    <a:lumMod val="50000"/>
                    <a:lumOff val="50000"/>
                  </a:schemeClr>
                </a:solidFill>
                <a:latin typeface="+mn-lt"/>
              </a:rPr>
              <a:t>actual?</a:t>
            </a:r>
            <a:endParaRPr lang="es-ES" sz="1000" dirty="0">
              <a:solidFill>
                <a:schemeClr val="tx1">
                  <a:lumMod val="50000"/>
                  <a:lumOff val="50000"/>
                </a:schemeClr>
              </a:solidFill>
              <a:latin typeface="+mn-lt"/>
            </a:endParaRPr>
          </a:p>
        </p:txBody>
      </p:sp>
      <p:sp>
        <p:nvSpPr>
          <p:cNvPr id="10" name="Text Box 4"/>
          <p:cNvSpPr txBox="1">
            <a:spLocks noChangeArrowheads="1"/>
          </p:cNvSpPr>
          <p:nvPr/>
        </p:nvSpPr>
        <p:spPr bwMode="auto">
          <a:xfrm>
            <a:off x="272480" y="148796"/>
            <a:ext cx="8208912" cy="581423"/>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eaLnBrk="1" fontAlgn="auto" hangingPunct="1">
              <a:lnSpc>
                <a:spcPts val="1700"/>
              </a:lnSpc>
              <a:spcBef>
                <a:spcPts val="0"/>
              </a:spcBef>
              <a:spcAft>
                <a:spcPts val="0"/>
              </a:spcAft>
              <a:defRPr/>
            </a:pPr>
            <a:r>
              <a:rPr lang="es-ES" dirty="0">
                <a:ln>
                  <a:solidFill>
                    <a:schemeClr val="bg1"/>
                  </a:solidFill>
                </a:ln>
                <a:solidFill>
                  <a:schemeClr val="bg1"/>
                </a:solidFill>
                <a:latin typeface="Calibri" pitchFamily="34" charset="0"/>
                <a:cs typeface="Calibri" pitchFamily="34" charset="0"/>
              </a:rPr>
              <a:t>SITUACIÓN LABORAL - </a:t>
            </a:r>
            <a:r>
              <a:rPr lang="es-ES" dirty="0">
                <a:ln>
                  <a:solidFill>
                    <a:prstClr val="white"/>
                  </a:solidFill>
                </a:ln>
                <a:solidFill>
                  <a:prstClr val="white"/>
                </a:solidFill>
                <a:latin typeface="Calibri" pitchFamily="34" charset="0"/>
                <a:cs typeface="Calibri" pitchFamily="34" charset="0"/>
              </a:rPr>
              <a:t>Colegiados sin plaza en propiedad</a:t>
            </a:r>
            <a:endParaRPr lang="es-ES" dirty="0" smtClean="0">
              <a:ln>
                <a:solidFill>
                  <a:schemeClr val="bg1"/>
                </a:solidFill>
              </a:ln>
              <a:solidFill>
                <a:schemeClr val="bg1"/>
              </a:solidFill>
              <a:latin typeface="Calibri" pitchFamily="34" charset="0"/>
              <a:cs typeface="Calibri" pitchFamily="34" charset="0"/>
            </a:endParaRPr>
          </a:p>
          <a:p>
            <a:pPr eaLnBrk="1" fontAlgn="auto" hangingPunct="1">
              <a:lnSpc>
                <a:spcPts val="1700"/>
              </a:lnSpc>
              <a:spcBef>
                <a:spcPts val="0"/>
              </a:spcBef>
              <a:spcAft>
                <a:spcPts val="0"/>
              </a:spcAft>
              <a:defRPr/>
            </a:pPr>
            <a:r>
              <a:rPr lang="es-ES" dirty="0" smtClean="0">
                <a:ln>
                  <a:solidFill>
                    <a:schemeClr val="bg1"/>
                  </a:solidFill>
                </a:ln>
                <a:solidFill>
                  <a:schemeClr val="bg1"/>
                </a:solidFill>
                <a:latin typeface="Calibri" pitchFamily="34" charset="0"/>
                <a:cs typeface="Calibri" pitchFamily="34" charset="0"/>
              </a:rPr>
              <a:t>Desempleados: apuntados </a:t>
            </a:r>
            <a:r>
              <a:rPr lang="es-ES" dirty="0">
                <a:ln>
                  <a:solidFill>
                    <a:schemeClr val="bg1"/>
                  </a:solidFill>
                </a:ln>
                <a:solidFill>
                  <a:schemeClr val="bg1"/>
                </a:solidFill>
                <a:latin typeface="Calibri" pitchFamily="34" charset="0"/>
                <a:cs typeface="Calibri" pitchFamily="34" charset="0"/>
              </a:rPr>
              <a:t>al paro vs. buscan </a:t>
            </a:r>
            <a:r>
              <a:rPr lang="es-ES" dirty="0" smtClean="0">
                <a:ln>
                  <a:solidFill>
                    <a:schemeClr val="bg1"/>
                  </a:solidFill>
                </a:ln>
                <a:solidFill>
                  <a:schemeClr val="bg1"/>
                </a:solidFill>
                <a:latin typeface="Calibri" pitchFamily="34" charset="0"/>
                <a:cs typeface="Calibri" pitchFamily="34" charset="0"/>
              </a:rPr>
              <a:t>trabajo – </a:t>
            </a:r>
            <a:r>
              <a:rPr lang="es-ES" sz="1400" dirty="0" smtClean="0">
                <a:ln>
                  <a:solidFill>
                    <a:schemeClr val="bg1"/>
                  </a:solidFill>
                </a:ln>
                <a:solidFill>
                  <a:schemeClr val="bg1"/>
                </a:solidFill>
                <a:latin typeface="Calibri" pitchFamily="34" charset="0"/>
                <a:cs typeface="Calibri" pitchFamily="34" charset="0"/>
              </a:rPr>
              <a:t>Datos en %</a:t>
            </a:r>
            <a:endParaRPr lang="es-ES" sz="1400" dirty="0">
              <a:ln>
                <a:solidFill>
                  <a:schemeClr val="bg1"/>
                </a:solidFill>
              </a:ln>
              <a:solidFill>
                <a:schemeClr val="bg1"/>
              </a:solidFill>
              <a:latin typeface="Calibri" pitchFamily="34" charset="0"/>
              <a:cs typeface="Calibri" pitchFamily="34" charset="0"/>
            </a:endParaRPr>
          </a:p>
        </p:txBody>
      </p:sp>
      <p:sp>
        <p:nvSpPr>
          <p:cNvPr id="112643" name="7 CuadroTexto"/>
          <p:cNvSpPr txBox="1">
            <a:spLocks noChangeArrowheads="1"/>
          </p:cNvSpPr>
          <p:nvPr/>
        </p:nvSpPr>
        <p:spPr bwMode="auto">
          <a:xfrm>
            <a:off x="71438" y="6223000"/>
            <a:ext cx="4953000" cy="230188"/>
          </a:xfrm>
          <a:prstGeom prst="rect">
            <a:avLst/>
          </a:prstGeom>
          <a:noFill/>
          <a:ln w="9525">
            <a:noFill/>
            <a:miter lim="800000"/>
            <a:headEnd/>
            <a:tailEnd/>
          </a:ln>
        </p:spPr>
        <p:txBody>
          <a:bodyPr>
            <a:spAutoFit/>
          </a:bodyPr>
          <a:lstStyle/>
          <a:p>
            <a:r>
              <a:rPr lang="es-ES" sz="900">
                <a:solidFill>
                  <a:srgbClr val="595959"/>
                </a:solidFill>
                <a:latin typeface="Calibri" pitchFamily="34" charset="0"/>
              </a:rPr>
              <a:t>Base: médicos en situación de desempleo (580 casos)</a:t>
            </a:r>
          </a:p>
        </p:txBody>
      </p:sp>
      <p:graphicFrame>
        <p:nvGraphicFramePr>
          <p:cNvPr id="112644" name="Gráfico 2"/>
          <p:cNvGraphicFramePr>
            <a:graphicFrameLocks/>
          </p:cNvGraphicFramePr>
          <p:nvPr/>
        </p:nvGraphicFramePr>
        <p:xfrm>
          <a:off x="869950" y="1182688"/>
          <a:ext cx="7878763" cy="4492625"/>
        </p:xfrm>
        <a:graphic>
          <a:graphicData uri="http://schemas.openxmlformats.org/presentationml/2006/ole">
            <p:oleObj spid="_x0000_s112644" r:id="rId4" imgW="7876715" imgH="4493141" progId="Excel.Chart.8">
              <p:embed/>
            </p:oleObj>
          </a:graphicData>
        </a:graphic>
      </p:graphicFrame>
    </p:spTree>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689" name="Gráfico 39"/>
          <p:cNvGraphicFramePr>
            <a:graphicFrameLocks/>
          </p:cNvGraphicFramePr>
          <p:nvPr/>
        </p:nvGraphicFramePr>
        <p:xfrm>
          <a:off x="581025" y="785813"/>
          <a:ext cx="8815388" cy="1655762"/>
        </p:xfrm>
        <a:graphic>
          <a:graphicData uri="http://schemas.openxmlformats.org/presentationml/2006/ole">
            <p:oleObj spid="_x0000_s114689" r:id="rId3" imgW="8815580" imgH="1658256" progId="Excel.Chart.8">
              <p:embed/>
            </p:oleObj>
          </a:graphicData>
        </a:graphic>
      </p:graphicFrame>
      <p:sp>
        <p:nvSpPr>
          <p:cNvPr id="114690" name="1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s-ES"/>
              <a:t>ANÁLISIS E INVESTIGACIÓN | </a:t>
            </a:r>
            <a:fld id="{0EE828CF-1950-4424-8453-97250AAF3F68}" type="slidenum">
              <a:rPr lang="es-ES"/>
              <a:pPr fontAlgn="base">
                <a:spcBef>
                  <a:spcPct val="0"/>
                </a:spcBef>
                <a:spcAft>
                  <a:spcPct val="0"/>
                </a:spcAft>
              </a:pPr>
              <a:t>59</a:t>
            </a:fld>
            <a:endParaRPr lang="es-ES"/>
          </a:p>
        </p:txBody>
      </p:sp>
      <p:sp>
        <p:nvSpPr>
          <p:cNvPr id="3" name="Text Box 4"/>
          <p:cNvSpPr txBox="1">
            <a:spLocks noChangeArrowheads="1"/>
          </p:cNvSpPr>
          <p:nvPr/>
        </p:nvSpPr>
        <p:spPr bwMode="auto">
          <a:xfrm>
            <a:off x="272480" y="145590"/>
            <a:ext cx="7704856" cy="587835"/>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eaLnBrk="1" fontAlgn="auto" hangingPunct="1">
              <a:lnSpc>
                <a:spcPts val="1700"/>
              </a:lnSpc>
              <a:spcBef>
                <a:spcPts val="0"/>
              </a:spcBef>
              <a:spcAft>
                <a:spcPts val="0"/>
              </a:spcAft>
              <a:defRPr/>
            </a:pPr>
            <a:r>
              <a:rPr lang="es-ES" dirty="0">
                <a:ln>
                  <a:solidFill>
                    <a:schemeClr val="bg1"/>
                  </a:solidFill>
                </a:ln>
                <a:solidFill>
                  <a:schemeClr val="bg1"/>
                </a:solidFill>
                <a:latin typeface="Calibri" pitchFamily="34" charset="0"/>
                <a:cs typeface="Calibri" pitchFamily="34" charset="0"/>
              </a:rPr>
              <a:t>SITUACIÓN LABORAL </a:t>
            </a:r>
            <a:r>
              <a:rPr lang="es-ES" dirty="0" smtClean="0">
                <a:ln>
                  <a:solidFill>
                    <a:schemeClr val="bg1"/>
                  </a:solidFill>
                </a:ln>
                <a:solidFill>
                  <a:schemeClr val="bg1"/>
                </a:solidFill>
                <a:latin typeface="Calibri" pitchFamily="34" charset="0"/>
                <a:cs typeface="Calibri" pitchFamily="34" charset="0"/>
              </a:rPr>
              <a:t>- </a:t>
            </a:r>
            <a:r>
              <a:rPr lang="es-ES" dirty="0">
                <a:ln>
                  <a:solidFill>
                    <a:prstClr val="white"/>
                  </a:solidFill>
                </a:ln>
                <a:solidFill>
                  <a:prstClr val="white"/>
                </a:solidFill>
                <a:latin typeface="Calibri" pitchFamily="34" charset="0"/>
                <a:cs typeface="Calibri" pitchFamily="34" charset="0"/>
              </a:rPr>
              <a:t>Colegiados sin plaza en propiedad</a:t>
            </a:r>
            <a:endParaRPr lang="es-ES" dirty="0" smtClean="0">
              <a:ln>
                <a:solidFill>
                  <a:schemeClr val="bg1"/>
                </a:solidFill>
              </a:ln>
              <a:solidFill>
                <a:schemeClr val="bg1"/>
              </a:solidFill>
              <a:latin typeface="Calibri" pitchFamily="34" charset="0"/>
              <a:cs typeface="Calibri" pitchFamily="34" charset="0"/>
            </a:endParaRPr>
          </a:p>
          <a:p>
            <a:pPr eaLnBrk="1" fontAlgn="auto" hangingPunct="1">
              <a:lnSpc>
                <a:spcPts val="1700"/>
              </a:lnSpc>
              <a:spcBef>
                <a:spcPts val="0"/>
              </a:spcBef>
              <a:spcAft>
                <a:spcPts val="0"/>
              </a:spcAft>
              <a:defRPr/>
            </a:pPr>
            <a:r>
              <a:rPr lang="es-ES" dirty="0" smtClean="0">
                <a:ln>
                  <a:solidFill>
                    <a:schemeClr val="bg1"/>
                  </a:solidFill>
                </a:ln>
                <a:solidFill>
                  <a:schemeClr val="bg1"/>
                </a:solidFill>
                <a:latin typeface="Calibri" pitchFamily="34" charset="0"/>
                <a:cs typeface="Calibri" pitchFamily="34" charset="0"/>
              </a:rPr>
              <a:t>Desempleados: especialidad/es que han realizado</a:t>
            </a:r>
          </a:p>
        </p:txBody>
      </p:sp>
      <p:sp>
        <p:nvSpPr>
          <p:cNvPr id="5" name="4 Rectángulo"/>
          <p:cNvSpPr/>
          <p:nvPr/>
        </p:nvSpPr>
        <p:spPr>
          <a:xfrm>
            <a:off x="128588" y="6434138"/>
            <a:ext cx="8137525" cy="203200"/>
          </a:xfrm>
          <a:prstGeom prst="rect">
            <a:avLst/>
          </a:prstGeom>
        </p:spPr>
        <p:txBody>
          <a:bodyPr>
            <a:spAutoFit/>
          </a:bodyPr>
          <a:lstStyle/>
          <a:p>
            <a:pPr fontAlgn="auto">
              <a:spcBef>
                <a:spcPts val="0"/>
              </a:spcBef>
              <a:spcAft>
                <a:spcPts val="0"/>
              </a:spcAft>
              <a:defRPr/>
            </a:pPr>
            <a:r>
              <a:rPr lang="es-ES" sz="1000" b="1" dirty="0">
                <a:solidFill>
                  <a:schemeClr val="tx1">
                    <a:lumMod val="50000"/>
                    <a:lumOff val="50000"/>
                  </a:schemeClr>
                </a:solidFill>
                <a:latin typeface="+mn-lt"/>
              </a:rPr>
              <a:t>P.2 </a:t>
            </a:r>
            <a:r>
              <a:rPr lang="es-ES" sz="1000" dirty="0">
                <a:solidFill>
                  <a:schemeClr val="tx1">
                    <a:lumMod val="50000"/>
                    <a:lumOff val="50000"/>
                  </a:schemeClr>
                </a:solidFill>
                <a:latin typeface="+mn-lt"/>
              </a:rPr>
              <a:t>Señale del siguiente listado la especialidad que ha realizado</a:t>
            </a:r>
            <a:endParaRPr lang="es-ES" sz="1000" dirty="0">
              <a:solidFill>
                <a:schemeClr val="tx1">
                  <a:lumMod val="50000"/>
                  <a:lumOff val="50000"/>
                </a:schemeClr>
              </a:solidFill>
              <a:latin typeface="+mn-lt"/>
            </a:endParaRPr>
          </a:p>
        </p:txBody>
      </p:sp>
      <p:sp>
        <p:nvSpPr>
          <p:cNvPr id="6" name="5 Rectángulo"/>
          <p:cNvSpPr/>
          <p:nvPr/>
        </p:nvSpPr>
        <p:spPr>
          <a:xfrm>
            <a:off x="128588" y="6589713"/>
            <a:ext cx="8137525" cy="246062"/>
          </a:xfrm>
          <a:prstGeom prst="rect">
            <a:avLst/>
          </a:prstGeom>
        </p:spPr>
        <p:txBody>
          <a:bodyPr>
            <a:spAutoFit/>
          </a:bodyPr>
          <a:lstStyle/>
          <a:p>
            <a:pPr fontAlgn="auto">
              <a:spcBef>
                <a:spcPts val="0"/>
              </a:spcBef>
              <a:spcAft>
                <a:spcPts val="0"/>
              </a:spcAft>
              <a:defRPr/>
            </a:pPr>
            <a:r>
              <a:rPr lang="es-ES" sz="1000" b="1" dirty="0">
                <a:solidFill>
                  <a:schemeClr val="tx1">
                    <a:lumMod val="50000"/>
                    <a:lumOff val="50000"/>
                  </a:schemeClr>
                </a:solidFill>
                <a:latin typeface="+mn-lt"/>
              </a:rPr>
              <a:t>P.7 </a:t>
            </a:r>
            <a:r>
              <a:rPr lang="es-ES" sz="1000" dirty="0">
                <a:solidFill>
                  <a:schemeClr val="tx1">
                    <a:lumMod val="50000"/>
                    <a:lumOff val="50000"/>
                  </a:schemeClr>
                </a:solidFill>
                <a:latin typeface="+mn-lt"/>
              </a:rPr>
              <a:t>En estos momentos, ¿se encuentra Vd. trabajando?</a:t>
            </a:r>
            <a:endParaRPr lang="es-ES" sz="1000" dirty="0">
              <a:solidFill>
                <a:schemeClr val="tx1">
                  <a:lumMod val="50000"/>
                  <a:lumOff val="50000"/>
                </a:schemeClr>
              </a:solidFill>
              <a:latin typeface="+mn-lt"/>
            </a:endParaRPr>
          </a:p>
        </p:txBody>
      </p:sp>
      <p:sp>
        <p:nvSpPr>
          <p:cNvPr id="114694" name="7 CuadroTexto"/>
          <p:cNvSpPr txBox="1">
            <a:spLocks noChangeArrowheads="1"/>
          </p:cNvSpPr>
          <p:nvPr/>
        </p:nvSpPr>
        <p:spPr bwMode="auto">
          <a:xfrm>
            <a:off x="71438" y="6223000"/>
            <a:ext cx="4953000" cy="230188"/>
          </a:xfrm>
          <a:prstGeom prst="rect">
            <a:avLst/>
          </a:prstGeom>
          <a:noFill/>
          <a:ln w="9525">
            <a:noFill/>
            <a:miter lim="800000"/>
            <a:headEnd/>
            <a:tailEnd/>
          </a:ln>
        </p:spPr>
        <p:txBody>
          <a:bodyPr>
            <a:spAutoFit/>
          </a:bodyPr>
          <a:lstStyle/>
          <a:p>
            <a:r>
              <a:rPr lang="es-ES" sz="900">
                <a:solidFill>
                  <a:srgbClr val="595959"/>
                </a:solidFill>
                <a:latin typeface="Calibri" pitchFamily="34" charset="0"/>
              </a:rPr>
              <a:t>Base: médicos en situación de desempleo (580 casos)</a:t>
            </a:r>
          </a:p>
        </p:txBody>
      </p:sp>
      <p:graphicFrame>
        <p:nvGraphicFramePr>
          <p:cNvPr id="8" name="Group 3"/>
          <p:cNvGraphicFramePr>
            <a:graphicFrameLocks noGrp="1"/>
          </p:cNvGraphicFramePr>
          <p:nvPr/>
        </p:nvGraphicFramePr>
        <p:xfrm>
          <a:off x="632522" y="2523974"/>
          <a:ext cx="2736302" cy="3402602"/>
        </p:xfrm>
        <a:graphic>
          <a:graphicData uri="http://schemas.openxmlformats.org/drawingml/2006/table">
            <a:tbl>
              <a:tblPr>
                <a:tableStyleId>{5940675A-B579-460E-94D1-54222C63F5DA}</a:tableStyleId>
              </a:tblPr>
              <a:tblGrid>
                <a:gridCol w="1910509"/>
                <a:gridCol w="409059"/>
                <a:gridCol w="416734"/>
              </a:tblGrid>
              <a:tr h="205661">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latin typeface="+mj-lt"/>
                        </a:rPr>
                        <a:t>Especialidad</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107981"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err="1" smtClean="0">
                          <a:ln>
                            <a:solidFill>
                              <a:schemeClr val="bg1"/>
                            </a:solidFill>
                          </a:ln>
                          <a:solidFill>
                            <a:schemeClr val="bg1"/>
                          </a:solidFill>
                          <a:effectLst/>
                          <a:latin typeface="+mj-lt"/>
                        </a:rPr>
                        <a:t>Abs</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b="0" i="0" u="none" strike="noStrike" cap="none" normalizeH="0" baseline="0" dirty="0" smtClean="0">
                          <a:ln>
                            <a:solidFill>
                              <a:schemeClr val="bg1"/>
                            </a:solidFill>
                          </a:ln>
                          <a:solidFill>
                            <a:schemeClr val="bg1"/>
                          </a:solidFill>
                          <a:effectLst/>
                          <a:latin typeface="+mj-lt"/>
                          <a:cs typeface="+mn-cs"/>
                        </a:rPr>
                        <a:t>%</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r>
              <a:tr h="209700">
                <a:tc>
                  <a:txBody>
                    <a:bodyPr/>
                    <a:lstStyle/>
                    <a:p>
                      <a:pPr algn="l" fontAlgn="t"/>
                      <a:r>
                        <a:rPr lang="es-ES" sz="900" b="0" i="0" u="none" strike="noStrike" dirty="0">
                          <a:solidFill>
                            <a:schemeClr val="bg1"/>
                          </a:solidFill>
                          <a:effectLst/>
                          <a:latin typeface="+mj-lt"/>
                        </a:rPr>
                        <a:t>Medicina Familiar y Comunitaria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a:txBody>
                    <a:bodyPr/>
                    <a:lstStyle/>
                    <a:p>
                      <a:pPr algn="ctr" fontAlgn="t"/>
                      <a:r>
                        <a:rPr lang="es-ES" sz="900" b="0" i="0" u="none" strike="noStrike" dirty="0">
                          <a:solidFill>
                            <a:schemeClr val="bg1"/>
                          </a:solidFill>
                          <a:effectLst/>
                          <a:latin typeface="+mj-lt"/>
                        </a:rPr>
                        <a:t>277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a:txBody>
                    <a:bodyPr/>
                    <a:lstStyle/>
                    <a:p>
                      <a:pPr algn="ctr" fontAlgn="t"/>
                      <a:r>
                        <a:rPr lang="es-ES" sz="1050" b="1" i="0" u="none" strike="noStrike" dirty="0" smtClean="0">
                          <a:solidFill>
                            <a:schemeClr val="bg1"/>
                          </a:solidFill>
                          <a:effectLst/>
                          <a:latin typeface="+mj-lt"/>
                        </a:rPr>
                        <a:t>47,8</a:t>
                      </a:r>
                      <a:endParaRPr lang="es-ES" sz="1050" b="1" i="0" u="none" strike="noStrike" dirty="0">
                        <a:solidFill>
                          <a:schemeClr val="bg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r>
              <a:tr h="209700">
                <a:tc>
                  <a:txBody>
                    <a:bodyPr/>
                    <a:lstStyle/>
                    <a:p>
                      <a:pPr algn="l" fontAlgn="t"/>
                      <a:r>
                        <a:rPr lang="es-ES" sz="900" b="0" i="0" u="none" strike="noStrike" dirty="0">
                          <a:solidFill>
                            <a:srgbClr val="000000"/>
                          </a:solidFill>
                          <a:effectLst/>
                          <a:latin typeface="+mj-lt"/>
                        </a:rPr>
                        <a:t>Medicina Interna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900" b="0" i="0" u="none" strike="noStrike" dirty="0">
                          <a:solidFill>
                            <a:srgbClr val="000000"/>
                          </a:solidFill>
                          <a:effectLst/>
                          <a:latin typeface="+mj-lt"/>
                        </a:rPr>
                        <a:t>33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1050" b="1" i="0" u="none" strike="noStrike" dirty="0" smtClean="0">
                          <a:solidFill>
                            <a:srgbClr val="000000"/>
                          </a:solidFill>
                          <a:effectLst/>
                          <a:latin typeface="+mj-lt"/>
                        </a:rPr>
                        <a:t>5,7</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09700">
                <a:tc>
                  <a:txBody>
                    <a:bodyPr/>
                    <a:lstStyle/>
                    <a:p>
                      <a:pPr algn="l" fontAlgn="t"/>
                      <a:r>
                        <a:rPr lang="es-ES" sz="900" b="0" i="0" u="none" strike="noStrike" dirty="0">
                          <a:solidFill>
                            <a:srgbClr val="000000"/>
                          </a:solidFill>
                          <a:effectLst/>
                          <a:latin typeface="+mj-lt"/>
                        </a:rPr>
                        <a:t>Psiquiatría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900" b="0" i="0" u="none" strike="noStrike" dirty="0">
                          <a:solidFill>
                            <a:srgbClr val="000000"/>
                          </a:solidFill>
                          <a:effectLst/>
                          <a:latin typeface="+mj-lt"/>
                        </a:rPr>
                        <a:t>20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1050" b="1" i="0" u="none" strike="noStrike" dirty="0" smtClean="0">
                          <a:solidFill>
                            <a:srgbClr val="000000"/>
                          </a:solidFill>
                          <a:effectLst/>
                          <a:latin typeface="+mj-lt"/>
                        </a:rPr>
                        <a:t>3,4</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09700">
                <a:tc>
                  <a:txBody>
                    <a:bodyPr/>
                    <a:lstStyle/>
                    <a:p>
                      <a:pPr algn="l" fontAlgn="t"/>
                      <a:r>
                        <a:rPr lang="es-ES" sz="900" b="0" i="0" u="none" strike="noStrike" dirty="0">
                          <a:solidFill>
                            <a:srgbClr val="000000"/>
                          </a:solidFill>
                          <a:effectLst/>
                          <a:latin typeface="+mj-lt"/>
                        </a:rPr>
                        <a:t>Pediatría y sus Áreas Específicas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900" b="0" i="0" u="none" strike="noStrike" dirty="0">
                          <a:solidFill>
                            <a:srgbClr val="000000"/>
                          </a:solidFill>
                          <a:effectLst/>
                          <a:latin typeface="+mj-lt"/>
                        </a:rPr>
                        <a:t>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1050" b="1" i="0" u="none" strike="noStrike" dirty="0" smtClean="0">
                          <a:solidFill>
                            <a:srgbClr val="000000"/>
                          </a:solidFill>
                          <a:effectLst/>
                          <a:latin typeface="+mj-lt"/>
                        </a:rPr>
                        <a:t>3,1</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09700">
                <a:tc>
                  <a:txBody>
                    <a:bodyPr/>
                    <a:lstStyle/>
                    <a:p>
                      <a:pPr algn="l" fontAlgn="t"/>
                      <a:r>
                        <a:rPr lang="es-ES" sz="900" b="0" i="0" u="none" strike="noStrike" dirty="0">
                          <a:solidFill>
                            <a:srgbClr val="000000"/>
                          </a:solidFill>
                          <a:effectLst/>
                          <a:latin typeface="+mj-lt"/>
                        </a:rPr>
                        <a:t>Medicina del Trabajo</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900" b="0" i="0" u="none" strike="noStrike" dirty="0">
                          <a:solidFill>
                            <a:srgbClr val="000000"/>
                          </a:solidFill>
                          <a:effectLst/>
                          <a:latin typeface="+mj-lt"/>
                        </a:rPr>
                        <a:t>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1050" b="1" i="0" u="none" strike="noStrike" dirty="0" smtClean="0">
                          <a:solidFill>
                            <a:srgbClr val="000000"/>
                          </a:solidFill>
                          <a:effectLst/>
                          <a:latin typeface="+mj-lt"/>
                        </a:rPr>
                        <a:t>2,8</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09700">
                <a:tc>
                  <a:txBody>
                    <a:bodyPr/>
                    <a:lstStyle/>
                    <a:p>
                      <a:pPr algn="l" fontAlgn="t"/>
                      <a:r>
                        <a:rPr lang="es-ES" sz="900" b="0" i="0" u="none" strike="noStrike" dirty="0">
                          <a:solidFill>
                            <a:srgbClr val="000000"/>
                          </a:solidFill>
                          <a:effectLst/>
                          <a:latin typeface="+mj-lt"/>
                        </a:rPr>
                        <a:t>Neumología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900" b="0" i="0" u="none" strike="noStrike" dirty="0">
                          <a:solidFill>
                            <a:srgbClr val="000000"/>
                          </a:solidFill>
                          <a:effectLst/>
                          <a:latin typeface="+mj-lt"/>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1050" b="1" i="0" u="none" strike="noStrike" dirty="0" smtClean="0">
                          <a:solidFill>
                            <a:srgbClr val="000000"/>
                          </a:solidFill>
                          <a:effectLst/>
                          <a:latin typeface="+mj-lt"/>
                        </a:rPr>
                        <a:t>2,6</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09700">
                <a:tc>
                  <a:txBody>
                    <a:bodyPr/>
                    <a:lstStyle/>
                    <a:p>
                      <a:pPr algn="l" fontAlgn="t"/>
                      <a:r>
                        <a:rPr lang="es-ES" sz="900" b="0" i="0" u="none" strike="noStrike" dirty="0">
                          <a:solidFill>
                            <a:srgbClr val="000000"/>
                          </a:solidFill>
                          <a:effectLst/>
                          <a:latin typeface="+mj-lt"/>
                        </a:rPr>
                        <a:t>Medicina Preventiva y Salud Pública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900" b="0" i="0" u="none" strike="noStrike" dirty="0">
                          <a:solidFill>
                            <a:srgbClr val="000000"/>
                          </a:solidFill>
                          <a:effectLst/>
                          <a:latin typeface="+mj-lt"/>
                        </a:rPr>
                        <a:t>13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1050" b="1" i="0" u="none" strike="noStrike" dirty="0" smtClean="0">
                          <a:solidFill>
                            <a:srgbClr val="000000"/>
                          </a:solidFill>
                          <a:effectLst/>
                          <a:latin typeface="+mj-lt"/>
                        </a:rPr>
                        <a:t>2,2</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61141">
                <a:tc>
                  <a:txBody>
                    <a:bodyPr/>
                    <a:lstStyle/>
                    <a:p>
                      <a:pPr algn="l" fontAlgn="t"/>
                      <a:r>
                        <a:rPr lang="es-ES" sz="900" b="0" i="0" u="none" strike="noStrike" dirty="0">
                          <a:solidFill>
                            <a:srgbClr val="000000"/>
                          </a:solidFill>
                          <a:effectLst/>
                          <a:latin typeface="+mj-lt"/>
                        </a:rPr>
                        <a:t>Cirugía General y del Aparato Digestivo</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900" b="0" i="0" u="none" strike="noStrike" dirty="0">
                          <a:solidFill>
                            <a:srgbClr val="000000"/>
                          </a:solidFill>
                          <a:effectLst/>
                          <a:latin typeface="+mj-lt"/>
                        </a:rPr>
                        <a:t>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1050" b="1" i="0" u="none" strike="noStrike" dirty="0" smtClean="0">
                          <a:solidFill>
                            <a:srgbClr val="000000"/>
                          </a:solidFill>
                          <a:effectLst/>
                          <a:latin typeface="+mj-lt"/>
                        </a:rPr>
                        <a:t>2,1</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09700">
                <a:tc>
                  <a:txBody>
                    <a:bodyPr/>
                    <a:lstStyle/>
                    <a:p>
                      <a:pPr algn="l" fontAlgn="t"/>
                      <a:r>
                        <a:rPr lang="es-ES" sz="900" b="0" i="0" u="none" strike="noStrike" dirty="0">
                          <a:solidFill>
                            <a:srgbClr val="000000"/>
                          </a:solidFill>
                          <a:effectLst/>
                          <a:latin typeface="+mj-lt"/>
                        </a:rPr>
                        <a:t>Obstetricia y Ginecología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900" b="0" i="0" u="none" strike="noStrike" dirty="0">
                          <a:solidFill>
                            <a:srgbClr val="000000"/>
                          </a:solidFill>
                          <a:effectLst/>
                          <a:latin typeface="+mj-lt"/>
                        </a:rPr>
                        <a:t>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1050" b="1" i="0" u="none" strike="noStrike" dirty="0" smtClean="0">
                          <a:solidFill>
                            <a:srgbClr val="000000"/>
                          </a:solidFill>
                          <a:effectLst/>
                          <a:latin typeface="+mj-lt"/>
                        </a:rPr>
                        <a:t>2,1</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09700">
                <a:tc>
                  <a:txBody>
                    <a:bodyPr/>
                    <a:lstStyle/>
                    <a:p>
                      <a:pPr algn="l" fontAlgn="t"/>
                      <a:r>
                        <a:rPr lang="es-ES" sz="900" b="0" i="0" u="none" strike="noStrike">
                          <a:solidFill>
                            <a:srgbClr val="000000"/>
                          </a:solidFill>
                          <a:effectLst/>
                          <a:latin typeface="+mj-lt"/>
                        </a:rPr>
                        <a:t>Otorrinolaringología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900" b="0" i="0" u="none" strike="noStrike" dirty="0">
                          <a:solidFill>
                            <a:srgbClr val="000000"/>
                          </a:solidFill>
                          <a:effectLst/>
                          <a:latin typeface="+mj-lt"/>
                        </a:rPr>
                        <a:t>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1050" b="1" i="0" u="none" strike="noStrike" dirty="0" smtClean="0">
                          <a:solidFill>
                            <a:srgbClr val="000000"/>
                          </a:solidFill>
                          <a:effectLst/>
                          <a:latin typeface="+mj-lt"/>
                        </a:rPr>
                        <a:t>2,1</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09700">
                <a:tc>
                  <a:txBody>
                    <a:bodyPr/>
                    <a:lstStyle/>
                    <a:p>
                      <a:pPr algn="l" fontAlgn="t"/>
                      <a:r>
                        <a:rPr lang="es-ES" sz="900" b="0" i="0" u="none" strike="noStrike">
                          <a:solidFill>
                            <a:srgbClr val="000000"/>
                          </a:solidFill>
                          <a:effectLst/>
                          <a:latin typeface="+mj-lt"/>
                        </a:rPr>
                        <a:t>Hematología y Hemoterapia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900" b="0" i="0" u="none" strike="noStrike" dirty="0">
                          <a:solidFill>
                            <a:srgbClr val="000000"/>
                          </a:solidFill>
                          <a:effectLst/>
                          <a:latin typeface="+mj-lt"/>
                        </a:rPr>
                        <a:t>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1050" b="1" i="0" u="none" strike="noStrike" dirty="0" smtClean="0">
                          <a:solidFill>
                            <a:srgbClr val="000000"/>
                          </a:solidFill>
                          <a:effectLst/>
                          <a:latin typeface="+mj-lt"/>
                        </a:rPr>
                        <a:t>1,9</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09700">
                <a:tc>
                  <a:txBody>
                    <a:bodyPr/>
                    <a:lstStyle/>
                    <a:p>
                      <a:pPr algn="l" fontAlgn="t"/>
                      <a:r>
                        <a:rPr lang="es-ES" sz="900" b="0" i="0" u="none" strike="noStrike">
                          <a:solidFill>
                            <a:srgbClr val="000000"/>
                          </a:solidFill>
                          <a:effectLst/>
                          <a:latin typeface="+mj-lt"/>
                        </a:rPr>
                        <a:t>Oftalmología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900" b="0" i="0" u="none" strike="noStrike" dirty="0">
                          <a:solidFill>
                            <a:srgbClr val="000000"/>
                          </a:solidFill>
                          <a:effectLst/>
                          <a:latin typeface="+mj-lt"/>
                        </a:rPr>
                        <a:t>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1050" b="1" i="0" u="none" strike="noStrike" dirty="0" smtClean="0">
                          <a:solidFill>
                            <a:srgbClr val="000000"/>
                          </a:solidFill>
                          <a:effectLst/>
                          <a:latin typeface="+mj-lt"/>
                        </a:rPr>
                        <a:t>1,9</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09700">
                <a:tc>
                  <a:txBody>
                    <a:bodyPr/>
                    <a:lstStyle/>
                    <a:p>
                      <a:pPr algn="l" fontAlgn="t"/>
                      <a:r>
                        <a:rPr lang="es-ES" sz="900" b="0" i="0" u="none" strike="noStrike" dirty="0">
                          <a:solidFill>
                            <a:srgbClr val="000000"/>
                          </a:solidFill>
                          <a:effectLst/>
                          <a:latin typeface="+mj-lt"/>
                        </a:rPr>
                        <a:t>Neurología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900" b="0" i="0" u="none" strike="noStrike" dirty="0">
                          <a:solidFill>
                            <a:srgbClr val="000000"/>
                          </a:solidFill>
                          <a:effectLst/>
                          <a:latin typeface="+mj-lt"/>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1050" b="1" i="0" u="none" strike="noStrike" dirty="0" smtClean="0">
                          <a:solidFill>
                            <a:srgbClr val="000000"/>
                          </a:solidFill>
                          <a:effectLst/>
                          <a:latin typeface="+mj-lt"/>
                        </a:rPr>
                        <a:t>1,7</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09700">
                <a:tc>
                  <a:txBody>
                    <a:bodyPr/>
                    <a:lstStyle/>
                    <a:p>
                      <a:pPr algn="l" fontAlgn="t"/>
                      <a:r>
                        <a:rPr lang="es-ES" sz="900" b="0" i="0" u="none" strike="noStrike">
                          <a:solidFill>
                            <a:srgbClr val="000000"/>
                          </a:solidFill>
                          <a:effectLst/>
                          <a:latin typeface="+mj-lt"/>
                        </a:rPr>
                        <a:t>Geriatría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900" b="0" i="0" u="none" strike="noStrike" dirty="0">
                          <a:solidFill>
                            <a:srgbClr val="000000"/>
                          </a:solidFill>
                          <a:effectLst/>
                          <a:latin typeface="+mj-lt"/>
                        </a:rPr>
                        <a:t>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1050" b="1" i="0" u="none" strike="noStrike" dirty="0" smtClean="0">
                          <a:solidFill>
                            <a:srgbClr val="000000"/>
                          </a:solidFill>
                          <a:effectLst/>
                          <a:latin typeface="+mj-lt"/>
                        </a:rPr>
                        <a:t>1,6</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09700">
                <a:tc>
                  <a:txBody>
                    <a:bodyPr/>
                    <a:lstStyle/>
                    <a:p>
                      <a:pPr algn="l" fontAlgn="t"/>
                      <a:r>
                        <a:rPr lang="es-ES" sz="900" b="0" i="0" u="none" strike="noStrike" dirty="0">
                          <a:solidFill>
                            <a:srgbClr val="000000"/>
                          </a:solidFill>
                          <a:effectLst/>
                          <a:latin typeface="+mj-lt"/>
                        </a:rPr>
                        <a:t>Análisis Clínicos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900" b="0" i="0" u="none" strike="noStrike" dirty="0">
                          <a:solidFill>
                            <a:srgbClr val="000000"/>
                          </a:solidFill>
                          <a:effectLst/>
                          <a:latin typeface="+mj-lt"/>
                        </a:rPr>
                        <a:t>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1050" b="1" i="0" u="none" strike="noStrike" dirty="0" smtClean="0">
                          <a:solidFill>
                            <a:srgbClr val="000000"/>
                          </a:solidFill>
                          <a:effectLst/>
                          <a:latin typeface="+mj-lt"/>
                        </a:rPr>
                        <a:t>1,4</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9" name="Group 3"/>
          <p:cNvGraphicFramePr>
            <a:graphicFrameLocks noGrp="1"/>
          </p:cNvGraphicFramePr>
          <p:nvPr/>
        </p:nvGraphicFramePr>
        <p:xfrm>
          <a:off x="3584850" y="2523974"/>
          <a:ext cx="2736302" cy="3402602"/>
        </p:xfrm>
        <a:graphic>
          <a:graphicData uri="http://schemas.openxmlformats.org/drawingml/2006/table">
            <a:tbl>
              <a:tblPr>
                <a:tableStyleId>{5940675A-B579-460E-94D1-54222C63F5DA}</a:tableStyleId>
              </a:tblPr>
              <a:tblGrid>
                <a:gridCol w="1910509"/>
                <a:gridCol w="409059"/>
                <a:gridCol w="416734"/>
              </a:tblGrid>
              <a:tr h="205661">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latin typeface="+mj-lt"/>
                        </a:rPr>
                        <a:t>Especialidad</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107981"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err="1" smtClean="0">
                          <a:ln>
                            <a:solidFill>
                              <a:schemeClr val="bg1"/>
                            </a:solidFill>
                          </a:ln>
                          <a:solidFill>
                            <a:schemeClr val="bg1"/>
                          </a:solidFill>
                          <a:effectLst/>
                          <a:latin typeface="+mj-lt"/>
                        </a:rPr>
                        <a:t>Abs</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b="0" i="0" u="none" strike="noStrike" cap="none" normalizeH="0" baseline="0" dirty="0" smtClean="0">
                          <a:ln>
                            <a:solidFill>
                              <a:schemeClr val="bg1"/>
                            </a:solidFill>
                          </a:ln>
                          <a:solidFill>
                            <a:schemeClr val="bg1"/>
                          </a:solidFill>
                          <a:effectLst/>
                          <a:latin typeface="+mj-lt"/>
                          <a:cs typeface="+mn-cs"/>
                        </a:rPr>
                        <a:t>%</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r>
              <a:tr h="209700">
                <a:tc>
                  <a:txBody>
                    <a:bodyPr/>
                    <a:lstStyle/>
                    <a:p>
                      <a:pPr algn="l" fontAlgn="t"/>
                      <a:r>
                        <a:rPr lang="es-ES" sz="900" b="0" i="0" u="none" strike="noStrike" dirty="0">
                          <a:solidFill>
                            <a:srgbClr val="000000"/>
                          </a:solidFill>
                          <a:effectLst/>
                          <a:latin typeface="+mj-lt"/>
                        </a:rPr>
                        <a:t>Medicina Intensiva</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900" b="0" i="0" u="none" strike="noStrike" dirty="0">
                          <a:solidFill>
                            <a:srgbClr val="000000"/>
                          </a:solidFill>
                          <a:effectLst/>
                          <a:latin typeface="+mj-lt"/>
                        </a:rPr>
                        <a:t>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1050" b="1" i="0" u="none" strike="noStrike" dirty="0" smtClean="0">
                          <a:solidFill>
                            <a:srgbClr val="000000"/>
                          </a:solidFill>
                          <a:effectLst/>
                          <a:latin typeface="+mj-lt"/>
                        </a:rPr>
                        <a:t>1,4</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09700">
                <a:tc>
                  <a:txBody>
                    <a:bodyPr/>
                    <a:lstStyle/>
                    <a:p>
                      <a:pPr algn="l" fontAlgn="t"/>
                      <a:r>
                        <a:rPr lang="es-ES" sz="900" b="0" i="0" u="none" strike="noStrike" dirty="0">
                          <a:solidFill>
                            <a:srgbClr val="000000"/>
                          </a:solidFill>
                          <a:effectLst/>
                          <a:latin typeface="+mj-lt"/>
                        </a:rPr>
                        <a:t>Endocrinología y Nutrición</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900" b="0" i="0" u="none" strike="noStrike" dirty="0">
                          <a:solidFill>
                            <a:srgbClr val="000000"/>
                          </a:solidFill>
                          <a:effectLst/>
                          <a:latin typeface="+mj-lt"/>
                        </a:rPr>
                        <a:t>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1050" b="1" i="0" u="none" strike="noStrike" dirty="0" smtClean="0">
                          <a:solidFill>
                            <a:srgbClr val="000000"/>
                          </a:solidFill>
                          <a:effectLst/>
                          <a:latin typeface="+mj-lt"/>
                        </a:rPr>
                        <a:t>1,2</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09700">
                <a:tc>
                  <a:txBody>
                    <a:bodyPr/>
                    <a:lstStyle/>
                    <a:p>
                      <a:pPr algn="l" fontAlgn="t"/>
                      <a:r>
                        <a:rPr lang="es-ES" sz="900" b="0" i="0" u="none" strike="noStrike" dirty="0">
                          <a:solidFill>
                            <a:srgbClr val="000000"/>
                          </a:solidFill>
                          <a:effectLst/>
                          <a:latin typeface="+mj-lt"/>
                        </a:rPr>
                        <a:t>Anestesiología y Reanimación</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900" b="0" i="0" u="none" strike="noStrike">
                          <a:solidFill>
                            <a:srgbClr val="000000"/>
                          </a:solidFill>
                          <a:effectLst/>
                          <a:latin typeface="+mj-lt"/>
                        </a:rPr>
                        <a:t>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1050" b="1" i="0" u="none" strike="noStrike" dirty="0" smtClean="0">
                          <a:solidFill>
                            <a:srgbClr val="000000"/>
                          </a:solidFill>
                          <a:effectLst/>
                          <a:latin typeface="+mj-lt"/>
                        </a:rPr>
                        <a:t>1,0</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09700">
                <a:tc>
                  <a:txBody>
                    <a:bodyPr/>
                    <a:lstStyle/>
                    <a:p>
                      <a:pPr algn="l" fontAlgn="t"/>
                      <a:r>
                        <a:rPr lang="es-ES" sz="900" b="0" i="0" u="none" strike="noStrike" dirty="0">
                          <a:solidFill>
                            <a:srgbClr val="000000"/>
                          </a:solidFill>
                          <a:effectLst/>
                          <a:latin typeface="+mj-lt"/>
                        </a:rPr>
                        <a:t>Hidrología Médica</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900" b="0" i="0" u="none" strike="noStrike">
                          <a:solidFill>
                            <a:srgbClr val="000000"/>
                          </a:solidFill>
                          <a:effectLst/>
                          <a:latin typeface="+mj-lt"/>
                        </a:rPr>
                        <a:t>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1050" b="1" i="0" u="none" strike="noStrike" dirty="0" smtClean="0">
                          <a:solidFill>
                            <a:srgbClr val="000000"/>
                          </a:solidFill>
                          <a:effectLst/>
                          <a:latin typeface="+mj-lt"/>
                        </a:rPr>
                        <a:t>1,0</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09700">
                <a:tc>
                  <a:txBody>
                    <a:bodyPr/>
                    <a:lstStyle/>
                    <a:p>
                      <a:pPr algn="l" fontAlgn="t"/>
                      <a:r>
                        <a:rPr lang="es-ES" sz="900" b="0" i="0" u="none" strike="noStrike" dirty="0">
                          <a:solidFill>
                            <a:srgbClr val="000000"/>
                          </a:solidFill>
                          <a:effectLst/>
                          <a:latin typeface="+mj-lt"/>
                        </a:rPr>
                        <a:t>Aparato Digestivo</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900" b="0" i="0" u="none" strike="noStrike">
                          <a:solidFill>
                            <a:srgbClr val="000000"/>
                          </a:solidFill>
                          <a:effectLst/>
                          <a:latin typeface="+mj-lt"/>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1050" b="1" i="0" u="none" strike="noStrike" dirty="0" smtClean="0">
                          <a:solidFill>
                            <a:srgbClr val="000000"/>
                          </a:solidFill>
                          <a:effectLst/>
                          <a:latin typeface="+mj-lt"/>
                        </a:rPr>
                        <a:t>0,9</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09700">
                <a:tc>
                  <a:txBody>
                    <a:bodyPr/>
                    <a:lstStyle/>
                    <a:p>
                      <a:pPr algn="l" fontAlgn="t"/>
                      <a:r>
                        <a:rPr lang="es-ES" sz="900" b="0" i="0" u="none" strike="noStrike" dirty="0">
                          <a:solidFill>
                            <a:srgbClr val="000000"/>
                          </a:solidFill>
                          <a:effectLst/>
                          <a:latin typeface="+mj-lt"/>
                        </a:rPr>
                        <a:t>Cirugía Ortopédica y Traumatología</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900" b="0" i="0" u="none" strike="noStrike">
                          <a:solidFill>
                            <a:srgbClr val="000000"/>
                          </a:solidFill>
                          <a:effectLst/>
                          <a:latin typeface="+mj-lt"/>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1050" b="1" i="0" u="none" strike="noStrike" dirty="0" smtClean="0">
                          <a:solidFill>
                            <a:srgbClr val="000000"/>
                          </a:solidFill>
                          <a:effectLst/>
                          <a:latin typeface="+mj-lt"/>
                        </a:rPr>
                        <a:t>0,9</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09700">
                <a:tc>
                  <a:txBody>
                    <a:bodyPr/>
                    <a:lstStyle/>
                    <a:p>
                      <a:pPr algn="l" fontAlgn="t"/>
                      <a:r>
                        <a:rPr lang="es-ES" sz="900" b="0" i="0" u="none" strike="noStrike" dirty="0">
                          <a:solidFill>
                            <a:srgbClr val="000000"/>
                          </a:solidFill>
                          <a:effectLst/>
                          <a:latin typeface="+mj-lt"/>
                        </a:rPr>
                        <a:t>Estomatología</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900" b="0" i="0" u="none" strike="noStrike">
                          <a:solidFill>
                            <a:srgbClr val="000000"/>
                          </a:solidFill>
                          <a:effectLst/>
                          <a:latin typeface="+mj-lt"/>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1050" b="1" i="0" u="none" strike="noStrike" dirty="0" smtClean="0">
                          <a:solidFill>
                            <a:srgbClr val="000000"/>
                          </a:solidFill>
                          <a:effectLst/>
                          <a:latin typeface="+mj-lt"/>
                        </a:rPr>
                        <a:t>0,9</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61141">
                <a:tc>
                  <a:txBody>
                    <a:bodyPr/>
                    <a:lstStyle/>
                    <a:p>
                      <a:pPr algn="l" fontAlgn="t"/>
                      <a:r>
                        <a:rPr lang="es-ES" sz="900" b="0" i="0" u="none" strike="noStrike" dirty="0">
                          <a:solidFill>
                            <a:srgbClr val="000000"/>
                          </a:solidFill>
                          <a:effectLst/>
                          <a:latin typeface="+mj-lt"/>
                        </a:rPr>
                        <a:t>Medicina de Educación Física y Deporte</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900" b="0" i="0" u="none" strike="noStrike">
                          <a:solidFill>
                            <a:srgbClr val="000000"/>
                          </a:solidFill>
                          <a:effectLst/>
                          <a:latin typeface="+mj-lt"/>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1050" b="1" i="0" u="none" strike="noStrike" dirty="0" smtClean="0">
                          <a:solidFill>
                            <a:srgbClr val="000000"/>
                          </a:solidFill>
                          <a:effectLst/>
                          <a:latin typeface="+mj-lt"/>
                        </a:rPr>
                        <a:t>0,9</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09700">
                <a:tc>
                  <a:txBody>
                    <a:bodyPr/>
                    <a:lstStyle/>
                    <a:p>
                      <a:pPr algn="l" fontAlgn="t"/>
                      <a:r>
                        <a:rPr lang="es-ES" sz="900" b="0" i="0" u="none" strike="noStrike" dirty="0">
                          <a:solidFill>
                            <a:srgbClr val="000000"/>
                          </a:solidFill>
                          <a:effectLst/>
                          <a:latin typeface="+mj-lt"/>
                        </a:rPr>
                        <a:t>Medicina Física y Rehabilitación</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900" b="0" i="0" u="none" strike="noStrike">
                          <a:solidFill>
                            <a:srgbClr val="000000"/>
                          </a:solidFill>
                          <a:effectLst/>
                          <a:latin typeface="+mj-lt"/>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1050" b="1" i="0" u="none" strike="noStrike" dirty="0" smtClean="0">
                          <a:solidFill>
                            <a:srgbClr val="000000"/>
                          </a:solidFill>
                          <a:effectLst/>
                          <a:latin typeface="+mj-lt"/>
                        </a:rPr>
                        <a:t>0,9</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09700">
                <a:tc>
                  <a:txBody>
                    <a:bodyPr/>
                    <a:lstStyle/>
                    <a:p>
                      <a:pPr algn="l" fontAlgn="t"/>
                      <a:r>
                        <a:rPr lang="es-ES" sz="900" b="0" i="0" u="none" strike="noStrike" dirty="0">
                          <a:solidFill>
                            <a:srgbClr val="000000"/>
                          </a:solidFill>
                          <a:effectLst/>
                          <a:latin typeface="+mj-lt"/>
                        </a:rPr>
                        <a:t>Medicina Nuclear</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900" b="0" i="0" u="none" strike="noStrike">
                          <a:solidFill>
                            <a:srgbClr val="000000"/>
                          </a:solidFill>
                          <a:effectLst/>
                          <a:latin typeface="+mj-lt"/>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1050" b="1" i="0" u="none" strike="noStrike" dirty="0" smtClean="0">
                          <a:solidFill>
                            <a:srgbClr val="000000"/>
                          </a:solidFill>
                          <a:effectLst/>
                          <a:latin typeface="+mj-lt"/>
                        </a:rPr>
                        <a:t>0,9</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09700">
                <a:tc>
                  <a:txBody>
                    <a:bodyPr/>
                    <a:lstStyle/>
                    <a:p>
                      <a:pPr algn="l" fontAlgn="t"/>
                      <a:r>
                        <a:rPr lang="es-ES" sz="900" b="0" i="0" u="none" strike="noStrike" dirty="0">
                          <a:solidFill>
                            <a:srgbClr val="000000"/>
                          </a:solidFill>
                          <a:effectLst/>
                          <a:latin typeface="+mj-lt"/>
                        </a:rPr>
                        <a:t>Microbiología y Parasitología</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900" b="0" i="0" u="none" strike="noStrike" dirty="0">
                          <a:solidFill>
                            <a:srgbClr val="000000"/>
                          </a:solidFill>
                          <a:effectLst/>
                          <a:latin typeface="+mj-lt"/>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1050" b="1" i="0" u="none" strike="noStrike" dirty="0" smtClean="0">
                          <a:solidFill>
                            <a:srgbClr val="000000"/>
                          </a:solidFill>
                          <a:effectLst/>
                          <a:latin typeface="+mj-lt"/>
                        </a:rPr>
                        <a:t>0,9</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09700">
                <a:tc>
                  <a:txBody>
                    <a:bodyPr/>
                    <a:lstStyle/>
                    <a:p>
                      <a:pPr algn="l" fontAlgn="t"/>
                      <a:r>
                        <a:rPr lang="es-ES" sz="900" b="0" i="0" u="none" strike="noStrike" dirty="0">
                          <a:solidFill>
                            <a:srgbClr val="000000"/>
                          </a:solidFill>
                          <a:effectLst/>
                          <a:latin typeface="+mj-lt"/>
                        </a:rPr>
                        <a:t>Oncología Médica</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900" b="0" i="0" u="none" strike="noStrike" dirty="0">
                          <a:solidFill>
                            <a:srgbClr val="000000"/>
                          </a:solidFill>
                          <a:effectLst/>
                          <a:latin typeface="+mj-lt"/>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1050" b="1" i="0" u="none" strike="noStrike" dirty="0" smtClean="0">
                          <a:solidFill>
                            <a:srgbClr val="000000"/>
                          </a:solidFill>
                          <a:effectLst/>
                          <a:latin typeface="+mj-lt"/>
                        </a:rPr>
                        <a:t>0,9</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09700">
                <a:tc>
                  <a:txBody>
                    <a:bodyPr/>
                    <a:lstStyle/>
                    <a:p>
                      <a:pPr algn="l" fontAlgn="t"/>
                      <a:r>
                        <a:rPr lang="es-ES" sz="900" b="0" i="0" u="none" strike="noStrike">
                          <a:solidFill>
                            <a:srgbClr val="000000"/>
                          </a:solidFill>
                          <a:effectLst/>
                          <a:latin typeface="+mj-lt"/>
                        </a:rPr>
                        <a:t>Alergología</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900" b="0" i="0" u="none" strike="noStrike" dirty="0">
                          <a:solidFill>
                            <a:srgbClr val="000000"/>
                          </a:solidFill>
                          <a:effectLst/>
                          <a:latin typeface="+mj-lt"/>
                        </a:rPr>
                        <a:t>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1050" b="1" i="0" u="none" strike="noStrike" dirty="0" smtClean="0">
                          <a:solidFill>
                            <a:srgbClr val="000000"/>
                          </a:solidFill>
                          <a:effectLst/>
                          <a:latin typeface="+mj-lt"/>
                        </a:rPr>
                        <a:t>0,7</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09700">
                <a:tc>
                  <a:txBody>
                    <a:bodyPr/>
                    <a:lstStyle/>
                    <a:p>
                      <a:pPr algn="l" fontAlgn="t"/>
                      <a:r>
                        <a:rPr lang="es-ES" sz="900" b="0" i="0" u="none" strike="noStrike" dirty="0">
                          <a:solidFill>
                            <a:srgbClr val="000000"/>
                          </a:solidFill>
                          <a:effectLst/>
                          <a:latin typeface="+mj-lt"/>
                        </a:rPr>
                        <a:t>Cirugía Plástica, Estética y </a:t>
                      </a:r>
                      <a:r>
                        <a:rPr lang="es-ES" sz="900" b="0" i="0" u="none" strike="noStrike" dirty="0" smtClean="0">
                          <a:solidFill>
                            <a:srgbClr val="000000"/>
                          </a:solidFill>
                          <a:effectLst/>
                          <a:latin typeface="+mj-lt"/>
                        </a:rPr>
                        <a:t>Rep.</a:t>
                      </a:r>
                      <a:endParaRPr lang="es-ES" sz="900" b="0" i="0" u="none" strike="noStrike" dirty="0">
                        <a:solidFill>
                          <a:srgbClr val="000000"/>
                        </a:solidFill>
                        <a:effectLst/>
                        <a:latin typeface="+mj-lt"/>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900" b="0" i="0" u="none" strike="noStrike" dirty="0">
                          <a:solidFill>
                            <a:srgbClr val="000000"/>
                          </a:solidFill>
                          <a:effectLst/>
                          <a:latin typeface="+mj-lt"/>
                        </a:rPr>
                        <a:t>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1050" b="1" i="0" u="none" strike="noStrike" dirty="0" smtClean="0">
                          <a:solidFill>
                            <a:srgbClr val="000000"/>
                          </a:solidFill>
                          <a:effectLst/>
                          <a:latin typeface="+mj-lt"/>
                        </a:rPr>
                        <a:t>0,7</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09700">
                <a:tc>
                  <a:txBody>
                    <a:bodyPr/>
                    <a:lstStyle/>
                    <a:p>
                      <a:pPr algn="l" fontAlgn="t"/>
                      <a:r>
                        <a:rPr lang="es-ES" sz="900" b="0" i="0" u="none" strike="noStrike" dirty="0">
                          <a:solidFill>
                            <a:srgbClr val="000000"/>
                          </a:solidFill>
                          <a:effectLst/>
                          <a:latin typeface="+mj-lt"/>
                        </a:rPr>
                        <a:t>Nefrología</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900" b="0" i="0" u="none" strike="noStrike" dirty="0">
                          <a:solidFill>
                            <a:srgbClr val="000000"/>
                          </a:solidFill>
                          <a:effectLst/>
                          <a:latin typeface="+mj-lt"/>
                        </a:rPr>
                        <a:t>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1050" b="1" i="0" u="none" strike="noStrike" dirty="0" smtClean="0">
                          <a:solidFill>
                            <a:srgbClr val="000000"/>
                          </a:solidFill>
                          <a:effectLst/>
                          <a:latin typeface="+mj-lt"/>
                        </a:rPr>
                        <a:t>0,7</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10" name="Group 3"/>
          <p:cNvGraphicFramePr>
            <a:graphicFrameLocks noGrp="1"/>
          </p:cNvGraphicFramePr>
          <p:nvPr/>
        </p:nvGraphicFramePr>
        <p:xfrm>
          <a:off x="6537178" y="2542206"/>
          <a:ext cx="2736302" cy="3635006"/>
        </p:xfrm>
        <a:graphic>
          <a:graphicData uri="http://schemas.openxmlformats.org/drawingml/2006/table">
            <a:tbl>
              <a:tblPr>
                <a:tableStyleId>{5940675A-B579-460E-94D1-54222C63F5DA}</a:tableStyleId>
              </a:tblPr>
              <a:tblGrid>
                <a:gridCol w="1910509"/>
                <a:gridCol w="409059"/>
                <a:gridCol w="416734"/>
              </a:tblGrid>
              <a:tr h="205661">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latin typeface="+mj-lt"/>
                        </a:rPr>
                        <a:t>Especialidad</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107981"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err="1" smtClean="0">
                          <a:ln>
                            <a:solidFill>
                              <a:schemeClr val="bg1"/>
                            </a:solidFill>
                          </a:ln>
                          <a:solidFill>
                            <a:schemeClr val="bg1"/>
                          </a:solidFill>
                          <a:effectLst/>
                          <a:latin typeface="+mj-lt"/>
                        </a:rPr>
                        <a:t>Abs</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b="0" i="0" u="none" strike="noStrike" cap="none" normalizeH="0" baseline="0" dirty="0" smtClean="0">
                          <a:ln>
                            <a:solidFill>
                              <a:schemeClr val="bg1"/>
                            </a:solidFill>
                          </a:ln>
                          <a:solidFill>
                            <a:schemeClr val="bg1"/>
                          </a:solidFill>
                          <a:effectLst/>
                          <a:latin typeface="+mj-lt"/>
                          <a:cs typeface="+mn-cs"/>
                        </a:rPr>
                        <a:t>%</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r>
              <a:tr h="209700">
                <a:tc>
                  <a:txBody>
                    <a:bodyPr/>
                    <a:lstStyle/>
                    <a:p>
                      <a:pPr algn="l" fontAlgn="t"/>
                      <a:r>
                        <a:rPr lang="es-ES" sz="900" b="0" i="0" u="none" strike="noStrike" dirty="0">
                          <a:solidFill>
                            <a:srgbClr val="000000"/>
                          </a:solidFill>
                          <a:effectLst/>
                          <a:latin typeface="+mj-lt"/>
                        </a:rPr>
                        <a:t>Radiodiagnóstico</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900" b="0" i="0" u="none" strike="noStrike" dirty="0">
                          <a:solidFill>
                            <a:srgbClr val="000000"/>
                          </a:solidFill>
                          <a:effectLst/>
                          <a:latin typeface="+mj-lt"/>
                        </a:rPr>
                        <a:t>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1050" b="1" i="0" u="none" strike="noStrike" dirty="0" smtClean="0">
                          <a:solidFill>
                            <a:srgbClr val="000000"/>
                          </a:solidFill>
                          <a:effectLst/>
                          <a:latin typeface="+mj-lt"/>
                        </a:rPr>
                        <a:t>0,7</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09700">
                <a:tc>
                  <a:txBody>
                    <a:bodyPr/>
                    <a:lstStyle/>
                    <a:p>
                      <a:pPr algn="l" fontAlgn="t"/>
                      <a:r>
                        <a:rPr lang="es-ES" sz="900" b="0" i="0" u="none" strike="noStrike" dirty="0">
                          <a:solidFill>
                            <a:srgbClr val="000000"/>
                          </a:solidFill>
                          <a:effectLst/>
                          <a:latin typeface="+mj-lt"/>
                        </a:rPr>
                        <a:t>Urología</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900" b="0" i="0" u="none" strike="noStrike" dirty="0">
                          <a:solidFill>
                            <a:srgbClr val="000000"/>
                          </a:solidFill>
                          <a:effectLst/>
                          <a:latin typeface="+mj-lt"/>
                        </a:rPr>
                        <a:t>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1050" b="1" i="0" u="none" strike="noStrike" dirty="0" smtClean="0">
                          <a:solidFill>
                            <a:srgbClr val="000000"/>
                          </a:solidFill>
                          <a:effectLst/>
                          <a:latin typeface="+mj-lt"/>
                        </a:rPr>
                        <a:t>0,7</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09700">
                <a:tc>
                  <a:txBody>
                    <a:bodyPr/>
                    <a:lstStyle/>
                    <a:p>
                      <a:pPr algn="l" fontAlgn="t"/>
                      <a:r>
                        <a:rPr lang="es-ES" sz="900" b="0" i="0" u="none" strike="noStrike" dirty="0">
                          <a:solidFill>
                            <a:srgbClr val="000000"/>
                          </a:solidFill>
                          <a:effectLst/>
                          <a:latin typeface="+mj-lt"/>
                        </a:rPr>
                        <a:t>Anatomía Patológica</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900" b="0" i="0" u="none" strike="noStrike">
                          <a:solidFill>
                            <a:srgbClr val="000000"/>
                          </a:solidFill>
                          <a:effectLst/>
                          <a:latin typeface="+mj-lt"/>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1050" b="1" i="0" u="none" strike="noStrike" dirty="0" smtClean="0">
                          <a:solidFill>
                            <a:srgbClr val="000000"/>
                          </a:solidFill>
                          <a:effectLst/>
                          <a:latin typeface="+mj-lt"/>
                        </a:rPr>
                        <a:t>0,5</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09700">
                <a:tc>
                  <a:txBody>
                    <a:bodyPr/>
                    <a:lstStyle/>
                    <a:p>
                      <a:pPr algn="l" fontAlgn="t"/>
                      <a:r>
                        <a:rPr lang="es-ES" sz="900" b="0" i="0" u="none" strike="noStrike" dirty="0">
                          <a:solidFill>
                            <a:srgbClr val="000000"/>
                          </a:solidFill>
                          <a:effectLst/>
                          <a:latin typeface="+mj-lt"/>
                        </a:rPr>
                        <a:t>Bioquímica Clínica</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900" b="0" i="0" u="none" strike="noStrike">
                          <a:solidFill>
                            <a:srgbClr val="000000"/>
                          </a:solidFill>
                          <a:effectLst/>
                          <a:latin typeface="+mj-lt"/>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1050" b="1" i="0" u="none" strike="noStrike" dirty="0" smtClean="0">
                          <a:solidFill>
                            <a:srgbClr val="000000"/>
                          </a:solidFill>
                          <a:effectLst/>
                          <a:latin typeface="+mj-lt"/>
                        </a:rPr>
                        <a:t>0,5</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09700">
                <a:tc>
                  <a:txBody>
                    <a:bodyPr/>
                    <a:lstStyle/>
                    <a:p>
                      <a:pPr algn="l" fontAlgn="t"/>
                      <a:r>
                        <a:rPr lang="es-ES" sz="900" b="0" i="0" u="none" strike="noStrike" dirty="0">
                          <a:solidFill>
                            <a:srgbClr val="000000"/>
                          </a:solidFill>
                          <a:effectLst/>
                          <a:latin typeface="+mj-lt"/>
                        </a:rPr>
                        <a:t>Farmacología Clínica</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900" b="0" i="0" u="none" strike="noStrike">
                          <a:solidFill>
                            <a:srgbClr val="000000"/>
                          </a:solidFill>
                          <a:effectLst/>
                          <a:latin typeface="+mj-lt"/>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1050" b="1" i="0" u="none" strike="noStrike" dirty="0" smtClean="0">
                          <a:solidFill>
                            <a:srgbClr val="000000"/>
                          </a:solidFill>
                          <a:effectLst/>
                          <a:latin typeface="+mj-lt"/>
                        </a:rPr>
                        <a:t>0,5</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09700">
                <a:tc>
                  <a:txBody>
                    <a:bodyPr/>
                    <a:lstStyle/>
                    <a:p>
                      <a:pPr algn="l" fontAlgn="t"/>
                      <a:r>
                        <a:rPr lang="es-ES" sz="900" b="0" i="0" u="none" strike="noStrike" dirty="0">
                          <a:solidFill>
                            <a:srgbClr val="000000"/>
                          </a:solidFill>
                          <a:effectLst/>
                          <a:latin typeface="+mj-lt"/>
                        </a:rPr>
                        <a:t>Neurofisiología Clínica</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900" b="0" i="0" u="none" strike="noStrike" dirty="0">
                          <a:solidFill>
                            <a:srgbClr val="000000"/>
                          </a:solidFill>
                          <a:effectLst/>
                          <a:latin typeface="+mj-lt"/>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1050" b="1" i="0" u="none" strike="noStrike" dirty="0" smtClean="0">
                          <a:solidFill>
                            <a:srgbClr val="000000"/>
                          </a:solidFill>
                          <a:effectLst/>
                          <a:latin typeface="+mj-lt"/>
                        </a:rPr>
                        <a:t>0,5</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09700">
                <a:tc>
                  <a:txBody>
                    <a:bodyPr/>
                    <a:lstStyle/>
                    <a:p>
                      <a:pPr algn="l" fontAlgn="t"/>
                      <a:r>
                        <a:rPr lang="es-ES" sz="900" b="0" i="0" u="none" strike="noStrike" dirty="0">
                          <a:solidFill>
                            <a:srgbClr val="000000"/>
                          </a:solidFill>
                          <a:effectLst/>
                          <a:latin typeface="+mj-lt"/>
                        </a:rPr>
                        <a:t>Medicina Legal y Forense</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900" b="0" i="0" u="none" strike="noStrike" dirty="0">
                          <a:solidFill>
                            <a:srgbClr val="000000"/>
                          </a:solidFill>
                          <a:effectLst/>
                          <a:latin typeface="+mj-lt"/>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1050" b="1" i="0" u="none" strike="noStrike" dirty="0" smtClean="0">
                          <a:solidFill>
                            <a:srgbClr val="000000"/>
                          </a:solidFill>
                          <a:effectLst/>
                          <a:latin typeface="+mj-lt"/>
                        </a:rPr>
                        <a:t>0,5</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09700">
                <a:tc>
                  <a:txBody>
                    <a:bodyPr/>
                    <a:lstStyle/>
                    <a:p>
                      <a:pPr algn="l" fontAlgn="t"/>
                      <a:r>
                        <a:rPr lang="es-ES" sz="900" b="0" i="0" u="none" strike="noStrike" dirty="0">
                          <a:solidFill>
                            <a:srgbClr val="000000"/>
                          </a:solidFill>
                          <a:effectLst/>
                          <a:latin typeface="+mj-lt"/>
                        </a:rPr>
                        <a:t>Cardiología</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900" b="0" i="0" u="none" strike="noStrike" dirty="0">
                          <a:solidFill>
                            <a:srgbClr val="000000"/>
                          </a:solidFill>
                          <a:effectLst/>
                          <a:latin typeface="+mj-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1050" b="1" i="0" u="none" strike="noStrike" dirty="0" smtClean="0">
                          <a:solidFill>
                            <a:srgbClr val="000000"/>
                          </a:solidFill>
                          <a:effectLst/>
                          <a:latin typeface="+mj-lt"/>
                        </a:rPr>
                        <a:t>0,3</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09700">
                <a:tc>
                  <a:txBody>
                    <a:bodyPr/>
                    <a:lstStyle/>
                    <a:p>
                      <a:pPr algn="l" fontAlgn="t"/>
                      <a:r>
                        <a:rPr lang="es-ES" sz="900" b="0" i="0" u="none" strike="noStrike" dirty="0">
                          <a:solidFill>
                            <a:srgbClr val="000000"/>
                          </a:solidFill>
                          <a:effectLst/>
                          <a:latin typeface="+mj-lt"/>
                        </a:rPr>
                        <a:t>Cirugía Oral y Maxilofacial</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900" b="0" i="0" u="none" strike="noStrike">
                          <a:solidFill>
                            <a:srgbClr val="000000"/>
                          </a:solidFill>
                          <a:effectLst/>
                          <a:latin typeface="+mj-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1050" b="1" i="0" u="none" strike="noStrike" dirty="0" smtClean="0">
                          <a:solidFill>
                            <a:srgbClr val="000000"/>
                          </a:solidFill>
                          <a:effectLst/>
                          <a:latin typeface="+mj-lt"/>
                        </a:rPr>
                        <a:t>0,3</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61141">
                <a:tc>
                  <a:txBody>
                    <a:bodyPr/>
                    <a:lstStyle/>
                    <a:p>
                      <a:pPr algn="l" fontAlgn="t"/>
                      <a:r>
                        <a:rPr lang="es-ES" sz="900" b="0" i="0" u="none" strike="noStrike" dirty="0">
                          <a:solidFill>
                            <a:srgbClr val="000000"/>
                          </a:solidFill>
                          <a:effectLst/>
                          <a:latin typeface="+mj-lt"/>
                        </a:rPr>
                        <a:t>Dermatología Médico-Quirúrgica y Venereología</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900" b="0" i="0" u="none" strike="noStrike">
                          <a:solidFill>
                            <a:srgbClr val="000000"/>
                          </a:solidFill>
                          <a:effectLst/>
                          <a:latin typeface="+mj-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1050" b="1" i="0" u="none" strike="noStrike" dirty="0" smtClean="0">
                          <a:solidFill>
                            <a:srgbClr val="000000"/>
                          </a:solidFill>
                          <a:effectLst/>
                          <a:latin typeface="+mj-lt"/>
                        </a:rPr>
                        <a:t>0,3</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09700">
                <a:tc>
                  <a:txBody>
                    <a:bodyPr/>
                    <a:lstStyle/>
                    <a:p>
                      <a:pPr algn="l" fontAlgn="t"/>
                      <a:r>
                        <a:rPr lang="es-ES" sz="900" b="0" i="0" u="none" strike="noStrike" dirty="0">
                          <a:solidFill>
                            <a:srgbClr val="000000"/>
                          </a:solidFill>
                          <a:effectLst/>
                          <a:latin typeface="+mj-lt"/>
                        </a:rPr>
                        <a:t>Inmunología</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900" b="0" i="0" u="none" strike="noStrike">
                          <a:solidFill>
                            <a:srgbClr val="000000"/>
                          </a:solidFill>
                          <a:effectLst/>
                          <a:latin typeface="+mj-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1050" b="1" i="0" u="none" strike="noStrike" dirty="0" smtClean="0">
                          <a:solidFill>
                            <a:srgbClr val="000000"/>
                          </a:solidFill>
                          <a:effectLst/>
                          <a:latin typeface="+mj-lt"/>
                        </a:rPr>
                        <a:t>0,3</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09700">
                <a:tc>
                  <a:txBody>
                    <a:bodyPr/>
                    <a:lstStyle/>
                    <a:p>
                      <a:pPr algn="l" fontAlgn="t"/>
                      <a:r>
                        <a:rPr lang="es-ES" sz="900" b="0" i="0" u="none" strike="noStrike" dirty="0">
                          <a:solidFill>
                            <a:srgbClr val="000000"/>
                          </a:solidFill>
                          <a:effectLst/>
                          <a:latin typeface="+mj-lt"/>
                        </a:rPr>
                        <a:t>Oncología Radioterápica</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900" b="0" i="0" u="none" strike="noStrike">
                          <a:solidFill>
                            <a:srgbClr val="000000"/>
                          </a:solidFill>
                          <a:effectLst/>
                          <a:latin typeface="+mj-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1050" b="1" i="0" u="none" strike="noStrike" dirty="0" smtClean="0">
                          <a:solidFill>
                            <a:srgbClr val="000000"/>
                          </a:solidFill>
                          <a:effectLst/>
                          <a:latin typeface="+mj-lt"/>
                        </a:rPr>
                        <a:t>0,3</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09700">
                <a:tc>
                  <a:txBody>
                    <a:bodyPr/>
                    <a:lstStyle/>
                    <a:p>
                      <a:pPr algn="l" fontAlgn="t"/>
                      <a:r>
                        <a:rPr lang="es-ES" sz="900" b="0" i="0" u="none" strike="noStrike" dirty="0">
                          <a:solidFill>
                            <a:srgbClr val="000000"/>
                          </a:solidFill>
                          <a:effectLst/>
                          <a:latin typeface="+mj-lt"/>
                        </a:rPr>
                        <a:t>Cirugía Torácica</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900" b="0" i="0" u="none" strike="noStrike">
                          <a:solidFill>
                            <a:srgbClr val="000000"/>
                          </a:solidFill>
                          <a:effectLst/>
                          <a:latin typeface="+mj-lt"/>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1050" b="1" i="0" u="none" strike="noStrike" dirty="0" smtClean="0">
                          <a:solidFill>
                            <a:srgbClr val="000000"/>
                          </a:solidFill>
                          <a:effectLst/>
                          <a:latin typeface="+mj-lt"/>
                        </a:rPr>
                        <a:t>0,2</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09700">
                <a:tc>
                  <a:txBody>
                    <a:bodyPr/>
                    <a:lstStyle/>
                    <a:p>
                      <a:pPr algn="l" fontAlgn="t"/>
                      <a:r>
                        <a:rPr lang="es-ES" sz="900" b="0" i="0" u="none" strike="noStrike" dirty="0">
                          <a:solidFill>
                            <a:srgbClr val="000000"/>
                          </a:solidFill>
                          <a:effectLst/>
                          <a:latin typeface="+mj-lt"/>
                        </a:rPr>
                        <a:t>Neurocirugía</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900" b="0" i="0" u="none" strike="noStrike">
                          <a:solidFill>
                            <a:srgbClr val="000000"/>
                          </a:solidFill>
                          <a:effectLst/>
                          <a:latin typeface="+mj-lt"/>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1050" b="1" i="0" u="none" strike="noStrike" dirty="0" smtClean="0">
                          <a:solidFill>
                            <a:srgbClr val="000000"/>
                          </a:solidFill>
                          <a:effectLst/>
                          <a:latin typeface="+mj-lt"/>
                        </a:rPr>
                        <a:t>0,2</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09700">
                <a:tc>
                  <a:txBody>
                    <a:bodyPr/>
                    <a:lstStyle/>
                    <a:p>
                      <a:pPr algn="l" fontAlgn="t"/>
                      <a:r>
                        <a:rPr lang="es-ES" sz="900" b="0" i="0" u="none" strike="noStrike" dirty="0">
                          <a:solidFill>
                            <a:srgbClr val="000000"/>
                          </a:solidFill>
                          <a:effectLst/>
                          <a:latin typeface="+mj-lt"/>
                        </a:rPr>
                        <a:t>Reumatología</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900" b="0" i="0" u="none" strike="noStrike" dirty="0">
                          <a:solidFill>
                            <a:srgbClr val="000000"/>
                          </a:solidFill>
                          <a:effectLst/>
                          <a:latin typeface="+mj-lt"/>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r>
                        <a:rPr lang="es-ES" sz="1050" b="1" i="0" u="none" strike="noStrike" dirty="0" smtClean="0">
                          <a:solidFill>
                            <a:srgbClr val="000000"/>
                          </a:solidFill>
                          <a:effectLst/>
                          <a:latin typeface="+mj-lt"/>
                        </a:rPr>
                        <a:t>0,2</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09700">
                <a:tc>
                  <a:txBody>
                    <a:bodyPr/>
                    <a:lstStyle/>
                    <a:p>
                      <a:pPr algn="l" fontAlgn="t"/>
                      <a:r>
                        <a:rPr lang="es-ES" sz="900" b="0" i="0" u="none" strike="noStrike" dirty="0" smtClean="0">
                          <a:solidFill>
                            <a:srgbClr val="000000"/>
                          </a:solidFill>
                          <a:effectLst/>
                          <a:latin typeface="+mj-lt"/>
                        </a:rPr>
                        <a:t>No contesta</a:t>
                      </a:r>
                      <a:endParaRPr lang="es-ES" sz="9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es-ES" sz="900" b="0" i="0" u="none" strike="noStrike" dirty="0" smtClean="0">
                          <a:solidFill>
                            <a:srgbClr val="000000"/>
                          </a:solidFill>
                          <a:effectLst/>
                          <a:latin typeface="+mj-lt"/>
                        </a:rPr>
                        <a:t>14</a:t>
                      </a:r>
                      <a:endParaRPr lang="es-ES" sz="900" b="0"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es-ES" sz="1050" b="1" i="0" u="none" strike="noStrike" dirty="0" smtClean="0">
                          <a:solidFill>
                            <a:srgbClr val="000000"/>
                          </a:solidFill>
                          <a:effectLst/>
                          <a:latin typeface="+mj-lt"/>
                        </a:rPr>
                        <a:t>2,4</a:t>
                      </a:r>
                      <a:endParaRPr lang="es-ES" sz="105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bl>
          </a:graphicData>
        </a:graphic>
      </p:graphicFrame>
      <p:sp>
        <p:nvSpPr>
          <p:cNvPr id="114698" name="Text Box 97"/>
          <p:cNvSpPr txBox="1">
            <a:spLocks noChangeArrowheads="1"/>
          </p:cNvSpPr>
          <p:nvPr/>
        </p:nvSpPr>
        <p:spPr bwMode="auto">
          <a:xfrm>
            <a:off x="2493963" y="949325"/>
            <a:ext cx="4624387" cy="306388"/>
          </a:xfrm>
          <a:prstGeom prst="rect">
            <a:avLst/>
          </a:prstGeom>
          <a:solidFill>
            <a:schemeClr val="bg1"/>
          </a:solidFill>
          <a:ln w="9525">
            <a:noFill/>
            <a:miter lim="800000"/>
            <a:headEnd/>
            <a:tailEnd/>
          </a:ln>
        </p:spPr>
        <p:txBody>
          <a:bodyPr>
            <a:spAutoFit/>
          </a:bodyPr>
          <a:lstStyle/>
          <a:p>
            <a:pPr algn="ctr"/>
            <a:r>
              <a:rPr lang="es-ES_tradnl" sz="1400" b="1">
                <a:solidFill>
                  <a:srgbClr val="68BCB7"/>
                </a:solidFill>
                <a:latin typeface="Calibri" pitchFamily="34" charset="0"/>
              </a:rPr>
              <a:t>Número de especialidades realizadas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3 Marcador de número de diapositiva"/>
          <p:cNvSpPr>
            <a:spLocks noGrp="1"/>
          </p:cNvSpPr>
          <p:nvPr>
            <p:ph type="sldNum" sz="quarter" idx="4294967295"/>
          </p:nvPr>
        </p:nvSpPr>
        <p:spPr bwMode="auto">
          <a:xfrm>
            <a:off x="9309100" y="6596063"/>
            <a:ext cx="504825" cy="139700"/>
          </a:xfrm>
          <a:prstGeom prst="rect">
            <a:avLst/>
          </a:prstGeom>
          <a:noFill/>
          <a:ln>
            <a:miter lim="800000"/>
            <a:headEnd/>
            <a:tailEnd/>
          </a:ln>
        </p:spPr>
        <p:txBody>
          <a:bodyPr/>
          <a:lstStyle/>
          <a:p>
            <a:r>
              <a:rPr lang="en-US">
                <a:solidFill>
                  <a:schemeClr val="bg1"/>
                </a:solidFill>
                <a:latin typeface="Calibri" pitchFamily="34" charset="0"/>
              </a:rPr>
              <a:t>-</a:t>
            </a:r>
            <a:fld id="{ACA02612-B0F2-4F18-9487-B653B7276B33}" type="slidenum">
              <a:rPr lang="en-US">
                <a:solidFill>
                  <a:schemeClr val="bg1"/>
                </a:solidFill>
                <a:latin typeface="Calibri" pitchFamily="34" charset="0"/>
              </a:rPr>
              <a:pPr/>
              <a:t>6</a:t>
            </a:fld>
            <a:r>
              <a:rPr lang="en-US">
                <a:solidFill>
                  <a:schemeClr val="bg1"/>
                </a:solidFill>
                <a:latin typeface="Calibri" pitchFamily="34" charset="0"/>
              </a:rPr>
              <a:t>-</a:t>
            </a:r>
          </a:p>
        </p:txBody>
      </p:sp>
      <p:sp>
        <p:nvSpPr>
          <p:cNvPr id="5" name="Text Box 4"/>
          <p:cNvSpPr txBox="1">
            <a:spLocks noChangeArrowheads="1"/>
          </p:cNvSpPr>
          <p:nvPr/>
        </p:nvSpPr>
        <p:spPr bwMode="auto">
          <a:xfrm>
            <a:off x="272480" y="254594"/>
            <a:ext cx="7704856" cy="369827"/>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eaLnBrk="1" fontAlgn="auto" hangingPunct="1">
              <a:lnSpc>
                <a:spcPts val="1700"/>
              </a:lnSpc>
              <a:spcBef>
                <a:spcPts val="0"/>
              </a:spcBef>
              <a:spcAft>
                <a:spcPts val="0"/>
              </a:spcAft>
              <a:defRPr/>
            </a:pPr>
            <a:r>
              <a:rPr lang="es-ES" dirty="0" smtClean="0">
                <a:ln>
                  <a:solidFill>
                    <a:schemeClr val="bg1"/>
                  </a:solidFill>
                </a:ln>
                <a:solidFill>
                  <a:schemeClr val="bg1"/>
                </a:solidFill>
                <a:latin typeface="Calibri" pitchFamily="34" charset="0"/>
                <a:cs typeface="Calibri" pitchFamily="34" charset="0"/>
              </a:rPr>
              <a:t>INTRODUCCIÓN</a:t>
            </a:r>
          </a:p>
        </p:txBody>
      </p:sp>
      <p:sp>
        <p:nvSpPr>
          <p:cNvPr id="21507" name="1 Rectángulo"/>
          <p:cNvSpPr>
            <a:spLocks noChangeArrowheads="1"/>
          </p:cNvSpPr>
          <p:nvPr/>
        </p:nvSpPr>
        <p:spPr bwMode="auto">
          <a:xfrm>
            <a:off x="415925" y="1335088"/>
            <a:ext cx="9217025" cy="1200150"/>
          </a:xfrm>
          <a:prstGeom prst="rect">
            <a:avLst/>
          </a:prstGeom>
          <a:noFill/>
          <a:ln w="9525">
            <a:noFill/>
            <a:miter lim="800000"/>
            <a:headEnd/>
            <a:tailEnd/>
          </a:ln>
        </p:spPr>
        <p:txBody>
          <a:bodyPr>
            <a:spAutoFit/>
          </a:bodyPr>
          <a:lstStyle/>
          <a:p>
            <a:pPr marL="285750" indent="-285750">
              <a:buClr>
                <a:srgbClr val="0070C0"/>
              </a:buClr>
              <a:buFont typeface="Wingdings" pitchFamily="2" charset="2"/>
              <a:buChar char="§"/>
            </a:pPr>
            <a:r>
              <a:rPr lang="es-ES">
                <a:latin typeface="Calibri" pitchFamily="34" charset="0"/>
              </a:rPr>
              <a:t>Desde la Vocalía de Médicos en Formación y/o Postgrado y la Vocalía de Empleo Precario se viene denunciando que las cifras de desempleo que ofrece mensualmente el Ministerio de Empleo y Seguridad Social no reflejan la realidad de la situación laboral de los médicos españoles.</a:t>
            </a:r>
          </a:p>
        </p:txBody>
      </p:sp>
      <p:sp>
        <p:nvSpPr>
          <p:cNvPr id="21508" name="6 Rectángulo"/>
          <p:cNvSpPr>
            <a:spLocks noChangeArrowheads="1"/>
          </p:cNvSpPr>
          <p:nvPr/>
        </p:nvSpPr>
        <p:spPr bwMode="auto">
          <a:xfrm>
            <a:off x="415925" y="2882900"/>
            <a:ext cx="9217025" cy="1200150"/>
          </a:xfrm>
          <a:prstGeom prst="rect">
            <a:avLst/>
          </a:prstGeom>
          <a:noFill/>
          <a:ln w="9525">
            <a:noFill/>
            <a:miter lim="800000"/>
            <a:headEnd/>
            <a:tailEnd/>
          </a:ln>
        </p:spPr>
        <p:txBody>
          <a:bodyPr>
            <a:spAutoFit/>
          </a:bodyPr>
          <a:lstStyle/>
          <a:p>
            <a:pPr marL="285750" indent="-285750">
              <a:buClr>
                <a:srgbClr val="0070C0"/>
              </a:buClr>
              <a:buFont typeface="Wingdings" pitchFamily="2" charset="2"/>
              <a:buChar char="§"/>
            </a:pPr>
            <a:r>
              <a:rPr lang="es-ES">
                <a:latin typeface="Calibri" pitchFamily="34" charset="0"/>
              </a:rPr>
              <a:t>A su vez, se han observado diferentes situaciones que apoyan la confirmación anterior, y que no se contemplan en las cifras ofrecidas por el gobierno: el inexorable éxodo de médicos especialistas a otros países con mejores condiciones laborales, el paro sumergido y la precariedad laboral, una práctica habitual entre la profesión en los últimos años. </a:t>
            </a:r>
          </a:p>
        </p:txBody>
      </p:sp>
      <p:sp>
        <p:nvSpPr>
          <p:cNvPr id="21509" name="7 Rectángulo"/>
          <p:cNvSpPr>
            <a:spLocks noChangeArrowheads="1"/>
          </p:cNvSpPr>
          <p:nvPr/>
        </p:nvSpPr>
        <p:spPr bwMode="auto">
          <a:xfrm>
            <a:off x="415925" y="4430713"/>
            <a:ext cx="9217025" cy="1754187"/>
          </a:xfrm>
          <a:prstGeom prst="rect">
            <a:avLst/>
          </a:prstGeom>
          <a:noFill/>
          <a:ln w="9525">
            <a:noFill/>
            <a:miter lim="800000"/>
            <a:headEnd/>
            <a:tailEnd/>
          </a:ln>
        </p:spPr>
        <p:txBody>
          <a:bodyPr>
            <a:spAutoFit/>
          </a:bodyPr>
          <a:lstStyle/>
          <a:p>
            <a:pPr marL="285750" indent="-285750">
              <a:buClr>
                <a:srgbClr val="0070C0"/>
              </a:buClr>
              <a:buFont typeface="Wingdings" pitchFamily="2" charset="2"/>
              <a:buChar char="§"/>
            </a:pPr>
            <a:r>
              <a:rPr lang="es-ES">
                <a:latin typeface="Calibri" pitchFamily="34" charset="0"/>
              </a:rPr>
              <a:t>En la actualidad no existe ningún estudio que mida esta situación y es por ello que la Vocalía de Médicos en Formación y/o Postgrado y la Vocalía de Empleo Precario, los colectivos más afectados por el desempleo, han puesto en marcha una encuesta a nivel nacional, amparada por la OMC y orquestada por los diferentes Colegios de Médicos Provinciales, titulada </a:t>
            </a:r>
            <a:r>
              <a:rPr lang="es-ES" i="1">
                <a:latin typeface="Calibri" pitchFamily="34" charset="0"/>
              </a:rPr>
              <a:t>"Situación Laboral de los Médicos en España"</a:t>
            </a:r>
            <a:r>
              <a:rPr lang="es-ES">
                <a:latin typeface="Calibri" pitchFamily="34" charset="0"/>
              </a:rPr>
              <a:t>, para obtener una aproximación más ajustada de la situación real en la que se encuentran los Médicos en estos momentos.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1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s-ES"/>
              <a:t>ANÁLISIS E INVESTIGACIÓN | </a:t>
            </a:r>
            <a:fld id="{EDE5D286-041F-45F7-899D-AD05A4A31938}" type="slidenum">
              <a:rPr lang="es-ES"/>
              <a:pPr fontAlgn="base">
                <a:spcBef>
                  <a:spcPct val="0"/>
                </a:spcBef>
                <a:spcAft>
                  <a:spcPct val="0"/>
                </a:spcAft>
              </a:pPr>
              <a:t>60</a:t>
            </a:fld>
            <a:endParaRPr lang="es-ES"/>
          </a:p>
        </p:txBody>
      </p:sp>
      <p:sp>
        <p:nvSpPr>
          <p:cNvPr id="5" name="4 Rectángulo"/>
          <p:cNvSpPr/>
          <p:nvPr/>
        </p:nvSpPr>
        <p:spPr>
          <a:xfrm>
            <a:off x="128588" y="6434138"/>
            <a:ext cx="8137525" cy="203200"/>
          </a:xfrm>
          <a:prstGeom prst="rect">
            <a:avLst/>
          </a:prstGeom>
        </p:spPr>
        <p:txBody>
          <a:bodyPr>
            <a:spAutoFit/>
          </a:bodyPr>
          <a:lstStyle/>
          <a:p>
            <a:pPr fontAlgn="auto">
              <a:spcBef>
                <a:spcPts val="0"/>
              </a:spcBef>
              <a:spcAft>
                <a:spcPts val="0"/>
              </a:spcAft>
              <a:defRPr/>
            </a:pPr>
            <a:r>
              <a:rPr lang="es-ES" sz="1000" b="1" dirty="0">
                <a:solidFill>
                  <a:schemeClr val="tx1">
                    <a:lumMod val="50000"/>
                    <a:lumOff val="50000"/>
                  </a:schemeClr>
                </a:solidFill>
                <a:latin typeface="+mn-lt"/>
              </a:rPr>
              <a:t>P.2 </a:t>
            </a:r>
            <a:r>
              <a:rPr lang="es-ES" sz="1000" dirty="0">
                <a:solidFill>
                  <a:schemeClr val="tx1">
                    <a:lumMod val="50000"/>
                    <a:lumOff val="50000"/>
                  </a:schemeClr>
                </a:solidFill>
                <a:latin typeface="+mn-lt"/>
              </a:rPr>
              <a:t>Señale del siguiente listado la especialidad que ha realizado</a:t>
            </a:r>
            <a:endParaRPr lang="es-ES" sz="1000" dirty="0">
              <a:solidFill>
                <a:schemeClr val="tx1">
                  <a:lumMod val="50000"/>
                  <a:lumOff val="50000"/>
                </a:schemeClr>
              </a:solidFill>
              <a:latin typeface="+mn-lt"/>
            </a:endParaRPr>
          </a:p>
        </p:txBody>
      </p:sp>
      <p:sp>
        <p:nvSpPr>
          <p:cNvPr id="6" name="5 Rectángulo"/>
          <p:cNvSpPr/>
          <p:nvPr/>
        </p:nvSpPr>
        <p:spPr>
          <a:xfrm>
            <a:off x="128588" y="6589713"/>
            <a:ext cx="8137525" cy="246062"/>
          </a:xfrm>
          <a:prstGeom prst="rect">
            <a:avLst/>
          </a:prstGeom>
        </p:spPr>
        <p:txBody>
          <a:bodyPr>
            <a:spAutoFit/>
          </a:bodyPr>
          <a:lstStyle/>
          <a:p>
            <a:pPr fontAlgn="auto">
              <a:spcBef>
                <a:spcPts val="0"/>
              </a:spcBef>
              <a:spcAft>
                <a:spcPts val="0"/>
              </a:spcAft>
              <a:defRPr/>
            </a:pPr>
            <a:r>
              <a:rPr lang="es-ES" sz="1000" b="1" dirty="0">
                <a:solidFill>
                  <a:schemeClr val="tx1">
                    <a:lumMod val="50000"/>
                    <a:lumOff val="50000"/>
                  </a:schemeClr>
                </a:solidFill>
                <a:latin typeface="+mn-lt"/>
              </a:rPr>
              <a:t>P.7 </a:t>
            </a:r>
            <a:r>
              <a:rPr lang="es-ES" sz="1000" dirty="0">
                <a:solidFill>
                  <a:schemeClr val="tx1">
                    <a:lumMod val="50000"/>
                    <a:lumOff val="50000"/>
                  </a:schemeClr>
                </a:solidFill>
                <a:latin typeface="+mn-lt"/>
              </a:rPr>
              <a:t>En estos momentos, ¿se encuentra Vd. trabajando?</a:t>
            </a:r>
            <a:endParaRPr lang="es-ES" sz="1000" dirty="0">
              <a:solidFill>
                <a:schemeClr val="tx1">
                  <a:lumMod val="50000"/>
                  <a:lumOff val="50000"/>
                </a:schemeClr>
              </a:solidFill>
              <a:latin typeface="+mn-lt"/>
            </a:endParaRPr>
          </a:p>
        </p:txBody>
      </p:sp>
      <p:sp>
        <p:nvSpPr>
          <p:cNvPr id="115716" name="7 CuadroTexto"/>
          <p:cNvSpPr txBox="1">
            <a:spLocks noChangeArrowheads="1"/>
          </p:cNvSpPr>
          <p:nvPr/>
        </p:nvSpPr>
        <p:spPr bwMode="auto">
          <a:xfrm>
            <a:off x="71438" y="6083300"/>
            <a:ext cx="4953000" cy="369888"/>
          </a:xfrm>
          <a:prstGeom prst="rect">
            <a:avLst/>
          </a:prstGeom>
          <a:noFill/>
          <a:ln w="9525">
            <a:noFill/>
            <a:miter lim="800000"/>
            <a:headEnd/>
            <a:tailEnd/>
          </a:ln>
        </p:spPr>
        <p:txBody>
          <a:bodyPr anchor="b">
            <a:spAutoFit/>
          </a:bodyPr>
          <a:lstStyle/>
          <a:p>
            <a:r>
              <a:rPr lang="es-ES" sz="900" i="1">
                <a:solidFill>
                  <a:srgbClr val="595959"/>
                </a:solidFill>
                <a:latin typeface="Calibri" pitchFamily="34" charset="0"/>
              </a:rPr>
              <a:t>Escala de 0 a 50</a:t>
            </a:r>
          </a:p>
          <a:p>
            <a:r>
              <a:rPr lang="es-ES" sz="900">
                <a:solidFill>
                  <a:srgbClr val="595959"/>
                </a:solidFill>
                <a:latin typeface="Calibri" pitchFamily="34" charset="0"/>
              </a:rPr>
              <a:t>Base: médicos en situación de desempleo (580 casos)</a:t>
            </a:r>
          </a:p>
        </p:txBody>
      </p:sp>
      <p:sp>
        <p:nvSpPr>
          <p:cNvPr id="12" name="Text Box 4"/>
          <p:cNvSpPr txBox="1">
            <a:spLocks noChangeArrowheads="1"/>
          </p:cNvSpPr>
          <p:nvPr/>
        </p:nvSpPr>
        <p:spPr bwMode="auto">
          <a:xfrm>
            <a:off x="272480" y="145590"/>
            <a:ext cx="7704856" cy="587835"/>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eaLnBrk="1" fontAlgn="auto" hangingPunct="1">
              <a:lnSpc>
                <a:spcPts val="1700"/>
              </a:lnSpc>
              <a:spcBef>
                <a:spcPts val="0"/>
              </a:spcBef>
              <a:spcAft>
                <a:spcPts val="0"/>
              </a:spcAft>
              <a:defRPr/>
            </a:pPr>
            <a:r>
              <a:rPr lang="es-ES" dirty="0">
                <a:ln>
                  <a:solidFill>
                    <a:schemeClr val="bg1"/>
                  </a:solidFill>
                </a:ln>
                <a:solidFill>
                  <a:schemeClr val="bg1"/>
                </a:solidFill>
                <a:latin typeface="Calibri" pitchFamily="34" charset="0"/>
                <a:cs typeface="Calibri" pitchFamily="34" charset="0"/>
              </a:rPr>
              <a:t>SITUACIÓN LABORAL - </a:t>
            </a:r>
            <a:r>
              <a:rPr lang="es-ES" dirty="0">
                <a:ln>
                  <a:solidFill>
                    <a:prstClr val="white"/>
                  </a:solidFill>
                </a:ln>
                <a:solidFill>
                  <a:prstClr val="white"/>
                </a:solidFill>
                <a:latin typeface="Calibri" pitchFamily="34" charset="0"/>
                <a:cs typeface="Calibri" pitchFamily="34" charset="0"/>
              </a:rPr>
              <a:t>Colegiados sin plaza en propiedad</a:t>
            </a:r>
            <a:endParaRPr lang="es-ES" dirty="0" smtClean="0">
              <a:ln>
                <a:solidFill>
                  <a:schemeClr val="bg1"/>
                </a:solidFill>
              </a:ln>
              <a:solidFill>
                <a:schemeClr val="bg1"/>
              </a:solidFill>
              <a:latin typeface="Calibri" pitchFamily="34" charset="0"/>
              <a:cs typeface="Calibri" pitchFamily="34" charset="0"/>
            </a:endParaRPr>
          </a:p>
          <a:p>
            <a:pPr eaLnBrk="1" fontAlgn="auto" hangingPunct="1">
              <a:lnSpc>
                <a:spcPts val="1700"/>
              </a:lnSpc>
              <a:spcBef>
                <a:spcPts val="0"/>
              </a:spcBef>
              <a:spcAft>
                <a:spcPts val="0"/>
              </a:spcAft>
              <a:defRPr/>
            </a:pPr>
            <a:r>
              <a:rPr lang="es-ES" dirty="0" smtClean="0">
                <a:ln>
                  <a:solidFill>
                    <a:schemeClr val="bg1"/>
                  </a:solidFill>
                </a:ln>
                <a:solidFill>
                  <a:schemeClr val="bg1"/>
                </a:solidFill>
                <a:latin typeface="Calibri" pitchFamily="34" charset="0"/>
                <a:cs typeface="Calibri" pitchFamily="34" charset="0"/>
              </a:rPr>
              <a:t>Índice de desempleados por especialidad</a:t>
            </a:r>
          </a:p>
        </p:txBody>
      </p:sp>
      <p:graphicFrame>
        <p:nvGraphicFramePr>
          <p:cNvPr id="15" name="Group 3"/>
          <p:cNvGraphicFramePr>
            <a:graphicFrameLocks noGrp="1"/>
          </p:cNvGraphicFramePr>
          <p:nvPr/>
        </p:nvGraphicFramePr>
        <p:xfrm>
          <a:off x="524418" y="1500428"/>
          <a:ext cx="2808150" cy="3870453"/>
        </p:xfrm>
        <a:graphic>
          <a:graphicData uri="http://schemas.openxmlformats.org/drawingml/2006/table">
            <a:tbl>
              <a:tblPr>
                <a:tableStyleId>{5940675A-B579-460E-94D1-54222C63F5DA}</a:tableStyleId>
              </a:tblPr>
              <a:tblGrid>
                <a:gridCol w="1440000"/>
                <a:gridCol w="432048"/>
                <a:gridCol w="936102"/>
              </a:tblGrid>
              <a:tr h="223541">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b="1" i="0" u="none" strike="noStrike" cap="none" normalizeH="0" baseline="0" dirty="0" smtClean="0">
                          <a:ln>
                            <a:solidFill>
                              <a:schemeClr val="bg1"/>
                            </a:solidFill>
                          </a:ln>
                          <a:solidFill>
                            <a:schemeClr val="bg1"/>
                          </a:solidFill>
                          <a:effectLst/>
                          <a:latin typeface="+mj-lt"/>
                          <a:cs typeface="Calibri" pitchFamily="32" charset="0"/>
                        </a:rPr>
                        <a:t>Especialidad</a:t>
                      </a:r>
                    </a:p>
                  </a:txBody>
                  <a:tcPr marL="36000" marR="36000" marT="18000" marB="18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latin typeface="+mj-lt"/>
                        </a:rPr>
                        <a:t>%</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36000" marR="36000" marT="18000" marB="18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36000" marR="36000" marT="18000" marB="18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r>
              <a:tr h="227932">
                <a:tc>
                  <a:txBody>
                    <a:bodyPr/>
                    <a:lstStyle/>
                    <a:p>
                      <a:pPr algn="l" fontAlgn="b"/>
                      <a:r>
                        <a:rPr lang="es-ES" sz="1050" b="0" i="0" u="none" strike="noStrike" dirty="0">
                          <a:solidFill>
                            <a:srgbClr val="000000"/>
                          </a:solidFill>
                          <a:effectLst/>
                          <a:latin typeface="Calibri"/>
                        </a:rPr>
                        <a:t>Farmacología Clínica</a:t>
                      </a: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a:txBody>
                    <a:bodyPr/>
                    <a:lstStyle/>
                    <a:p>
                      <a:pPr algn="ctr" fontAlgn="b"/>
                      <a:r>
                        <a:rPr lang="es-ES" sz="1100" b="0" i="0" u="none" strike="noStrike" dirty="0" smtClean="0">
                          <a:solidFill>
                            <a:srgbClr val="000000"/>
                          </a:solidFill>
                          <a:effectLst/>
                          <a:latin typeface="Calibri"/>
                        </a:rPr>
                        <a:t>16,7</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a:txBody>
                    <a:bodyPr/>
                    <a:lstStyle/>
                    <a:p>
                      <a:pPr algn="ctr" fontAlgn="t"/>
                      <a:endParaRPr lang="es-ES" sz="1200" b="0" i="0" u="none" strike="noStrike" dirty="0">
                        <a:solidFill>
                          <a:schemeClr val="bg1"/>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r>
              <a:tr h="227932">
                <a:tc>
                  <a:txBody>
                    <a:bodyPr/>
                    <a:lstStyle/>
                    <a:p>
                      <a:pPr algn="l" fontAlgn="b"/>
                      <a:r>
                        <a:rPr lang="es-ES" sz="1050" b="0" i="0" u="none" strike="noStrike">
                          <a:solidFill>
                            <a:srgbClr val="000000"/>
                          </a:solidFill>
                          <a:effectLst/>
                          <a:latin typeface="Calibri"/>
                        </a:rPr>
                        <a:t>Hidrología Médica</a:t>
                      </a: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16,2</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050" b="0" i="0" u="none" strike="noStrike" dirty="0">
                          <a:solidFill>
                            <a:srgbClr val="000000"/>
                          </a:solidFill>
                          <a:effectLst/>
                          <a:latin typeface="Calibri"/>
                        </a:rPr>
                        <a:t>Medicina Nuclear</a:t>
                      </a: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11,6</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050" b="0" i="0" u="none" strike="noStrike">
                          <a:solidFill>
                            <a:srgbClr val="000000"/>
                          </a:solidFill>
                          <a:effectLst/>
                          <a:latin typeface="Calibri"/>
                        </a:rPr>
                        <a:t>Oncología Radioterápica</a:t>
                      </a: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10,8</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050" b="0" i="0" u="none" strike="noStrike">
                          <a:solidFill>
                            <a:srgbClr val="000000"/>
                          </a:solidFill>
                          <a:effectLst/>
                          <a:latin typeface="Calibri"/>
                        </a:rPr>
                        <a:t>Neumología</a:t>
                      </a: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10,8</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050" b="0" i="0" u="none" strike="noStrike" dirty="0">
                          <a:solidFill>
                            <a:srgbClr val="000000"/>
                          </a:solidFill>
                          <a:effectLst/>
                          <a:latin typeface="Calibri"/>
                        </a:rPr>
                        <a:t>Bioquímica Clínica</a:t>
                      </a: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10,0</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050" b="0" i="0" u="none" strike="noStrike" dirty="0">
                          <a:solidFill>
                            <a:srgbClr val="000000"/>
                          </a:solidFill>
                          <a:effectLst/>
                          <a:latin typeface="Calibri"/>
                        </a:rPr>
                        <a:t>Medicina </a:t>
                      </a:r>
                      <a:r>
                        <a:rPr lang="es-ES" sz="1050" b="0" i="0" u="none" strike="noStrike" dirty="0" smtClean="0">
                          <a:solidFill>
                            <a:srgbClr val="000000"/>
                          </a:solidFill>
                          <a:effectLst/>
                          <a:latin typeface="Calibri"/>
                        </a:rPr>
                        <a:t>P. </a:t>
                      </a:r>
                      <a:r>
                        <a:rPr lang="es-ES" sz="1050" b="0" i="0" u="none" strike="noStrike" dirty="0">
                          <a:solidFill>
                            <a:srgbClr val="000000"/>
                          </a:solidFill>
                          <a:effectLst/>
                          <a:latin typeface="Calibri"/>
                        </a:rPr>
                        <a:t>y </a:t>
                      </a:r>
                      <a:r>
                        <a:rPr lang="es-ES" sz="1050" b="0" i="0" u="none" strike="noStrike" dirty="0" smtClean="0">
                          <a:solidFill>
                            <a:srgbClr val="000000"/>
                          </a:solidFill>
                          <a:effectLst/>
                          <a:latin typeface="Calibri"/>
                        </a:rPr>
                        <a:t>S. </a:t>
                      </a:r>
                      <a:r>
                        <a:rPr lang="es-ES" sz="1050" b="0" i="0" u="none" strike="noStrike" dirty="0">
                          <a:solidFill>
                            <a:srgbClr val="000000"/>
                          </a:solidFill>
                          <a:effectLst/>
                          <a:latin typeface="Calibri"/>
                        </a:rPr>
                        <a:t>Pública</a:t>
                      </a: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8,9</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050" b="0" i="0" u="none" strike="noStrike" dirty="0">
                          <a:solidFill>
                            <a:srgbClr val="000000"/>
                          </a:solidFill>
                          <a:effectLst/>
                          <a:latin typeface="Calibri"/>
                        </a:rPr>
                        <a:t>Endocrinología y </a:t>
                      </a:r>
                      <a:r>
                        <a:rPr lang="es-ES" sz="1050" b="0" i="0" u="none" strike="noStrike" dirty="0" err="1" smtClean="0">
                          <a:solidFill>
                            <a:srgbClr val="000000"/>
                          </a:solidFill>
                          <a:effectLst/>
                          <a:latin typeface="Calibri"/>
                        </a:rPr>
                        <a:t>Nut</a:t>
                      </a:r>
                      <a:r>
                        <a:rPr lang="es-ES" sz="1050" b="0" i="0" u="none" strike="noStrike" dirty="0" smtClean="0">
                          <a:solidFill>
                            <a:srgbClr val="000000"/>
                          </a:solidFill>
                          <a:effectLst/>
                          <a:latin typeface="Calibri"/>
                        </a:rPr>
                        <a:t>.</a:t>
                      </a:r>
                      <a:endParaRPr lang="es-ES" sz="105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8,9</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050" b="0" i="0" u="none" strike="noStrike">
                          <a:solidFill>
                            <a:srgbClr val="000000"/>
                          </a:solidFill>
                          <a:effectLst/>
                          <a:latin typeface="Calibri"/>
                        </a:rPr>
                        <a:t>Geriatría</a:t>
                      </a: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8,6</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050" b="0" i="0" u="none" strike="noStrike" dirty="0">
                          <a:solidFill>
                            <a:srgbClr val="000000"/>
                          </a:solidFill>
                          <a:effectLst/>
                          <a:latin typeface="Calibri"/>
                        </a:rPr>
                        <a:t>Hematología y </a:t>
                      </a:r>
                      <a:r>
                        <a:rPr lang="es-ES" sz="1050" b="0" i="0" u="none" strike="noStrike" dirty="0" err="1" smtClean="0">
                          <a:solidFill>
                            <a:srgbClr val="000000"/>
                          </a:solidFill>
                          <a:effectLst/>
                          <a:latin typeface="Calibri"/>
                        </a:rPr>
                        <a:t>Hemot</a:t>
                      </a:r>
                      <a:r>
                        <a:rPr lang="es-ES" sz="1050" b="0" i="0" u="none" strike="noStrike" dirty="0" smtClean="0">
                          <a:solidFill>
                            <a:srgbClr val="000000"/>
                          </a:solidFill>
                          <a:effectLst/>
                          <a:latin typeface="Calibri"/>
                        </a:rPr>
                        <a:t>.</a:t>
                      </a:r>
                      <a:endParaRPr lang="es-ES" sz="105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8,1</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050" b="0" i="0" u="none" strike="noStrike">
                          <a:solidFill>
                            <a:srgbClr val="000000"/>
                          </a:solidFill>
                          <a:effectLst/>
                          <a:latin typeface="Calibri"/>
                        </a:rPr>
                        <a:t>Otorrinolaringología</a:t>
                      </a: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8,1</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050" b="0" i="0" u="none" strike="noStrike">
                          <a:solidFill>
                            <a:srgbClr val="000000"/>
                          </a:solidFill>
                          <a:effectLst/>
                          <a:latin typeface="Calibri"/>
                        </a:rPr>
                        <a:t>Análisis Clínicos</a:t>
                      </a: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7,8</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050" b="0" i="0" u="none" strike="noStrike">
                          <a:solidFill>
                            <a:srgbClr val="000000"/>
                          </a:solidFill>
                          <a:effectLst/>
                          <a:latin typeface="Calibri"/>
                        </a:rPr>
                        <a:t>Neurología</a:t>
                      </a: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7,7</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050" b="0" i="0" u="none" strike="noStrike">
                          <a:solidFill>
                            <a:srgbClr val="000000"/>
                          </a:solidFill>
                          <a:effectLst/>
                          <a:latin typeface="Calibri"/>
                        </a:rPr>
                        <a:t>Medicina Interna</a:t>
                      </a: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7,6</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050" b="0" i="0" u="none" strike="noStrike">
                          <a:solidFill>
                            <a:srgbClr val="000000"/>
                          </a:solidFill>
                          <a:effectLst/>
                          <a:latin typeface="Calibri"/>
                        </a:rPr>
                        <a:t>Oncología Médica</a:t>
                      </a: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7,4</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050" b="0" i="0" u="none" strike="noStrike" dirty="0">
                          <a:solidFill>
                            <a:srgbClr val="000000"/>
                          </a:solidFill>
                          <a:effectLst/>
                          <a:latin typeface="Calibri"/>
                        </a:rPr>
                        <a:t>Microbiología y </a:t>
                      </a:r>
                      <a:r>
                        <a:rPr lang="es-ES" sz="1050" b="0" i="0" u="none" strike="noStrike" dirty="0" err="1" smtClean="0">
                          <a:solidFill>
                            <a:srgbClr val="000000"/>
                          </a:solidFill>
                          <a:effectLst/>
                          <a:latin typeface="Calibri"/>
                        </a:rPr>
                        <a:t>Parasit</a:t>
                      </a:r>
                      <a:r>
                        <a:rPr lang="es-ES" sz="1050" b="0" i="0" u="none" strike="noStrike" dirty="0" smtClean="0">
                          <a:solidFill>
                            <a:srgbClr val="000000"/>
                          </a:solidFill>
                          <a:effectLst/>
                          <a:latin typeface="Calibri"/>
                        </a:rPr>
                        <a:t>.</a:t>
                      </a:r>
                      <a:endParaRPr lang="es-ES" sz="105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7,4</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21" name="Group 3"/>
          <p:cNvGraphicFramePr>
            <a:graphicFrameLocks noGrp="1"/>
          </p:cNvGraphicFramePr>
          <p:nvPr/>
        </p:nvGraphicFramePr>
        <p:xfrm>
          <a:off x="3610372" y="1500428"/>
          <a:ext cx="2808150" cy="3870453"/>
        </p:xfrm>
        <a:graphic>
          <a:graphicData uri="http://schemas.openxmlformats.org/drawingml/2006/table">
            <a:tbl>
              <a:tblPr>
                <a:tableStyleId>{5940675A-B579-460E-94D1-54222C63F5DA}</a:tableStyleId>
              </a:tblPr>
              <a:tblGrid>
                <a:gridCol w="1440000"/>
                <a:gridCol w="432048"/>
                <a:gridCol w="936102"/>
              </a:tblGrid>
              <a:tr h="223541">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b="1" i="0" u="none" strike="noStrike" kern="1200" cap="none" normalizeH="0" baseline="0" dirty="0" smtClean="0">
                          <a:ln>
                            <a:solidFill>
                              <a:schemeClr val="bg1"/>
                            </a:solidFill>
                          </a:ln>
                          <a:solidFill>
                            <a:schemeClr val="bg1"/>
                          </a:solidFill>
                          <a:effectLst/>
                          <a:latin typeface="+mn-lt"/>
                          <a:ea typeface="+mn-ea"/>
                          <a:cs typeface="Calibri" pitchFamily="32" charset="0"/>
                        </a:rPr>
                        <a:t>Especialidad</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36000" marR="36000" marT="18000" marB="18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latin typeface="+mj-lt"/>
                        </a:rPr>
                        <a:t>%</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36000" marR="36000" marT="18000" marB="18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36000" marR="36000" marT="18000" marB="18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r>
              <a:tr h="227932">
                <a:tc>
                  <a:txBody>
                    <a:bodyPr/>
                    <a:lstStyle/>
                    <a:p>
                      <a:pPr algn="l" fontAlgn="b"/>
                      <a:r>
                        <a:rPr lang="es-ES" sz="1050" b="0" i="0" u="none" strike="noStrike" dirty="0">
                          <a:solidFill>
                            <a:srgbClr val="000000"/>
                          </a:solidFill>
                          <a:effectLst/>
                          <a:latin typeface="Calibri"/>
                        </a:rPr>
                        <a:t>Medicina Familiar y </a:t>
                      </a:r>
                      <a:r>
                        <a:rPr lang="es-ES" sz="1050" b="0" i="0" u="none" strike="noStrike" dirty="0" err="1" smtClean="0">
                          <a:solidFill>
                            <a:srgbClr val="000000"/>
                          </a:solidFill>
                          <a:effectLst/>
                          <a:latin typeface="Calibri"/>
                        </a:rPr>
                        <a:t>Com</a:t>
                      </a:r>
                      <a:endParaRPr lang="es-ES" sz="105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7,3</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chemeClr val="bg1"/>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050" b="0" i="0" u="none" strike="noStrike">
                          <a:solidFill>
                            <a:srgbClr val="000000"/>
                          </a:solidFill>
                          <a:effectLst/>
                          <a:latin typeface="Calibri"/>
                        </a:rPr>
                        <a:t>Inmunología</a:t>
                      </a: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7,1</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050" b="0" i="0" u="none" strike="noStrike">
                          <a:solidFill>
                            <a:srgbClr val="000000"/>
                          </a:solidFill>
                          <a:effectLst/>
                          <a:latin typeface="Calibri"/>
                        </a:rPr>
                        <a:t>Neurofisiología Clínica</a:t>
                      </a: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7,0</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050" b="0" i="0" u="none" strike="noStrike" dirty="0">
                          <a:solidFill>
                            <a:srgbClr val="000000"/>
                          </a:solidFill>
                          <a:effectLst/>
                          <a:latin typeface="Calibri"/>
                        </a:rPr>
                        <a:t>Cirugía </a:t>
                      </a:r>
                      <a:r>
                        <a:rPr lang="es-ES" sz="1050" b="0" i="0" u="none" strike="noStrike" dirty="0" smtClean="0">
                          <a:solidFill>
                            <a:srgbClr val="000000"/>
                          </a:solidFill>
                          <a:effectLst/>
                          <a:latin typeface="Calibri"/>
                        </a:rPr>
                        <a:t>P, </a:t>
                      </a:r>
                      <a:r>
                        <a:rPr lang="es-ES" sz="1050" b="0" i="0" u="none" strike="noStrike" dirty="0">
                          <a:solidFill>
                            <a:srgbClr val="000000"/>
                          </a:solidFill>
                          <a:effectLst/>
                          <a:latin typeface="Calibri"/>
                        </a:rPr>
                        <a:t>Estética y </a:t>
                      </a:r>
                      <a:r>
                        <a:rPr lang="es-ES" sz="1050" b="0" i="0" u="none" strike="noStrike" dirty="0" smtClean="0">
                          <a:solidFill>
                            <a:srgbClr val="000000"/>
                          </a:solidFill>
                          <a:effectLst/>
                          <a:latin typeface="Calibri"/>
                        </a:rPr>
                        <a:t>Rep.</a:t>
                      </a:r>
                      <a:endParaRPr lang="es-ES" sz="105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6,7</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050" b="0" i="0" u="none" strike="noStrike">
                          <a:solidFill>
                            <a:srgbClr val="000000"/>
                          </a:solidFill>
                          <a:effectLst/>
                          <a:latin typeface="Calibri"/>
                        </a:rPr>
                        <a:t>Psiquiatría</a:t>
                      </a: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6,6</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050" b="0" i="0" u="none" strike="noStrike">
                          <a:solidFill>
                            <a:srgbClr val="000000"/>
                          </a:solidFill>
                          <a:effectLst/>
                          <a:latin typeface="Calibri"/>
                        </a:rPr>
                        <a:t>Cirugía Torácica</a:t>
                      </a: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5,3</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050" b="0" i="0" u="none" strike="noStrike" dirty="0">
                          <a:solidFill>
                            <a:srgbClr val="000000"/>
                          </a:solidFill>
                          <a:effectLst/>
                          <a:latin typeface="Calibri"/>
                        </a:rPr>
                        <a:t>Cirugía Oral y </a:t>
                      </a:r>
                      <a:r>
                        <a:rPr lang="es-ES" sz="1050" b="0" i="0" u="none" strike="noStrike" dirty="0" err="1" smtClean="0">
                          <a:solidFill>
                            <a:srgbClr val="000000"/>
                          </a:solidFill>
                          <a:effectLst/>
                          <a:latin typeface="Calibri"/>
                        </a:rPr>
                        <a:t>Maxilof</a:t>
                      </a:r>
                      <a:r>
                        <a:rPr lang="es-ES" sz="1050" b="0" i="0" u="none" strike="noStrike" dirty="0" smtClean="0">
                          <a:solidFill>
                            <a:srgbClr val="000000"/>
                          </a:solidFill>
                          <a:effectLst/>
                          <a:latin typeface="Calibri"/>
                        </a:rPr>
                        <a:t>.</a:t>
                      </a:r>
                      <a:endParaRPr lang="es-ES" sz="105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4,9</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050" b="0" i="0" u="none" strike="noStrike">
                          <a:solidFill>
                            <a:srgbClr val="000000"/>
                          </a:solidFill>
                          <a:effectLst/>
                          <a:latin typeface="Calibri"/>
                        </a:rPr>
                        <a:t>Nefrología</a:t>
                      </a: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4,8</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050" b="0" i="0" u="none" strike="noStrike">
                          <a:solidFill>
                            <a:srgbClr val="000000"/>
                          </a:solidFill>
                          <a:effectLst/>
                          <a:latin typeface="Calibri"/>
                        </a:rPr>
                        <a:t>Medicina Intensiva</a:t>
                      </a: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4,7</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050" b="0" i="0" u="none" strike="noStrike">
                          <a:solidFill>
                            <a:srgbClr val="000000"/>
                          </a:solidFill>
                          <a:effectLst/>
                          <a:latin typeface="Calibri"/>
                        </a:rPr>
                        <a:t>Oftalmología</a:t>
                      </a: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4,5</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050" b="0" i="0" u="none" strike="noStrike">
                          <a:solidFill>
                            <a:srgbClr val="000000"/>
                          </a:solidFill>
                          <a:effectLst/>
                          <a:latin typeface="Calibri"/>
                        </a:rPr>
                        <a:t>Alergología</a:t>
                      </a: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4,3</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050" b="0" i="0" u="none" strike="noStrike" dirty="0">
                          <a:solidFill>
                            <a:srgbClr val="000000"/>
                          </a:solidFill>
                          <a:effectLst/>
                          <a:latin typeface="Calibri"/>
                        </a:rPr>
                        <a:t>Medicina </a:t>
                      </a:r>
                      <a:r>
                        <a:rPr lang="es-ES" sz="1050" b="0" i="0" u="none" strike="noStrike" dirty="0" smtClean="0">
                          <a:solidFill>
                            <a:srgbClr val="000000"/>
                          </a:solidFill>
                          <a:effectLst/>
                          <a:latin typeface="Calibri"/>
                        </a:rPr>
                        <a:t>Ed. </a:t>
                      </a:r>
                      <a:r>
                        <a:rPr lang="es-ES" sz="1050" b="0" i="0" u="none" strike="noStrike" dirty="0">
                          <a:solidFill>
                            <a:srgbClr val="000000"/>
                          </a:solidFill>
                          <a:effectLst/>
                          <a:latin typeface="Calibri"/>
                        </a:rPr>
                        <a:t>Física y </a:t>
                      </a:r>
                      <a:r>
                        <a:rPr lang="es-ES" sz="1050" b="0" i="0" u="none" strike="noStrike" dirty="0" smtClean="0">
                          <a:solidFill>
                            <a:srgbClr val="000000"/>
                          </a:solidFill>
                          <a:effectLst/>
                          <a:latin typeface="Calibri"/>
                        </a:rPr>
                        <a:t>D.</a:t>
                      </a:r>
                      <a:endParaRPr lang="es-ES" sz="105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4,2</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050" b="0" i="0" u="none" strike="noStrike" dirty="0">
                          <a:solidFill>
                            <a:srgbClr val="000000"/>
                          </a:solidFill>
                          <a:effectLst/>
                          <a:latin typeface="Calibri"/>
                        </a:rPr>
                        <a:t>Medicina Legal y </a:t>
                      </a:r>
                      <a:r>
                        <a:rPr lang="es-ES" sz="1050" b="0" i="0" u="none" strike="noStrike" dirty="0" err="1" smtClean="0">
                          <a:solidFill>
                            <a:srgbClr val="000000"/>
                          </a:solidFill>
                          <a:effectLst/>
                          <a:latin typeface="Calibri"/>
                        </a:rPr>
                        <a:t>For</a:t>
                      </a:r>
                      <a:r>
                        <a:rPr lang="es-ES" sz="1050" b="0" i="0" u="none" strike="noStrike" dirty="0" smtClean="0">
                          <a:solidFill>
                            <a:srgbClr val="000000"/>
                          </a:solidFill>
                          <a:effectLst/>
                          <a:latin typeface="Calibri"/>
                        </a:rPr>
                        <a:t>.</a:t>
                      </a:r>
                      <a:endParaRPr lang="es-ES" sz="105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4,2</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050" b="0" i="0" u="none" strike="noStrike" dirty="0">
                          <a:solidFill>
                            <a:srgbClr val="000000"/>
                          </a:solidFill>
                          <a:effectLst/>
                          <a:latin typeface="Calibri"/>
                        </a:rPr>
                        <a:t>Cirugía </a:t>
                      </a:r>
                      <a:r>
                        <a:rPr lang="es-ES" sz="1050" b="0" i="0" u="none" strike="noStrike" dirty="0" smtClean="0">
                          <a:solidFill>
                            <a:srgbClr val="000000"/>
                          </a:solidFill>
                          <a:effectLst/>
                          <a:latin typeface="Calibri"/>
                        </a:rPr>
                        <a:t>G.</a:t>
                      </a:r>
                      <a:r>
                        <a:rPr lang="es-ES" sz="1050" b="0" i="0" u="none" strike="noStrike" baseline="0" dirty="0" smtClean="0">
                          <a:solidFill>
                            <a:srgbClr val="000000"/>
                          </a:solidFill>
                          <a:effectLst/>
                          <a:latin typeface="Calibri"/>
                        </a:rPr>
                        <a:t> </a:t>
                      </a:r>
                      <a:r>
                        <a:rPr lang="es-ES" sz="1050" b="0" i="0" u="none" strike="noStrike" dirty="0" smtClean="0">
                          <a:solidFill>
                            <a:srgbClr val="000000"/>
                          </a:solidFill>
                          <a:effectLst/>
                          <a:latin typeface="Calibri"/>
                        </a:rPr>
                        <a:t>y Ap. </a:t>
                      </a:r>
                      <a:r>
                        <a:rPr lang="es-ES" sz="1050" b="0" i="0" u="none" strike="noStrike" dirty="0" err="1" smtClean="0">
                          <a:solidFill>
                            <a:srgbClr val="000000"/>
                          </a:solidFill>
                          <a:effectLst/>
                          <a:latin typeface="Calibri"/>
                        </a:rPr>
                        <a:t>Digestiv</a:t>
                      </a:r>
                      <a:r>
                        <a:rPr lang="es-ES" sz="1050" b="0" i="0" u="none" strike="noStrike" dirty="0" smtClean="0">
                          <a:solidFill>
                            <a:srgbClr val="000000"/>
                          </a:solidFill>
                          <a:effectLst/>
                          <a:latin typeface="Calibri"/>
                        </a:rPr>
                        <a:t>.</a:t>
                      </a:r>
                      <a:endParaRPr lang="es-ES" sz="105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4,2</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050" b="0" i="0" u="none" strike="noStrike">
                          <a:solidFill>
                            <a:srgbClr val="000000"/>
                          </a:solidFill>
                          <a:effectLst/>
                          <a:latin typeface="Calibri"/>
                        </a:rPr>
                        <a:t>Neurocirugía</a:t>
                      </a: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4,2</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050" b="0" i="0" u="none" strike="noStrike" dirty="0">
                          <a:solidFill>
                            <a:srgbClr val="000000"/>
                          </a:solidFill>
                          <a:effectLst/>
                          <a:latin typeface="Calibri"/>
                        </a:rPr>
                        <a:t>Medicina del Trabajo</a:t>
                      </a: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3,6</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23" name="Group 3"/>
          <p:cNvGraphicFramePr>
            <a:graphicFrameLocks noGrp="1"/>
          </p:cNvGraphicFramePr>
          <p:nvPr/>
        </p:nvGraphicFramePr>
        <p:xfrm>
          <a:off x="6663206" y="1500428"/>
          <a:ext cx="2808150" cy="3870453"/>
        </p:xfrm>
        <a:graphic>
          <a:graphicData uri="http://schemas.openxmlformats.org/drawingml/2006/table">
            <a:tbl>
              <a:tblPr>
                <a:tableStyleId>{5940675A-B579-460E-94D1-54222C63F5DA}</a:tableStyleId>
              </a:tblPr>
              <a:tblGrid>
                <a:gridCol w="1440000"/>
                <a:gridCol w="432048"/>
                <a:gridCol w="936102"/>
              </a:tblGrid>
              <a:tr h="223541">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b="1" i="0" u="none" strike="noStrike" kern="1200" cap="none" normalizeH="0" baseline="0" dirty="0" smtClean="0">
                          <a:ln>
                            <a:solidFill>
                              <a:schemeClr val="bg1"/>
                            </a:solidFill>
                          </a:ln>
                          <a:solidFill>
                            <a:schemeClr val="bg1"/>
                          </a:solidFill>
                          <a:effectLst/>
                          <a:latin typeface="+mn-lt"/>
                          <a:ea typeface="+mn-ea"/>
                          <a:cs typeface="Calibri" pitchFamily="32" charset="0"/>
                        </a:rPr>
                        <a:t>Especialidad</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36000" marR="36000" marT="18000" marB="18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latin typeface="+mj-lt"/>
                        </a:rPr>
                        <a:t>%</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36000" marR="36000" marT="18000" marB="18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36000" marR="36000" marT="18000" marB="18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r>
              <a:tr h="227932">
                <a:tc>
                  <a:txBody>
                    <a:bodyPr/>
                    <a:lstStyle/>
                    <a:p>
                      <a:pPr algn="l" fontAlgn="b"/>
                      <a:r>
                        <a:rPr lang="es-ES" sz="1050" b="0" i="0" u="none" strike="noStrike" dirty="0">
                          <a:solidFill>
                            <a:srgbClr val="000000"/>
                          </a:solidFill>
                          <a:effectLst/>
                          <a:latin typeface="Calibri"/>
                        </a:rPr>
                        <a:t>Aparato </a:t>
                      </a:r>
                      <a:r>
                        <a:rPr lang="es-ES" sz="1050" b="0" i="0" u="none" strike="noStrike" dirty="0" smtClean="0">
                          <a:solidFill>
                            <a:srgbClr val="000000"/>
                          </a:solidFill>
                          <a:effectLst/>
                          <a:latin typeface="Calibri"/>
                        </a:rPr>
                        <a:t>Digestivo</a:t>
                      </a:r>
                      <a:endParaRPr lang="es-ES" sz="105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3,6</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chemeClr val="bg1"/>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050" b="0" i="0" u="none" strike="noStrike">
                          <a:solidFill>
                            <a:srgbClr val="000000"/>
                          </a:solidFill>
                          <a:effectLst/>
                          <a:latin typeface="Calibri"/>
                        </a:rPr>
                        <a:t>Estomatología</a:t>
                      </a: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3,6</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050" b="0" i="0" u="none" strike="noStrike" dirty="0">
                          <a:solidFill>
                            <a:srgbClr val="000000"/>
                          </a:solidFill>
                          <a:effectLst/>
                          <a:latin typeface="Calibri"/>
                        </a:rPr>
                        <a:t>Obstetricia y </a:t>
                      </a:r>
                      <a:r>
                        <a:rPr lang="es-ES" sz="1050" b="0" i="0" u="none" strike="noStrike" dirty="0" err="1" smtClean="0">
                          <a:solidFill>
                            <a:srgbClr val="000000"/>
                          </a:solidFill>
                          <a:effectLst/>
                          <a:latin typeface="Calibri"/>
                        </a:rPr>
                        <a:t>Ginec</a:t>
                      </a:r>
                      <a:r>
                        <a:rPr lang="es-ES" sz="1050" b="0" i="0" u="none" strike="noStrike" dirty="0" smtClean="0">
                          <a:solidFill>
                            <a:srgbClr val="000000"/>
                          </a:solidFill>
                          <a:effectLst/>
                          <a:latin typeface="Calibri"/>
                        </a:rPr>
                        <a:t>.</a:t>
                      </a:r>
                      <a:endParaRPr lang="es-ES" sz="105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3,5</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050" b="0" i="0" u="none" strike="noStrike" dirty="0">
                          <a:solidFill>
                            <a:srgbClr val="000000"/>
                          </a:solidFill>
                          <a:effectLst/>
                          <a:latin typeface="Calibri"/>
                        </a:rPr>
                        <a:t>Medicina Física y </a:t>
                      </a:r>
                      <a:r>
                        <a:rPr lang="es-ES" sz="1050" b="0" i="0" u="none" strike="noStrike" dirty="0" err="1" smtClean="0">
                          <a:solidFill>
                            <a:srgbClr val="000000"/>
                          </a:solidFill>
                          <a:effectLst/>
                          <a:latin typeface="Calibri"/>
                        </a:rPr>
                        <a:t>Rehab</a:t>
                      </a:r>
                      <a:r>
                        <a:rPr lang="es-ES" sz="1050" b="0" i="0" u="none" strike="noStrike" dirty="0" smtClean="0">
                          <a:solidFill>
                            <a:srgbClr val="000000"/>
                          </a:solidFill>
                          <a:effectLst/>
                          <a:latin typeface="Calibri"/>
                        </a:rPr>
                        <a:t>.</a:t>
                      </a:r>
                      <a:endParaRPr lang="es-ES" sz="105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3,4</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050" b="0" i="0" u="none" strike="noStrike">
                          <a:solidFill>
                            <a:srgbClr val="000000"/>
                          </a:solidFill>
                          <a:effectLst/>
                          <a:latin typeface="Calibri"/>
                        </a:rPr>
                        <a:t>Anatomía Patológica</a:t>
                      </a: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3,3</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050" b="0" i="0" u="none" strike="noStrike">
                          <a:solidFill>
                            <a:srgbClr val="000000"/>
                          </a:solidFill>
                          <a:effectLst/>
                          <a:latin typeface="Calibri"/>
                        </a:rPr>
                        <a:t>Urología</a:t>
                      </a: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3,3</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050" b="0" i="0" u="none" strike="noStrike" dirty="0">
                          <a:solidFill>
                            <a:srgbClr val="000000"/>
                          </a:solidFill>
                          <a:effectLst/>
                          <a:latin typeface="Calibri"/>
                        </a:rPr>
                        <a:t>Pediatría y sus Áreas </a:t>
                      </a:r>
                      <a:r>
                        <a:rPr lang="es-ES" sz="1050" b="0" i="0" u="none" strike="noStrike" dirty="0" err="1" smtClean="0">
                          <a:solidFill>
                            <a:srgbClr val="000000"/>
                          </a:solidFill>
                          <a:effectLst/>
                          <a:latin typeface="Calibri"/>
                        </a:rPr>
                        <a:t>Esp</a:t>
                      </a:r>
                      <a:endParaRPr lang="es-ES" sz="105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2,8</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050" b="0" i="0" u="none" strike="noStrike" dirty="0">
                          <a:solidFill>
                            <a:srgbClr val="000000"/>
                          </a:solidFill>
                          <a:effectLst/>
                          <a:latin typeface="Calibri"/>
                        </a:rPr>
                        <a:t>Dermatología </a:t>
                      </a:r>
                      <a:r>
                        <a:rPr lang="es-ES" sz="1050" b="0" i="0" u="none" strike="noStrike" dirty="0" smtClean="0">
                          <a:solidFill>
                            <a:srgbClr val="000000"/>
                          </a:solidFill>
                          <a:effectLst/>
                          <a:latin typeface="Calibri"/>
                        </a:rPr>
                        <a:t>M-Q </a:t>
                      </a:r>
                      <a:r>
                        <a:rPr lang="es-ES" sz="1050" b="0" i="0" u="none" strike="noStrike" dirty="0">
                          <a:solidFill>
                            <a:srgbClr val="000000"/>
                          </a:solidFill>
                          <a:effectLst/>
                          <a:latin typeface="Calibri"/>
                        </a:rPr>
                        <a:t>y </a:t>
                      </a:r>
                      <a:r>
                        <a:rPr lang="es-ES" sz="1050" b="0" i="0" u="none" strike="noStrike" dirty="0" smtClean="0">
                          <a:solidFill>
                            <a:srgbClr val="000000"/>
                          </a:solidFill>
                          <a:effectLst/>
                          <a:latin typeface="Calibri"/>
                        </a:rPr>
                        <a:t>Ven</a:t>
                      </a:r>
                      <a:endParaRPr lang="es-ES" sz="105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2,1</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050" b="0" i="0" u="none" strike="noStrike">
                          <a:solidFill>
                            <a:srgbClr val="000000"/>
                          </a:solidFill>
                          <a:effectLst/>
                          <a:latin typeface="Calibri"/>
                        </a:rPr>
                        <a:t>Radiodiagnóstico</a:t>
                      </a: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2,1</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050" b="0" i="0" u="none" strike="noStrike" dirty="0">
                          <a:solidFill>
                            <a:srgbClr val="000000"/>
                          </a:solidFill>
                          <a:effectLst/>
                          <a:latin typeface="Calibri"/>
                        </a:rPr>
                        <a:t>Anestesiología y </a:t>
                      </a:r>
                      <a:r>
                        <a:rPr lang="es-ES" sz="1050" b="0" i="0" u="none" strike="noStrike" dirty="0" err="1" smtClean="0">
                          <a:solidFill>
                            <a:srgbClr val="000000"/>
                          </a:solidFill>
                          <a:effectLst/>
                          <a:latin typeface="Calibri"/>
                        </a:rPr>
                        <a:t>Rean</a:t>
                      </a:r>
                      <a:r>
                        <a:rPr lang="es-ES" sz="1050" b="0" i="0" u="none" strike="noStrike" dirty="0" smtClean="0">
                          <a:solidFill>
                            <a:srgbClr val="000000"/>
                          </a:solidFill>
                          <a:effectLst/>
                          <a:latin typeface="Calibri"/>
                        </a:rPr>
                        <a:t>.</a:t>
                      </a:r>
                      <a:endParaRPr lang="es-ES" sz="105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1,8</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050" b="0" i="0" u="none" strike="noStrike" dirty="0">
                          <a:solidFill>
                            <a:srgbClr val="000000"/>
                          </a:solidFill>
                          <a:effectLst/>
                          <a:latin typeface="Calibri"/>
                        </a:rPr>
                        <a:t>Cirugía Ortopédica y </a:t>
                      </a:r>
                      <a:r>
                        <a:rPr lang="es-ES" sz="1050" b="0" i="0" u="none" strike="noStrike" dirty="0" smtClean="0">
                          <a:solidFill>
                            <a:srgbClr val="000000"/>
                          </a:solidFill>
                          <a:effectLst/>
                          <a:latin typeface="Calibri"/>
                        </a:rPr>
                        <a:t>T.</a:t>
                      </a:r>
                      <a:endParaRPr lang="es-ES" sz="105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1,7</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050" b="0" i="0" u="none" strike="noStrike">
                          <a:solidFill>
                            <a:srgbClr val="000000"/>
                          </a:solidFill>
                          <a:effectLst/>
                          <a:latin typeface="Calibri"/>
                        </a:rPr>
                        <a:t>Cardiología</a:t>
                      </a: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1,5</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050" b="0" i="0" u="none" strike="noStrike">
                          <a:solidFill>
                            <a:srgbClr val="000000"/>
                          </a:solidFill>
                          <a:effectLst/>
                          <a:latin typeface="Calibri"/>
                        </a:rPr>
                        <a:t>Reumatología</a:t>
                      </a: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1,4</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050" b="0" i="0" u="none" strike="noStrike" dirty="0">
                          <a:solidFill>
                            <a:srgbClr val="000000"/>
                          </a:solidFill>
                          <a:effectLst/>
                          <a:latin typeface="Calibri"/>
                        </a:rPr>
                        <a:t>Angiología y Cirugía </a:t>
                      </a:r>
                      <a:r>
                        <a:rPr lang="es-ES" sz="1050" b="0" i="0" u="none" strike="noStrike" dirty="0" err="1" smtClean="0">
                          <a:solidFill>
                            <a:srgbClr val="000000"/>
                          </a:solidFill>
                          <a:effectLst/>
                          <a:latin typeface="Calibri"/>
                        </a:rPr>
                        <a:t>Vasc</a:t>
                      </a:r>
                      <a:endParaRPr lang="es-ES" sz="105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0,0</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050" b="0" i="0" u="none" strike="noStrike">
                          <a:solidFill>
                            <a:srgbClr val="000000"/>
                          </a:solidFill>
                          <a:effectLst/>
                          <a:latin typeface="Calibri"/>
                        </a:rPr>
                        <a:t>Cirugía Cardiovascular</a:t>
                      </a: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0,0</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050" b="0" i="0" u="none" strike="noStrike" dirty="0">
                          <a:solidFill>
                            <a:srgbClr val="000000"/>
                          </a:solidFill>
                          <a:effectLst/>
                          <a:latin typeface="Calibri"/>
                        </a:rPr>
                        <a:t>Cirugía Pediátrica</a:t>
                      </a: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0,0</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bl>
          </a:graphicData>
        </a:graphic>
      </p:graphicFrame>
      <p:sp>
        <p:nvSpPr>
          <p:cNvPr id="13" name="Text Box 4"/>
          <p:cNvSpPr txBox="1">
            <a:spLocks noChangeArrowheads="1"/>
          </p:cNvSpPr>
          <p:nvPr/>
        </p:nvSpPr>
        <p:spPr bwMode="auto">
          <a:xfrm>
            <a:off x="6176963" y="5507038"/>
            <a:ext cx="3168650" cy="800100"/>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algn="ctr" eaLnBrk="1" fontAlgn="auto" hangingPunct="1">
              <a:spcBef>
                <a:spcPts val="0"/>
              </a:spcBef>
              <a:spcAft>
                <a:spcPts val="0"/>
              </a:spcAft>
              <a:defRPr/>
            </a:pPr>
            <a:r>
              <a:rPr lang="es-ES" sz="1400" dirty="0">
                <a:solidFill>
                  <a:schemeClr val="bg1">
                    <a:lumMod val="50000"/>
                  </a:schemeClr>
                </a:solidFill>
                <a:latin typeface="Calibri" pitchFamily="34" charset="0"/>
                <a:cs typeface="Calibri" pitchFamily="34" charset="0"/>
              </a:rPr>
              <a:t>Especialidad </a:t>
            </a:r>
          </a:p>
          <a:p>
            <a:pPr algn="ctr" eaLnBrk="1" fontAlgn="auto" hangingPunct="1">
              <a:spcBef>
                <a:spcPts val="0"/>
              </a:spcBef>
              <a:spcAft>
                <a:spcPts val="0"/>
              </a:spcAft>
              <a:defRPr/>
            </a:pPr>
            <a:r>
              <a:rPr lang="es-ES" sz="1400" dirty="0">
                <a:solidFill>
                  <a:schemeClr val="bg1">
                    <a:lumMod val="50000"/>
                  </a:schemeClr>
                </a:solidFill>
                <a:latin typeface="Calibri" pitchFamily="34" charset="0"/>
                <a:cs typeface="Calibri" pitchFamily="34" charset="0"/>
              </a:rPr>
              <a:t>-------------------------</a:t>
            </a:r>
          </a:p>
          <a:p>
            <a:pPr algn="ctr" eaLnBrk="1" fontAlgn="auto" hangingPunct="1">
              <a:spcBef>
                <a:spcPts val="0"/>
              </a:spcBef>
              <a:spcAft>
                <a:spcPts val="0"/>
              </a:spcAft>
              <a:defRPr/>
            </a:pPr>
            <a:r>
              <a:rPr lang="es-ES" sz="1400" dirty="0">
                <a:solidFill>
                  <a:schemeClr val="bg1">
                    <a:lumMod val="50000"/>
                  </a:schemeClr>
                </a:solidFill>
                <a:latin typeface="Calibri" pitchFamily="34" charset="0"/>
                <a:cs typeface="Calibri" pitchFamily="34" charset="0"/>
              </a:rPr>
              <a:t>Total especialidad</a:t>
            </a:r>
          </a:p>
        </p:txBody>
      </p:sp>
      <p:sp>
        <p:nvSpPr>
          <p:cNvPr id="14" name="Text Box 4"/>
          <p:cNvSpPr txBox="1">
            <a:spLocks noChangeArrowheads="1"/>
          </p:cNvSpPr>
          <p:nvPr/>
        </p:nvSpPr>
        <p:spPr bwMode="auto">
          <a:xfrm>
            <a:off x="6399213" y="5721350"/>
            <a:ext cx="792162" cy="369888"/>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algn="ctr" eaLnBrk="1" fontAlgn="auto" hangingPunct="1">
              <a:lnSpc>
                <a:spcPts val="1700"/>
              </a:lnSpc>
              <a:spcBef>
                <a:spcPts val="0"/>
              </a:spcBef>
              <a:spcAft>
                <a:spcPts val="0"/>
              </a:spcAft>
              <a:defRPr/>
            </a:pPr>
            <a:r>
              <a:rPr lang="es-ES" sz="1400" dirty="0">
                <a:solidFill>
                  <a:schemeClr val="bg1">
                    <a:lumMod val="50000"/>
                  </a:schemeClr>
                </a:solidFill>
                <a:latin typeface="Calibri" pitchFamily="34" charset="0"/>
                <a:cs typeface="Calibri" pitchFamily="34" charset="0"/>
              </a:rPr>
              <a:t>%  =</a:t>
            </a:r>
          </a:p>
        </p:txBody>
      </p:sp>
      <p:graphicFrame>
        <p:nvGraphicFramePr>
          <p:cNvPr id="115723" name="17 Gráfico"/>
          <p:cNvGraphicFramePr>
            <a:graphicFrameLocks/>
          </p:cNvGraphicFramePr>
          <p:nvPr/>
        </p:nvGraphicFramePr>
        <p:xfrm>
          <a:off x="2311400" y="1649413"/>
          <a:ext cx="1071563" cy="3846512"/>
        </p:xfrm>
        <a:graphic>
          <a:graphicData uri="http://schemas.openxmlformats.org/presentationml/2006/ole">
            <p:oleObj spid="_x0000_s115723" r:id="rId3" imgW="1072989" imgH="3846909" progId="Excel.Chart.8">
              <p:embed/>
            </p:oleObj>
          </a:graphicData>
        </a:graphic>
      </p:graphicFrame>
      <p:graphicFrame>
        <p:nvGraphicFramePr>
          <p:cNvPr id="115724" name="15 Gráfico"/>
          <p:cNvGraphicFramePr>
            <a:graphicFrameLocks/>
          </p:cNvGraphicFramePr>
          <p:nvPr/>
        </p:nvGraphicFramePr>
        <p:xfrm>
          <a:off x="8450263" y="1649413"/>
          <a:ext cx="1071562" cy="3846512"/>
        </p:xfrm>
        <a:graphic>
          <a:graphicData uri="http://schemas.openxmlformats.org/presentationml/2006/ole">
            <p:oleObj spid="_x0000_s115724" r:id="rId4" imgW="1072989" imgH="3846909" progId="Excel.Chart.8">
              <p:embed/>
            </p:oleObj>
          </a:graphicData>
        </a:graphic>
      </p:graphicFrame>
      <p:graphicFrame>
        <p:nvGraphicFramePr>
          <p:cNvPr id="115725" name="16 Gráfico"/>
          <p:cNvGraphicFramePr>
            <a:graphicFrameLocks/>
          </p:cNvGraphicFramePr>
          <p:nvPr/>
        </p:nvGraphicFramePr>
        <p:xfrm>
          <a:off x="5397500" y="1649413"/>
          <a:ext cx="1071563" cy="3846512"/>
        </p:xfrm>
        <a:graphic>
          <a:graphicData uri="http://schemas.openxmlformats.org/presentationml/2006/ole">
            <p:oleObj spid="_x0000_s115725" r:id="rId5" imgW="1072989" imgH="3846909" progId="Excel.Chart.8">
              <p:embed/>
            </p:oleObj>
          </a:graphicData>
        </a:graphic>
      </p:graphicFrame>
      <p:graphicFrame>
        <p:nvGraphicFramePr>
          <p:cNvPr id="115726" name="18 Gráfico"/>
          <p:cNvGraphicFramePr>
            <a:graphicFrameLocks/>
          </p:cNvGraphicFramePr>
          <p:nvPr/>
        </p:nvGraphicFramePr>
        <p:xfrm>
          <a:off x="5343525" y="1608138"/>
          <a:ext cx="1254125" cy="4008437"/>
        </p:xfrm>
        <a:graphic>
          <a:graphicData uri="http://schemas.openxmlformats.org/presentationml/2006/ole">
            <p:oleObj spid="_x0000_s115726" r:id="rId6" imgW="1249788" imgH="4005419" progId="Excel.Chart.8">
              <p:embed/>
            </p:oleObj>
          </a:graphicData>
        </a:graphic>
      </p:graphicFrame>
      <p:graphicFrame>
        <p:nvGraphicFramePr>
          <p:cNvPr id="115727" name="19 Gráfico"/>
          <p:cNvGraphicFramePr>
            <a:graphicFrameLocks/>
          </p:cNvGraphicFramePr>
          <p:nvPr/>
        </p:nvGraphicFramePr>
        <p:xfrm>
          <a:off x="2247900" y="1608138"/>
          <a:ext cx="1254125" cy="4008437"/>
        </p:xfrm>
        <a:graphic>
          <a:graphicData uri="http://schemas.openxmlformats.org/presentationml/2006/ole">
            <p:oleObj spid="_x0000_s115727" r:id="rId7" imgW="1249788" imgH="4005419" progId="Excel.Chart.8">
              <p:embed/>
            </p:oleObj>
          </a:graphicData>
        </a:graphic>
      </p:graphicFrame>
      <p:graphicFrame>
        <p:nvGraphicFramePr>
          <p:cNvPr id="115728" name="21 Gráfico"/>
          <p:cNvGraphicFramePr>
            <a:graphicFrameLocks/>
          </p:cNvGraphicFramePr>
          <p:nvPr/>
        </p:nvGraphicFramePr>
        <p:xfrm>
          <a:off x="8401050" y="1608138"/>
          <a:ext cx="1252538" cy="4008437"/>
        </p:xfrm>
        <a:graphic>
          <a:graphicData uri="http://schemas.openxmlformats.org/presentationml/2006/ole">
            <p:oleObj spid="_x0000_s115728" r:id="rId8" imgW="1255885" imgH="4005419" progId="Excel.Chart.8">
              <p:embed/>
            </p:oleObj>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Tabla"/>
          <p:cNvGraphicFramePr>
            <a:graphicFrameLocks noGrp="1"/>
          </p:cNvGraphicFramePr>
          <p:nvPr/>
        </p:nvGraphicFramePr>
        <p:xfrm>
          <a:off x="4232275" y="1871663"/>
          <a:ext cx="5184775" cy="3743325"/>
        </p:xfrm>
        <a:graphic>
          <a:graphicData uri="http://schemas.openxmlformats.org/drawingml/2006/table">
            <a:tbl>
              <a:tblPr/>
              <a:tblGrid>
                <a:gridCol w="1169754"/>
                <a:gridCol w="4014822"/>
              </a:tblGrid>
              <a:tr h="748883">
                <a:tc>
                  <a:txBody>
                    <a:bodyPr/>
                    <a:lstStyle/>
                    <a:p>
                      <a:pPr marL="0" algn="r" defTabSz="914400" rtl="0" eaLnBrk="1" fontAlgn="b" latinLnBrk="0" hangingPunct="1"/>
                      <a:r>
                        <a:rPr lang="es-ES" sz="1100" b="0" i="0" u="none" strike="noStrike" kern="1200" dirty="0">
                          <a:solidFill>
                            <a:srgbClr val="000000"/>
                          </a:solidFill>
                          <a:effectLst/>
                          <a:latin typeface="Calibri"/>
                          <a:ea typeface="+mn-ea"/>
                          <a:cs typeface="+mn-cs"/>
                        </a:rPr>
                        <a:t>Menos de 3 meses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748883">
                <a:tc>
                  <a:txBody>
                    <a:bodyPr/>
                    <a:lstStyle/>
                    <a:p>
                      <a:pPr marL="0" algn="r" defTabSz="914400" rtl="0" eaLnBrk="1" fontAlgn="b" latinLnBrk="0" hangingPunct="1"/>
                      <a:r>
                        <a:rPr lang="es-ES" sz="1100" b="0" i="0" u="none" strike="noStrike" kern="1200" dirty="0">
                          <a:solidFill>
                            <a:srgbClr val="000000"/>
                          </a:solidFill>
                          <a:effectLst/>
                          <a:latin typeface="Calibri"/>
                          <a:ea typeface="+mn-ea"/>
                          <a:cs typeface="+mn-cs"/>
                        </a:rPr>
                        <a:t>De 3 a 6 meses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748883">
                <a:tc>
                  <a:txBody>
                    <a:bodyPr/>
                    <a:lstStyle/>
                    <a:p>
                      <a:pPr marL="0" algn="r" defTabSz="914400" rtl="0" eaLnBrk="1" fontAlgn="b" latinLnBrk="0" hangingPunct="1"/>
                      <a:r>
                        <a:rPr lang="es-ES" sz="1100" b="0" i="0" u="none" strike="noStrike" kern="1200" dirty="0">
                          <a:solidFill>
                            <a:srgbClr val="000000"/>
                          </a:solidFill>
                          <a:effectLst/>
                          <a:latin typeface="Calibri"/>
                          <a:ea typeface="+mn-ea"/>
                          <a:cs typeface="+mn-cs"/>
                        </a:rPr>
                        <a:t>De 7 a 12 meses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748883">
                <a:tc>
                  <a:txBody>
                    <a:bodyPr/>
                    <a:lstStyle/>
                    <a:p>
                      <a:pPr marL="0" algn="r" defTabSz="914400" rtl="0" eaLnBrk="1" fontAlgn="b" latinLnBrk="0" hangingPunct="1"/>
                      <a:r>
                        <a:rPr lang="es-ES" sz="1100" b="0" i="0" u="none" strike="noStrike" kern="1200" dirty="0">
                          <a:solidFill>
                            <a:srgbClr val="000000"/>
                          </a:solidFill>
                          <a:effectLst/>
                          <a:latin typeface="Calibri"/>
                          <a:ea typeface="+mn-ea"/>
                          <a:cs typeface="+mn-cs"/>
                        </a:rPr>
                        <a:t>Más de un año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748883">
                <a:tc>
                  <a:txBody>
                    <a:bodyPr/>
                    <a:lstStyle/>
                    <a:p>
                      <a:pPr algn="r" fontAlgn="b"/>
                      <a:r>
                        <a:rPr lang="es-ES" sz="1100" b="0" i="0" u="none" strike="noStrike" dirty="0">
                          <a:solidFill>
                            <a:srgbClr val="000000"/>
                          </a:solidFill>
                          <a:effectLst/>
                          <a:latin typeface="Calibri"/>
                        </a:rPr>
                        <a:t>No </a:t>
                      </a:r>
                      <a:r>
                        <a:rPr lang="es-ES" sz="1100" b="0" i="0" u="none" strike="noStrike" dirty="0" smtClean="0">
                          <a:solidFill>
                            <a:srgbClr val="000000"/>
                          </a:solidFill>
                          <a:effectLst/>
                          <a:latin typeface="Calibri"/>
                        </a:rPr>
                        <a:t>contesta</a:t>
                      </a:r>
                      <a:endParaRPr lang="es-ES" sz="11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bl>
          </a:graphicData>
        </a:graphic>
      </p:graphicFrame>
      <p:graphicFrame>
        <p:nvGraphicFramePr>
          <p:cNvPr id="116748" name="8 Gráfico"/>
          <p:cNvGraphicFramePr>
            <a:graphicFrameLocks/>
          </p:cNvGraphicFramePr>
          <p:nvPr/>
        </p:nvGraphicFramePr>
        <p:xfrm>
          <a:off x="4619625" y="1676400"/>
          <a:ext cx="5070475" cy="4343400"/>
        </p:xfrm>
        <a:graphic>
          <a:graphicData uri="http://schemas.openxmlformats.org/presentationml/2006/ole">
            <p:oleObj spid="_x0000_s116748" r:id="rId4" imgW="5072312" imgH="4340728" progId="Excel.Chart.8">
              <p:embed/>
            </p:oleObj>
          </a:graphicData>
        </a:graphic>
      </p:graphicFrame>
      <p:sp>
        <p:nvSpPr>
          <p:cNvPr id="13" name="Text Box 4"/>
          <p:cNvSpPr txBox="1">
            <a:spLocks noChangeArrowheads="1"/>
          </p:cNvSpPr>
          <p:nvPr/>
        </p:nvSpPr>
        <p:spPr bwMode="auto">
          <a:xfrm>
            <a:off x="272480" y="145590"/>
            <a:ext cx="7704856" cy="587835"/>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eaLnBrk="1" fontAlgn="auto" hangingPunct="1">
              <a:lnSpc>
                <a:spcPts val="1700"/>
              </a:lnSpc>
              <a:spcBef>
                <a:spcPts val="0"/>
              </a:spcBef>
              <a:spcAft>
                <a:spcPts val="0"/>
              </a:spcAft>
              <a:defRPr/>
            </a:pPr>
            <a:r>
              <a:rPr lang="es-ES" dirty="0">
                <a:ln>
                  <a:solidFill>
                    <a:schemeClr val="bg1"/>
                  </a:solidFill>
                </a:ln>
                <a:solidFill>
                  <a:schemeClr val="bg1"/>
                </a:solidFill>
                <a:latin typeface="Calibri" pitchFamily="34" charset="0"/>
                <a:cs typeface="Calibri" pitchFamily="34" charset="0"/>
              </a:rPr>
              <a:t>SITUACIÓN LABORAL - </a:t>
            </a:r>
            <a:r>
              <a:rPr lang="es-ES" dirty="0">
                <a:ln>
                  <a:solidFill>
                    <a:prstClr val="white"/>
                  </a:solidFill>
                </a:ln>
                <a:solidFill>
                  <a:prstClr val="white"/>
                </a:solidFill>
                <a:latin typeface="Calibri" pitchFamily="34" charset="0"/>
                <a:cs typeface="Calibri" pitchFamily="34" charset="0"/>
              </a:rPr>
              <a:t>Colegiados sin plaza en propiedad</a:t>
            </a:r>
            <a:endParaRPr lang="es-ES" dirty="0" smtClean="0">
              <a:ln>
                <a:solidFill>
                  <a:schemeClr val="bg1"/>
                </a:solidFill>
              </a:ln>
              <a:solidFill>
                <a:schemeClr val="bg1"/>
              </a:solidFill>
              <a:latin typeface="Calibri" pitchFamily="34" charset="0"/>
              <a:cs typeface="Calibri" pitchFamily="34" charset="0"/>
            </a:endParaRPr>
          </a:p>
          <a:p>
            <a:pPr eaLnBrk="1" fontAlgn="auto" hangingPunct="1">
              <a:lnSpc>
                <a:spcPts val="1700"/>
              </a:lnSpc>
              <a:spcBef>
                <a:spcPts val="0"/>
              </a:spcBef>
              <a:spcAft>
                <a:spcPts val="0"/>
              </a:spcAft>
              <a:defRPr/>
            </a:pPr>
            <a:r>
              <a:rPr lang="es-ES" dirty="0" smtClean="0">
                <a:ln>
                  <a:solidFill>
                    <a:schemeClr val="bg1"/>
                  </a:solidFill>
                </a:ln>
                <a:solidFill>
                  <a:schemeClr val="bg1"/>
                </a:solidFill>
                <a:latin typeface="Calibri" pitchFamily="34" charset="0"/>
                <a:cs typeface="Calibri" pitchFamily="34" charset="0"/>
              </a:rPr>
              <a:t>Desempleados: modalidad del último trabajo y tiempo que llevan sin trabajar</a:t>
            </a:r>
          </a:p>
        </p:txBody>
      </p:sp>
      <p:sp>
        <p:nvSpPr>
          <p:cNvPr id="11" name="10 Rectángulo"/>
          <p:cNvSpPr/>
          <p:nvPr/>
        </p:nvSpPr>
        <p:spPr>
          <a:xfrm>
            <a:off x="128588" y="6464300"/>
            <a:ext cx="8137525" cy="400050"/>
          </a:xfrm>
          <a:prstGeom prst="rect">
            <a:avLst/>
          </a:prstGeom>
        </p:spPr>
        <p:txBody>
          <a:bodyPr>
            <a:spAutoFit/>
          </a:bodyPr>
          <a:lstStyle/>
          <a:p>
            <a:pPr fontAlgn="auto">
              <a:spcBef>
                <a:spcPts val="0"/>
              </a:spcBef>
              <a:spcAft>
                <a:spcPts val="0"/>
              </a:spcAft>
              <a:defRPr/>
            </a:pPr>
            <a:r>
              <a:rPr lang="es-ES" sz="1000" b="1" dirty="0">
                <a:solidFill>
                  <a:schemeClr val="tx1">
                    <a:lumMod val="50000"/>
                    <a:lumOff val="50000"/>
                  </a:schemeClr>
                </a:solidFill>
                <a:latin typeface="+mn-lt"/>
              </a:rPr>
              <a:t>P.24 ¿</a:t>
            </a:r>
            <a:r>
              <a:rPr lang="es-ES" sz="1000" dirty="0">
                <a:solidFill>
                  <a:schemeClr val="tx1">
                    <a:lumMod val="50000"/>
                    <a:lumOff val="50000"/>
                  </a:schemeClr>
                </a:solidFill>
                <a:latin typeface="+mn-lt"/>
              </a:rPr>
              <a:t>Se </a:t>
            </a:r>
            <a:r>
              <a:rPr lang="es-ES" sz="1000" dirty="0">
                <a:solidFill>
                  <a:schemeClr val="tx1">
                    <a:lumMod val="50000"/>
                    <a:lumOff val="50000"/>
                  </a:schemeClr>
                </a:solidFill>
                <a:latin typeface="+mn-lt"/>
              </a:rPr>
              <a:t>encuentra buscando trabajo en el momento </a:t>
            </a:r>
            <a:r>
              <a:rPr lang="es-ES" sz="1000" dirty="0">
                <a:solidFill>
                  <a:schemeClr val="tx1">
                    <a:lumMod val="50000"/>
                    <a:lumOff val="50000"/>
                  </a:schemeClr>
                </a:solidFill>
                <a:latin typeface="+mn-lt"/>
              </a:rPr>
              <a:t>actual?</a:t>
            </a:r>
          </a:p>
          <a:p>
            <a:pPr fontAlgn="auto">
              <a:spcBef>
                <a:spcPts val="0"/>
              </a:spcBef>
              <a:spcAft>
                <a:spcPts val="0"/>
              </a:spcAft>
              <a:defRPr/>
            </a:pPr>
            <a:r>
              <a:rPr lang="es-ES" sz="1000" b="1" dirty="0">
                <a:solidFill>
                  <a:schemeClr val="tx1">
                    <a:lumMod val="50000"/>
                    <a:lumOff val="50000"/>
                  </a:schemeClr>
                </a:solidFill>
                <a:latin typeface="+mn-lt"/>
              </a:rPr>
              <a:t>P.25 </a:t>
            </a:r>
            <a:r>
              <a:rPr lang="es-ES" sz="1000" dirty="0">
                <a:solidFill>
                  <a:schemeClr val="tx1">
                    <a:lumMod val="50000"/>
                    <a:lumOff val="50000"/>
                  </a:schemeClr>
                </a:solidFill>
                <a:latin typeface="+mn-lt"/>
              </a:rPr>
              <a:t>¿Cuánto tiempo hace que se encuentra en situación de desempleo</a:t>
            </a:r>
            <a:r>
              <a:rPr lang="es-ES" sz="1000" dirty="0">
                <a:solidFill>
                  <a:schemeClr val="tx1">
                    <a:lumMod val="50000"/>
                    <a:lumOff val="50000"/>
                  </a:schemeClr>
                </a:solidFill>
                <a:latin typeface="+mn-lt"/>
              </a:rPr>
              <a:t>? </a:t>
            </a:r>
            <a:endParaRPr lang="es-ES" sz="1000" dirty="0">
              <a:solidFill>
                <a:schemeClr val="tx1">
                  <a:lumMod val="50000"/>
                  <a:lumOff val="50000"/>
                </a:schemeClr>
              </a:solidFill>
              <a:latin typeface="+mn-lt"/>
            </a:endParaRPr>
          </a:p>
        </p:txBody>
      </p:sp>
      <p:sp>
        <p:nvSpPr>
          <p:cNvPr id="116751" name="1 CuadroTexto"/>
          <p:cNvSpPr txBox="1">
            <a:spLocks noChangeArrowheads="1"/>
          </p:cNvSpPr>
          <p:nvPr/>
        </p:nvSpPr>
        <p:spPr bwMode="auto">
          <a:xfrm>
            <a:off x="5038725" y="5975350"/>
            <a:ext cx="1741488" cy="261938"/>
          </a:xfrm>
          <a:prstGeom prst="rect">
            <a:avLst/>
          </a:prstGeom>
          <a:noFill/>
          <a:ln w="9525">
            <a:noFill/>
            <a:miter lim="800000"/>
            <a:headEnd/>
            <a:tailEnd/>
          </a:ln>
        </p:spPr>
        <p:txBody>
          <a:bodyPr>
            <a:spAutoFit/>
          </a:bodyPr>
          <a:lstStyle/>
          <a:p>
            <a:r>
              <a:rPr lang="es-ES" sz="1100">
                <a:latin typeface="Calibri" pitchFamily="34" charset="0"/>
              </a:rPr>
              <a:t>Buscan trabajo</a:t>
            </a:r>
          </a:p>
        </p:txBody>
      </p:sp>
      <p:sp>
        <p:nvSpPr>
          <p:cNvPr id="3" name="2 Rectángulo"/>
          <p:cNvSpPr/>
          <p:nvPr/>
        </p:nvSpPr>
        <p:spPr>
          <a:xfrm>
            <a:off x="5002213" y="6057900"/>
            <a:ext cx="95250" cy="98425"/>
          </a:xfrm>
          <a:prstGeom prst="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16753" name="13 CuadroTexto"/>
          <p:cNvSpPr txBox="1">
            <a:spLocks noChangeArrowheads="1"/>
          </p:cNvSpPr>
          <p:nvPr/>
        </p:nvSpPr>
        <p:spPr bwMode="auto">
          <a:xfrm>
            <a:off x="6567488" y="5975350"/>
            <a:ext cx="2160587" cy="261938"/>
          </a:xfrm>
          <a:prstGeom prst="rect">
            <a:avLst/>
          </a:prstGeom>
          <a:noFill/>
          <a:ln w="9525">
            <a:noFill/>
            <a:miter lim="800000"/>
            <a:headEnd/>
            <a:tailEnd/>
          </a:ln>
        </p:spPr>
        <p:txBody>
          <a:bodyPr>
            <a:spAutoFit/>
          </a:bodyPr>
          <a:lstStyle/>
          <a:p>
            <a:r>
              <a:rPr lang="es-ES" sz="1100">
                <a:latin typeface="Calibri" pitchFamily="34" charset="0"/>
              </a:rPr>
              <a:t>No buscan trabajo</a:t>
            </a:r>
          </a:p>
        </p:txBody>
      </p:sp>
      <p:sp>
        <p:nvSpPr>
          <p:cNvPr id="15" name="14 Rectángulo"/>
          <p:cNvSpPr/>
          <p:nvPr/>
        </p:nvSpPr>
        <p:spPr>
          <a:xfrm>
            <a:off x="6530975" y="6057900"/>
            <a:ext cx="95250" cy="98425"/>
          </a:xfrm>
          <a:prstGeom prst="rect">
            <a:avLst/>
          </a:prstGeom>
          <a:solidFill>
            <a:schemeClr val="tx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16755" name="7 CuadroTexto"/>
          <p:cNvSpPr txBox="1">
            <a:spLocks noChangeArrowheads="1"/>
          </p:cNvSpPr>
          <p:nvPr/>
        </p:nvSpPr>
        <p:spPr bwMode="auto">
          <a:xfrm>
            <a:off x="71438" y="6223000"/>
            <a:ext cx="4953000" cy="230188"/>
          </a:xfrm>
          <a:prstGeom prst="rect">
            <a:avLst/>
          </a:prstGeom>
          <a:noFill/>
          <a:ln w="9525">
            <a:noFill/>
            <a:miter lim="800000"/>
            <a:headEnd/>
            <a:tailEnd/>
          </a:ln>
        </p:spPr>
        <p:txBody>
          <a:bodyPr>
            <a:spAutoFit/>
          </a:bodyPr>
          <a:lstStyle/>
          <a:p>
            <a:r>
              <a:rPr lang="es-ES" sz="900">
                <a:solidFill>
                  <a:srgbClr val="595959"/>
                </a:solidFill>
                <a:latin typeface="Calibri" pitchFamily="34" charset="0"/>
              </a:rPr>
              <a:t>Base: médicos en situación de desempleo (580 casos)</a:t>
            </a:r>
          </a:p>
        </p:txBody>
      </p:sp>
      <p:sp>
        <p:nvSpPr>
          <p:cNvPr id="116756" name="16 CuadroTexto"/>
          <p:cNvSpPr txBox="1">
            <a:spLocks noChangeArrowheads="1"/>
          </p:cNvSpPr>
          <p:nvPr/>
        </p:nvSpPr>
        <p:spPr bwMode="auto">
          <a:xfrm>
            <a:off x="8337550" y="5975350"/>
            <a:ext cx="2160588" cy="261938"/>
          </a:xfrm>
          <a:prstGeom prst="rect">
            <a:avLst/>
          </a:prstGeom>
          <a:noFill/>
          <a:ln w="9525">
            <a:noFill/>
            <a:miter lim="800000"/>
            <a:headEnd/>
            <a:tailEnd/>
          </a:ln>
        </p:spPr>
        <p:txBody>
          <a:bodyPr>
            <a:spAutoFit/>
          </a:bodyPr>
          <a:lstStyle/>
          <a:p>
            <a:r>
              <a:rPr lang="es-ES" sz="1100">
                <a:latin typeface="Calibri" pitchFamily="34" charset="0"/>
              </a:rPr>
              <a:t>No contestan</a:t>
            </a:r>
          </a:p>
        </p:txBody>
      </p:sp>
      <p:sp>
        <p:nvSpPr>
          <p:cNvPr id="18" name="17 Rectángulo"/>
          <p:cNvSpPr/>
          <p:nvPr/>
        </p:nvSpPr>
        <p:spPr>
          <a:xfrm>
            <a:off x="8301038" y="6061075"/>
            <a:ext cx="95250" cy="9207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graphicFrame>
        <p:nvGraphicFramePr>
          <p:cNvPr id="116758" name="3 Gráfico"/>
          <p:cNvGraphicFramePr>
            <a:graphicFrameLocks/>
          </p:cNvGraphicFramePr>
          <p:nvPr/>
        </p:nvGraphicFramePr>
        <p:xfrm>
          <a:off x="222250" y="2036763"/>
          <a:ext cx="4119563" cy="3846512"/>
        </p:xfrm>
        <a:graphic>
          <a:graphicData uri="http://schemas.openxmlformats.org/presentationml/2006/ole">
            <p:oleObj spid="_x0000_s116758" r:id="rId5" imgW="4121253" imgH="3846909" progId="Excel.Chart.8">
              <p:embed/>
            </p:oleObj>
          </a:graphicData>
        </a:graphic>
      </p:graphicFrame>
      <p:sp>
        <p:nvSpPr>
          <p:cNvPr id="19" name="Text Box 4"/>
          <p:cNvSpPr txBox="1">
            <a:spLocks noChangeArrowheads="1"/>
          </p:cNvSpPr>
          <p:nvPr/>
        </p:nvSpPr>
        <p:spPr bwMode="auto">
          <a:xfrm>
            <a:off x="698302" y="1456221"/>
            <a:ext cx="3167608" cy="307777"/>
          </a:xfrm>
          <a:prstGeom prst="rect">
            <a:avLst/>
          </a:prstGeom>
          <a:noFill/>
          <a:ln>
            <a:noFill/>
          </a:ln>
          <a:extLst>
            <a:ext uri="{909E8E84-426E-40DD-AFC4-6F175D3DCCD1}"/>
            <a:ext uri="{91240B29-F687-4F45-9708-019B960494DF}"/>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s-ES_tradnl" sz="1400" dirty="0" smtClean="0">
                <a:ln>
                  <a:solidFill>
                    <a:srgbClr val="4BACC6"/>
                  </a:solidFill>
                </a:ln>
                <a:solidFill>
                  <a:srgbClr val="4BACC6"/>
                </a:solidFill>
                <a:latin typeface="Calibri" pitchFamily="34" charset="0"/>
                <a:cs typeface="Calibri" pitchFamily="34" charset="0"/>
              </a:rPr>
              <a:t>Modalidad del último contrato</a:t>
            </a:r>
            <a:endParaRPr lang="es-ES_tradnl" sz="1400" dirty="0">
              <a:ln>
                <a:solidFill>
                  <a:srgbClr val="4BACC6"/>
                </a:solidFill>
              </a:ln>
              <a:solidFill>
                <a:srgbClr val="4BACC6"/>
              </a:solidFill>
              <a:latin typeface="Calibri" pitchFamily="34" charset="0"/>
              <a:cs typeface="Calibri" pitchFamily="34" charset="0"/>
            </a:endParaRPr>
          </a:p>
        </p:txBody>
      </p:sp>
      <p:sp>
        <p:nvSpPr>
          <p:cNvPr id="20" name="Text Box 4"/>
          <p:cNvSpPr txBox="1">
            <a:spLocks noChangeArrowheads="1"/>
          </p:cNvSpPr>
          <p:nvPr/>
        </p:nvSpPr>
        <p:spPr bwMode="auto">
          <a:xfrm>
            <a:off x="5241032" y="1456221"/>
            <a:ext cx="3934060" cy="307777"/>
          </a:xfrm>
          <a:prstGeom prst="rect">
            <a:avLst/>
          </a:prstGeom>
          <a:noFill/>
          <a:ln>
            <a:noFill/>
          </a:ln>
          <a:extLst>
            <a:ext uri="{909E8E84-426E-40DD-AFC4-6F175D3DCCD1}"/>
            <a:ext uri="{91240B29-F687-4F45-9708-019B960494DF}"/>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s-ES_tradnl" sz="1400" dirty="0" smtClean="0">
                <a:ln>
                  <a:solidFill>
                    <a:srgbClr val="4BACC6"/>
                  </a:solidFill>
                </a:ln>
                <a:solidFill>
                  <a:srgbClr val="4BACC6"/>
                </a:solidFill>
                <a:latin typeface="Calibri" pitchFamily="34" charset="0"/>
                <a:cs typeface="Calibri" pitchFamily="34" charset="0"/>
              </a:rPr>
              <a:t>Tiempo que llevan en situación de desempleo</a:t>
            </a:r>
            <a:endParaRPr lang="es-ES_tradnl" sz="1400" dirty="0">
              <a:ln>
                <a:solidFill>
                  <a:srgbClr val="4BACC6"/>
                </a:solidFill>
              </a:ln>
              <a:solidFill>
                <a:srgbClr val="4BACC6"/>
              </a:solidFill>
              <a:latin typeface="Calibri" pitchFamily="34" charset="0"/>
              <a:cs typeface="Calibri" pitchFamily="34" charset="0"/>
            </a:endParaRPr>
          </a:p>
        </p:txBody>
      </p:sp>
    </p:spTree>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4"/>
          <p:cNvSpPr txBox="1">
            <a:spLocks noChangeArrowheads="1"/>
          </p:cNvSpPr>
          <p:nvPr/>
        </p:nvSpPr>
        <p:spPr bwMode="auto">
          <a:xfrm>
            <a:off x="272480" y="145590"/>
            <a:ext cx="7704856" cy="587835"/>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eaLnBrk="1" fontAlgn="auto" hangingPunct="1">
              <a:lnSpc>
                <a:spcPts val="1700"/>
              </a:lnSpc>
              <a:spcBef>
                <a:spcPts val="0"/>
              </a:spcBef>
              <a:spcAft>
                <a:spcPts val="0"/>
              </a:spcAft>
              <a:defRPr/>
            </a:pPr>
            <a:r>
              <a:rPr lang="es-ES" dirty="0">
                <a:ln>
                  <a:solidFill>
                    <a:schemeClr val="bg1"/>
                  </a:solidFill>
                </a:ln>
                <a:solidFill>
                  <a:schemeClr val="bg1"/>
                </a:solidFill>
                <a:latin typeface="Calibri" pitchFamily="34" charset="0"/>
                <a:cs typeface="Calibri" pitchFamily="34" charset="0"/>
              </a:rPr>
              <a:t>SITUACIÓN LABORAL - </a:t>
            </a:r>
            <a:r>
              <a:rPr lang="es-ES" dirty="0">
                <a:ln>
                  <a:solidFill>
                    <a:prstClr val="white"/>
                  </a:solidFill>
                </a:ln>
                <a:solidFill>
                  <a:prstClr val="white"/>
                </a:solidFill>
                <a:latin typeface="Calibri" pitchFamily="34" charset="0"/>
                <a:cs typeface="Calibri" pitchFamily="34" charset="0"/>
              </a:rPr>
              <a:t>Colegiados sin plaza en propiedad</a:t>
            </a:r>
            <a:endParaRPr lang="es-ES" dirty="0" smtClean="0">
              <a:ln>
                <a:solidFill>
                  <a:schemeClr val="bg1"/>
                </a:solidFill>
              </a:ln>
              <a:solidFill>
                <a:schemeClr val="bg1"/>
              </a:solidFill>
              <a:latin typeface="Calibri" pitchFamily="34" charset="0"/>
              <a:cs typeface="Calibri" pitchFamily="34" charset="0"/>
            </a:endParaRPr>
          </a:p>
          <a:p>
            <a:pPr eaLnBrk="1" fontAlgn="auto" hangingPunct="1">
              <a:lnSpc>
                <a:spcPts val="1700"/>
              </a:lnSpc>
              <a:spcBef>
                <a:spcPts val="0"/>
              </a:spcBef>
              <a:spcAft>
                <a:spcPts val="0"/>
              </a:spcAft>
              <a:defRPr/>
            </a:pPr>
            <a:r>
              <a:rPr lang="es-ES" dirty="0" smtClean="0">
                <a:ln>
                  <a:solidFill>
                    <a:schemeClr val="bg1"/>
                  </a:solidFill>
                </a:ln>
                <a:solidFill>
                  <a:schemeClr val="bg1"/>
                </a:solidFill>
                <a:latin typeface="Calibri" pitchFamily="34" charset="0"/>
                <a:cs typeface="Calibri" pitchFamily="34" charset="0"/>
              </a:rPr>
              <a:t>Desempleados: Colegio Profesional</a:t>
            </a:r>
          </a:p>
        </p:txBody>
      </p:sp>
      <p:graphicFrame>
        <p:nvGraphicFramePr>
          <p:cNvPr id="21" name="Group 3"/>
          <p:cNvGraphicFramePr>
            <a:graphicFrameLocks noGrp="1"/>
          </p:cNvGraphicFramePr>
          <p:nvPr/>
        </p:nvGraphicFramePr>
        <p:xfrm>
          <a:off x="704528" y="1732475"/>
          <a:ext cx="2736302" cy="3642521"/>
        </p:xfrm>
        <a:graphic>
          <a:graphicData uri="http://schemas.openxmlformats.org/drawingml/2006/table">
            <a:tbl>
              <a:tblPr>
                <a:tableStyleId>{5940675A-B579-460E-94D1-54222C63F5DA}</a:tableStyleId>
              </a:tblPr>
              <a:tblGrid>
                <a:gridCol w="1910509"/>
                <a:gridCol w="409059"/>
                <a:gridCol w="416734"/>
              </a:tblGrid>
              <a:tr h="223541">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b="1" i="0" u="none" strike="noStrike" cap="none" normalizeH="0" baseline="0" dirty="0" smtClean="0">
                          <a:ln>
                            <a:solidFill>
                              <a:schemeClr val="bg1"/>
                            </a:solidFill>
                          </a:ln>
                          <a:solidFill>
                            <a:schemeClr val="bg1"/>
                          </a:solidFill>
                          <a:effectLst/>
                          <a:latin typeface="+mj-lt"/>
                          <a:cs typeface="Calibri" pitchFamily="32" charset="0"/>
                        </a:rPr>
                        <a:t>Colegio Profesional</a:t>
                      </a:r>
                    </a:p>
                  </a:txBody>
                  <a:tcPr marL="107981"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err="1" smtClean="0">
                          <a:ln>
                            <a:solidFill>
                              <a:schemeClr val="bg1"/>
                            </a:solidFill>
                          </a:ln>
                          <a:solidFill>
                            <a:schemeClr val="bg1"/>
                          </a:solidFill>
                          <a:effectLst/>
                          <a:latin typeface="+mj-lt"/>
                        </a:rPr>
                        <a:t>Abs</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b="0" i="0" u="none" strike="noStrike" cap="none" normalizeH="0" baseline="0" dirty="0" smtClean="0">
                          <a:ln>
                            <a:solidFill>
                              <a:schemeClr val="bg1"/>
                            </a:solidFill>
                          </a:ln>
                          <a:solidFill>
                            <a:schemeClr val="bg1"/>
                          </a:solidFill>
                          <a:effectLst/>
                          <a:latin typeface="+mj-lt"/>
                          <a:cs typeface="+mn-cs"/>
                        </a:rPr>
                        <a:t>%</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r>
              <a:tr h="227932">
                <a:tc>
                  <a:txBody>
                    <a:bodyPr/>
                    <a:lstStyle/>
                    <a:p>
                      <a:pPr algn="l" fontAlgn="b"/>
                      <a:r>
                        <a:rPr lang="es-ES" sz="1200" b="0" i="0" u="none" strike="noStrike" dirty="0">
                          <a:solidFill>
                            <a:srgbClr val="000000"/>
                          </a:solidFill>
                          <a:effectLst/>
                          <a:latin typeface="Calibri"/>
                        </a:rPr>
                        <a:t>Valencia/</a:t>
                      </a:r>
                      <a:r>
                        <a:rPr lang="es-ES" sz="1200" b="0" i="0" u="none" strike="noStrike" dirty="0" err="1">
                          <a:solidFill>
                            <a:srgbClr val="000000"/>
                          </a:solidFill>
                          <a:effectLst/>
                          <a:latin typeface="Calibri"/>
                        </a:rPr>
                        <a:t>Valéncia</a:t>
                      </a:r>
                      <a:endParaRPr lang="es-ES" sz="1200" b="0" i="0" u="none" strike="noStrike" dirty="0">
                        <a:solidFill>
                          <a:srgbClr val="000000"/>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a:txBody>
                    <a:bodyPr/>
                    <a:lstStyle/>
                    <a:p>
                      <a:pPr algn="ctr" fontAlgn="b"/>
                      <a:r>
                        <a:rPr lang="es-ES" sz="1200" b="0" i="0" u="none" strike="noStrike" dirty="0">
                          <a:solidFill>
                            <a:srgbClr val="002060"/>
                          </a:solidFill>
                          <a:effectLst/>
                          <a:latin typeface="Calibri"/>
                        </a:rPr>
                        <a:t>74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a:txBody>
                    <a:bodyPr/>
                    <a:lstStyle/>
                    <a:p>
                      <a:pPr algn="ctr" fontAlgn="b"/>
                      <a:r>
                        <a:rPr lang="es-ES" sz="1200" b="0" i="0" u="none" strike="noStrike">
                          <a:solidFill>
                            <a:srgbClr val="002060"/>
                          </a:solidFill>
                          <a:effectLst/>
                          <a:latin typeface="Calibri"/>
                        </a:rPr>
                        <a:t>12,8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r>
              <a:tr h="227932">
                <a:tc>
                  <a:txBody>
                    <a:bodyPr/>
                    <a:lstStyle/>
                    <a:p>
                      <a:pPr algn="l" fontAlgn="b"/>
                      <a:r>
                        <a:rPr lang="es-ES" sz="1200" b="0" i="0" u="none" strike="noStrike" dirty="0">
                          <a:solidFill>
                            <a:srgbClr val="000000"/>
                          </a:solidFill>
                          <a:effectLst/>
                          <a:latin typeface="Calibri"/>
                        </a:rPr>
                        <a:t>Murcia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dirty="0">
                          <a:solidFill>
                            <a:srgbClr val="002060"/>
                          </a:solidFill>
                          <a:effectLst/>
                          <a:latin typeface="Calibri"/>
                        </a:rPr>
                        <a:t>51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dirty="0">
                          <a:solidFill>
                            <a:srgbClr val="002060"/>
                          </a:solidFill>
                          <a:effectLst/>
                          <a:latin typeface="Calibri"/>
                        </a:rPr>
                        <a:t>8,8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200" b="0" i="0" u="none" strike="noStrike" dirty="0">
                          <a:solidFill>
                            <a:srgbClr val="000000"/>
                          </a:solidFill>
                          <a:effectLst/>
                          <a:latin typeface="Calibri"/>
                        </a:rPr>
                        <a:t>Asturias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a:solidFill>
                            <a:srgbClr val="002060"/>
                          </a:solidFill>
                          <a:effectLst/>
                          <a:latin typeface="Calibri"/>
                        </a:rPr>
                        <a:t>39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dirty="0">
                          <a:solidFill>
                            <a:srgbClr val="002060"/>
                          </a:solidFill>
                          <a:effectLst/>
                          <a:latin typeface="Calibri"/>
                        </a:rPr>
                        <a:t>6,7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200" b="0" i="0" u="none" strike="noStrike" dirty="0">
                          <a:solidFill>
                            <a:srgbClr val="000000"/>
                          </a:solidFill>
                          <a:effectLst/>
                          <a:latin typeface="Calibri"/>
                        </a:rPr>
                        <a:t>Cádiz</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a:solidFill>
                            <a:srgbClr val="002060"/>
                          </a:solidFill>
                          <a:effectLst/>
                          <a:latin typeface="Calibri"/>
                        </a:rPr>
                        <a:t>33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dirty="0">
                          <a:solidFill>
                            <a:srgbClr val="002060"/>
                          </a:solidFill>
                          <a:effectLst/>
                          <a:latin typeface="Calibri"/>
                        </a:rPr>
                        <a:t>5,7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200" b="0" i="0" u="none" strike="noStrike" dirty="0">
                          <a:solidFill>
                            <a:srgbClr val="000000"/>
                          </a:solidFill>
                          <a:effectLst/>
                          <a:latin typeface="Calibri"/>
                        </a:rPr>
                        <a:t>Valladolid</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dirty="0">
                          <a:solidFill>
                            <a:srgbClr val="002060"/>
                          </a:solidFill>
                          <a:effectLst/>
                          <a:latin typeface="Calibri"/>
                        </a:rPr>
                        <a:t>30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dirty="0">
                          <a:solidFill>
                            <a:srgbClr val="002060"/>
                          </a:solidFill>
                          <a:effectLst/>
                          <a:latin typeface="Calibri"/>
                        </a:rPr>
                        <a:t>5,2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200" b="0" i="0" u="none" strike="noStrike" dirty="0">
                          <a:solidFill>
                            <a:srgbClr val="000000"/>
                          </a:solidFill>
                          <a:effectLst/>
                          <a:latin typeface="Calibri"/>
                        </a:rPr>
                        <a:t>Cantabria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a:solidFill>
                            <a:srgbClr val="002060"/>
                          </a:solidFill>
                          <a:effectLst/>
                          <a:latin typeface="Calibri"/>
                        </a:rPr>
                        <a:t>27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dirty="0">
                          <a:solidFill>
                            <a:srgbClr val="002060"/>
                          </a:solidFill>
                          <a:effectLst/>
                          <a:latin typeface="Calibri"/>
                        </a:rPr>
                        <a:t>4,7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200" b="0" i="0" u="none" strike="noStrike" dirty="0">
                          <a:solidFill>
                            <a:srgbClr val="000000"/>
                          </a:solidFill>
                          <a:effectLst/>
                          <a:latin typeface="Calibri"/>
                        </a:rPr>
                        <a:t>Zaragoza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a:solidFill>
                            <a:srgbClr val="002060"/>
                          </a:solidFill>
                          <a:effectLst/>
                          <a:latin typeface="Calibri"/>
                        </a:rPr>
                        <a:t>26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dirty="0">
                          <a:solidFill>
                            <a:srgbClr val="002060"/>
                          </a:solidFill>
                          <a:effectLst/>
                          <a:latin typeface="Calibri"/>
                        </a:rPr>
                        <a:t>4,5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200" b="0" i="0" u="none" strike="noStrike" dirty="0">
                          <a:solidFill>
                            <a:srgbClr val="000000"/>
                          </a:solidFill>
                          <a:effectLst/>
                          <a:latin typeface="Calibri"/>
                        </a:rPr>
                        <a:t>Pontevedra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a:solidFill>
                            <a:srgbClr val="002060"/>
                          </a:solidFill>
                          <a:effectLst/>
                          <a:latin typeface="Calibri"/>
                        </a:rPr>
                        <a:t>24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dirty="0">
                          <a:solidFill>
                            <a:srgbClr val="002060"/>
                          </a:solidFill>
                          <a:effectLst/>
                          <a:latin typeface="Calibri"/>
                        </a:rPr>
                        <a:t>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200" b="0" i="0" u="none" strike="noStrike" dirty="0">
                          <a:solidFill>
                            <a:srgbClr val="000000"/>
                          </a:solidFill>
                          <a:effectLst/>
                          <a:latin typeface="Calibri"/>
                        </a:rPr>
                        <a:t>Sevilla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a:solidFill>
                            <a:srgbClr val="002060"/>
                          </a:solidFill>
                          <a:effectLst/>
                          <a:latin typeface="Calibri"/>
                        </a:rPr>
                        <a:t>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dirty="0">
                          <a:solidFill>
                            <a:srgbClr val="002060"/>
                          </a:solidFill>
                          <a:effectLst/>
                          <a:latin typeface="Calibri"/>
                        </a:rPr>
                        <a:t>4,0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200" b="0" i="0" u="none" strike="noStrike" dirty="0">
                          <a:solidFill>
                            <a:srgbClr val="000000"/>
                          </a:solidFill>
                          <a:effectLst/>
                          <a:latin typeface="Calibri"/>
                        </a:rPr>
                        <a:t>Córdoba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a:solidFill>
                            <a:srgbClr val="002060"/>
                          </a:solidFill>
                          <a:effectLst/>
                          <a:latin typeface="Calibri"/>
                        </a:rPr>
                        <a:t>20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dirty="0">
                          <a:solidFill>
                            <a:srgbClr val="002060"/>
                          </a:solidFill>
                          <a:effectLst/>
                          <a:latin typeface="Calibri"/>
                        </a:rPr>
                        <a:t>3,4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200" b="0" i="0" u="none" strike="noStrike" dirty="0">
                          <a:solidFill>
                            <a:srgbClr val="000000"/>
                          </a:solidFill>
                          <a:effectLst/>
                          <a:latin typeface="Calibri"/>
                        </a:rPr>
                        <a:t>Coruña, A/Coruña, La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a:solidFill>
                            <a:srgbClr val="002060"/>
                          </a:solidFill>
                          <a:effectLst/>
                          <a:latin typeface="Calibri"/>
                        </a:rPr>
                        <a:t>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dirty="0">
                          <a:solidFill>
                            <a:srgbClr val="002060"/>
                          </a:solidFill>
                          <a:effectLst/>
                          <a:latin typeface="Calibri"/>
                        </a:rPr>
                        <a:t>3,3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200" b="0" i="0" u="none" strike="noStrike" dirty="0">
                          <a:solidFill>
                            <a:srgbClr val="000000"/>
                          </a:solidFill>
                          <a:effectLst/>
                          <a:latin typeface="Calibri"/>
                        </a:rPr>
                        <a:t>Málaga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a:solidFill>
                            <a:srgbClr val="002060"/>
                          </a:solidFill>
                          <a:effectLst/>
                          <a:latin typeface="Calibri"/>
                        </a:rPr>
                        <a:t>14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dirty="0">
                          <a:solidFill>
                            <a:srgbClr val="002060"/>
                          </a:solidFill>
                          <a:effectLst/>
                          <a:latin typeface="Calibri"/>
                        </a:rPr>
                        <a:t>2,4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200" b="0" i="0" u="none" strike="noStrike" dirty="0">
                          <a:solidFill>
                            <a:srgbClr val="000000"/>
                          </a:solidFill>
                          <a:effectLst/>
                          <a:latin typeface="Calibri"/>
                        </a:rPr>
                        <a:t>Tarragona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a:solidFill>
                            <a:srgbClr val="002060"/>
                          </a:solidFill>
                          <a:effectLst/>
                          <a:latin typeface="Calibri"/>
                        </a:rPr>
                        <a:t>14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dirty="0">
                          <a:solidFill>
                            <a:srgbClr val="002060"/>
                          </a:solidFill>
                          <a:effectLst/>
                          <a:latin typeface="Calibri"/>
                        </a:rPr>
                        <a:t>2,4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200" b="0" i="0" u="none" strike="noStrike" dirty="0">
                          <a:solidFill>
                            <a:srgbClr val="000000"/>
                          </a:solidFill>
                          <a:effectLst/>
                          <a:latin typeface="Calibri"/>
                        </a:rPr>
                        <a:t>Cáceres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a:solidFill>
                            <a:srgbClr val="002060"/>
                          </a:solidFill>
                          <a:effectLst/>
                          <a:latin typeface="Calibri"/>
                        </a:rPr>
                        <a:t>13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dirty="0">
                          <a:solidFill>
                            <a:srgbClr val="002060"/>
                          </a:solidFill>
                          <a:effectLst/>
                          <a:latin typeface="Calibri"/>
                        </a:rPr>
                        <a:t>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200" b="0" i="0" u="none" strike="noStrike" dirty="0">
                          <a:solidFill>
                            <a:srgbClr val="000000"/>
                          </a:solidFill>
                          <a:effectLst/>
                          <a:latin typeface="Calibri"/>
                        </a:rPr>
                        <a:t>Navarra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a:solidFill>
                            <a:srgbClr val="002060"/>
                          </a:solidFill>
                          <a:effectLst/>
                          <a:latin typeface="Calibri"/>
                        </a:rPr>
                        <a:t>13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dirty="0">
                          <a:solidFill>
                            <a:srgbClr val="002060"/>
                          </a:solidFill>
                          <a:effectLst/>
                          <a:latin typeface="Calibri"/>
                        </a:rPr>
                        <a:t>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25" name="Group 3"/>
          <p:cNvGraphicFramePr>
            <a:graphicFrameLocks noGrp="1"/>
          </p:cNvGraphicFramePr>
          <p:nvPr/>
        </p:nvGraphicFramePr>
        <p:xfrm>
          <a:off x="3620852" y="1732475"/>
          <a:ext cx="2736302" cy="3642521"/>
        </p:xfrm>
        <a:graphic>
          <a:graphicData uri="http://schemas.openxmlformats.org/drawingml/2006/table">
            <a:tbl>
              <a:tblPr>
                <a:tableStyleId>{5940675A-B579-460E-94D1-54222C63F5DA}</a:tableStyleId>
              </a:tblPr>
              <a:tblGrid>
                <a:gridCol w="1910509"/>
                <a:gridCol w="409059"/>
                <a:gridCol w="416734"/>
              </a:tblGrid>
              <a:tr h="223541">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b="1" i="0" u="none" strike="noStrike" kern="1200" cap="none" normalizeH="0" baseline="0" dirty="0" smtClean="0">
                          <a:ln>
                            <a:solidFill>
                              <a:schemeClr val="bg1"/>
                            </a:solidFill>
                          </a:ln>
                          <a:solidFill>
                            <a:schemeClr val="bg1"/>
                          </a:solidFill>
                          <a:effectLst/>
                          <a:latin typeface="+mn-lt"/>
                          <a:ea typeface="+mn-ea"/>
                          <a:cs typeface="Calibri" pitchFamily="32" charset="0"/>
                        </a:rPr>
                        <a:t>Colegio Profesional</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107981"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err="1" smtClean="0">
                          <a:ln>
                            <a:solidFill>
                              <a:schemeClr val="bg1"/>
                            </a:solidFill>
                          </a:ln>
                          <a:solidFill>
                            <a:schemeClr val="bg1"/>
                          </a:solidFill>
                          <a:effectLst/>
                          <a:latin typeface="+mj-lt"/>
                        </a:rPr>
                        <a:t>Abs</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b="0" i="0" u="none" strike="noStrike" cap="none" normalizeH="0" baseline="0" dirty="0" smtClean="0">
                          <a:ln>
                            <a:solidFill>
                              <a:schemeClr val="bg1"/>
                            </a:solidFill>
                          </a:ln>
                          <a:solidFill>
                            <a:schemeClr val="bg1"/>
                          </a:solidFill>
                          <a:effectLst/>
                          <a:latin typeface="+mj-lt"/>
                          <a:cs typeface="+mn-cs"/>
                        </a:rPr>
                        <a:t>%</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r>
              <a:tr h="227932">
                <a:tc>
                  <a:txBody>
                    <a:bodyPr/>
                    <a:lstStyle/>
                    <a:p>
                      <a:pPr algn="l" fontAlgn="b"/>
                      <a:r>
                        <a:rPr lang="es-ES" sz="1200" b="0" i="0" u="none" strike="noStrike" dirty="0">
                          <a:solidFill>
                            <a:srgbClr val="000000"/>
                          </a:solidFill>
                          <a:effectLst/>
                          <a:latin typeface="Calibri"/>
                        </a:rPr>
                        <a:t>Huelva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dirty="0">
                          <a:solidFill>
                            <a:srgbClr val="002060"/>
                          </a:solidFill>
                          <a:effectLst/>
                          <a:latin typeface="Calibri"/>
                        </a:rPr>
                        <a:t>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a:solidFill>
                            <a:srgbClr val="002060"/>
                          </a:solidFill>
                          <a:effectLst/>
                          <a:latin typeface="Calibri"/>
                        </a:rPr>
                        <a:t>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200" b="0" i="0" u="none" strike="noStrike" dirty="0">
                          <a:solidFill>
                            <a:srgbClr val="000000"/>
                          </a:solidFill>
                          <a:effectLst/>
                          <a:latin typeface="Calibri"/>
                        </a:rPr>
                        <a:t>L.P. de Gran Canaria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dirty="0">
                          <a:solidFill>
                            <a:srgbClr val="002060"/>
                          </a:solidFill>
                          <a:effectLst/>
                          <a:latin typeface="Calibri"/>
                        </a:rPr>
                        <a:t>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dirty="0">
                          <a:solidFill>
                            <a:srgbClr val="002060"/>
                          </a:solidFill>
                          <a:effectLst/>
                          <a:latin typeface="Calibri"/>
                        </a:rPr>
                        <a:t>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200" b="0" i="0" u="none" strike="noStrike">
                          <a:solidFill>
                            <a:srgbClr val="000000"/>
                          </a:solidFill>
                          <a:effectLst/>
                          <a:latin typeface="Calibri"/>
                        </a:rPr>
                        <a:t>Huesca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a:solidFill>
                            <a:srgbClr val="002060"/>
                          </a:solidFill>
                          <a:effectLst/>
                          <a:latin typeface="Calibri"/>
                        </a:rPr>
                        <a:t>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a:solidFill>
                            <a:srgbClr val="002060"/>
                          </a:solidFill>
                          <a:effectLst/>
                          <a:latin typeface="Calibri"/>
                        </a:rPr>
                        <a:t>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200" b="0" i="0" u="none" strike="noStrike" dirty="0">
                          <a:solidFill>
                            <a:srgbClr val="000000"/>
                          </a:solidFill>
                          <a:effectLst/>
                          <a:latin typeface="Calibri"/>
                        </a:rPr>
                        <a:t>Ciudad Real</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dirty="0">
                          <a:solidFill>
                            <a:srgbClr val="002060"/>
                          </a:solidFill>
                          <a:effectLst/>
                          <a:latin typeface="Calibri"/>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dirty="0">
                          <a:solidFill>
                            <a:srgbClr val="002060"/>
                          </a:solidFill>
                          <a:effectLst/>
                          <a:latin typeface="Calibri"/>
                        </a:rPr>
                        <a:t>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200" b="0" i="0" u="none" strike="noStrike">
                          <a:solidFill>
                            <a:srgbClr val="000000"/>
                          </a:solidFill>
                          <a:effectLst/>
                          <a:latin typeface="Calibri"/>
                        </a:rPr>
                        <a:t>Salamanca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a:solidFill>
                            <a:srgbClr val="002060"/>
                          </a:solidFill>
                          <a:effectLst/>
                          <a:latin typeface="Calibri"/>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a:solidFill>
                            <a:srgbClr val="002060"/>
                          </a:solidFill>
                          <a:effectLst/>
                          <a:latin typeface="Calibri"/>
                        </a:rPr>
                        <a:t>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200" b="0" i="0" u="none" strike="noStrike">
                          <a:solidFill>
                            <a:srgbClr val="000000"/>
                          </a:solidFill>
                          <a:effectLst/>
                          <a:latin typeface="Calibri"/>
                        </a:rPr>
                        <a:t>Araba/Álava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a:solidFill>
                            <a:srgbClr val="002060"/>
                          </a:solidFill>
                          <a:effectLst/>
                          <a:latin typeface="Calibri"/>
                        </a:rPr>
                        <a:t>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dirty="0">
                          <a:solidFill>
                            <a:srgbClr val="002060"/>
                          </a:solidFill>
                          <a:effectLst/>
                          <a:latin typeface="Calibri"/>
                        </a:rPr>
                        <a:t>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200" b="0" i="0" u="none" strike="noStrike">
                          <a:solidFill>
                            <a:srgbClr val="000000"/>
                          </a:solidFill>
                          <a:effectLst/>
                          <a:latin typeface="Calibri"/>
                        </a:rPr>
                        <a:t>Baleares, Islas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a:solidFill>
                            <a:srgbClr val="002060"/>
                          </a:solidFill>
                          <a:effectLst/>
                          <a:latin typeface="Calibri"/>
                        </a:rPr>
                        <a:t>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dirty="0">
                          <a:solidFill>
                            <a:srgbClr val="002060"/>
                          </a:solidFill>
                          <a:effectLst/>
                          <a:latin typeface="Calibri"/>
                        </a:rPr>
                        <a:t>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200" b="0" i="0" u="none" strike="noStrike">
                          <a:solidFill>
                            <a:srgbClr val="000000"/>
                          </a:solidFill>
                          <a:effectLst/>
                          <a:latin typeface="Calibri"/>
                        </a:rPr>
                        <a:t>Rioja, La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a:solidFill>
                            <a:srgbClr val="002060"/>
                          </a:solidFill>
                          <a:effectLst/>
                          <a:latin typeface="Calibri"/>
                        </a:rPr>
                        <a:t>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dirty="0">
                          <a:solidFill>
                            <a:srgbClr val="002060"/>
                          </a:solidFill>
                          <a:effectLst/>
                          <a:latin typeface="Calibri"/>
                        </a:rPr>
                        <a:t>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200" b="0" i="0" u="none" strike="noStrike">
                          <a:solidFill>
                            <a:srgbClr val="000000"/>
                          </a:solidFill>
                          <a:effectLst/>
                          <a:latin typeface="Calibri"/>
                        </a:rPr>
                        <a:t>Alacant/Alicante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a:solidFill>
                            <a:srgbClr val="002060"/>
                          </a:solidFill>
                          <a:effectLst/>
                          <a:latin typeface="Calibri"/>
                        </a:rPr>
                        <a:t>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dirty="0">
                          <a:solidFill>
                            <a:srgbClr val="002060"/>
                          </a:solidFill>
                          <a:effectLst/>
                          <a:latin typeface="Calibri"/>
                        </a:rPr>
                        <a:t>1,4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200" b="0" i="0" u="none" strike="noStrike">
                          <a:solidFill>
                            <a:srgbClr val="000000"/>
                          </a:solidFill>
                          <a:effectLst/>
                          <a:latin typeface="Calibri"/>
                        </a:rPr>
                        <a:t>Almería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a:solidFill>
                            <a:srgbClr val="002060"/>
                          </a:solidFill>
                          <a:effectLst/>
                          <a:latin typeface="Calibri"/>
                        </a:rPr>
                        <a:t>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dirty="0">
                          <a:solidFill>
                            <a:srgbClr val="002060"/>
                          </a:solidFill>
                          <a:effectLst/>
                          <a:latin typeface="Calibri"/>
                        </a:rPr>
                        <a:t>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200" b="0" i="0" u="none" strike="noStrike">
                          <a:solidFill>
                            <a:srgbClr val="000000"/>
                          </a:solidFill>
                          <a:effectLst/>
                          <a:latin typeface="Calibri"/>
                        </a:rPr>
                        <a:t>Ourense/Orense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a:solidFill>
                            <a:srgbClr val="002060"/>
                          </a:solidFill>
                          <a:effectLst/>
                          <a:latin typeface="Calibri"/>
                        </a:rPr>
                        <a:t>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dirty="0">
                          <a:solidFill>
                            <a:srgbClr val="002060"/>
                          </a:solidFill>
                          <a:effectLst/>
                          <a:latin typeface="Calibri"/>
                        </a:rPr>
                        <a:t>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200" b="0" i="0" u="none" strike="noStrike">
                          <a:solidFill>
                            <a:srgbClr val="000000"/>
                          </a:solidFill>
                          <a:effectLst/>
                          <a:latin typeface="Calibri"/>
                        </a:rPr>
                        <a:t>Gipuzkoa/Guipúzcoa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a:solidFill>
                            <a:srgbClr val="002060"/>
                          </a:solidFill>
                          <a:effectLst/>
                          <a:latin typeface="Calibri"/>
                        </a:rPr>
                        <a:t>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dirty="0">
                          <a:solidFill>
                            <a:srgbClr val="002060"/>
                          </a:solidFill>
                          <a:effectLst/>
                          <a:latin typeface="Calibri"/>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200" b="0" i="0" u="none" strike="noStrike">
                          <a:solidFill>
                            <a:srgbClr val="000000"/>
                          </a:solidFill>
                          <a:effectLst/>
                          <a:latin typeface="Calibri"/>
                        </a:rPr>
                        <a:t>Segovia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a:solidFill>
                            <a:srgbClr val="002060"/>
                          </a:solidFill>
                          <a:effectLst/>
                          <a:latin typeface="Calibri"/>
                        </a:rPr>
                        <a:t>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dirty="0">
                          <a:solidFill>
                            <a:srgbClr val="002060"/>
                          </a:solidFill>
                          <a:effectLst/>
                          <a:latin typeface="Calibri"/>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200" b="0" i="0" u="none" strike="noStrike">
                          <a:solidFill>
                            <a:srgbClr val="000000"/>
                          </a:solidFill>
                          <a:effectLst/>
                          <a:latin typeface="Calibri"/>
                        </a:rPr>
                        <a:t>Toledo</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a:solidFill>
                            <a:srgbClr val="002060"/>
                          </a:solidFill>
                          <a:effectLst/>
                          <a:latin typeface="Calibri"/>
                        </a:rPr>
                        <a:t>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dirty="0">
                          <a:solidFill>
                            <a:srgbClr val="002060"/>
                          </a:solidFill>
                          <a:effectLst/>
                          <a:latin typeface="Calibri"/>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200" b="0" i="0" u="none" strike="noStrike">
                          <a:solidFill>
                            <a:srgbClr val="000000"/>
                          </a:solidFill>
                          <a:effectLst/>
                          <a:latin typeface="Calibri"/>
                        </a:rPr>
                        <a:t>Bizkaia/Vizcaya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a:solidFill>
                            <a:srgbClr val="002060"/>
                          </a:solidFill>
                          <a:effectLst/>
                          <a:latin typeface="Calibri"/>
                        </a:rPr>
                        <a:t>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dirty="0">
                          <a:solidFill>
                            <a:srgbClr val="002060"/>
                          </a:solidFill>
                          <a:effectLst/>
                          <a:latin typeface="Calibri"/>
                        </a:rPr>
                        <a:t>0,7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26" name="Group 3"/>
          <p:cNvGraphicFramePr>
            <a:graphicFrameLocks noGrp="1"/>
          </p:cNvGraphicFramePr>
          <p:nvPr/>
        </p:nvGraphicFramePr>
        <p:xfrm>
          <a:off x="6537176" y="1732475"/>
          <a:ext cx="2736302" cy="2730793"/>
        </p:xfrm>
        <a:graphic>
          <a:graphicData uri="http://schemas.openxmlformats.org/drawingml/2006/table">
            <a:tbl>
              <a:tblPr>
                <a:tableStyleId>{5940675A-B579-460E-94D1-54222C63F5DA}</a:tableStyleId>
              </a:tblPr>
              <a:tblGrid>
                <a:gridCol w="1910509"/>
                <a:gridCol w="409059"/>
                <a:gridCol w="416734"/>
              </a:tblGrid>
              <a:tr h="223541">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b="1" i="0" u="none" strike="noStrike" kern="1200" cap="none" normalizeH="0" baseline="0" dirty="0" smtClean="0">
                          <a:ln>
                            <a:solidFill>
                              <a:schemeClr val="bg1"/>
                            </a:solidFill>
                          </a:ln>
                          <a:solidFill>
                            <a:schemeClr val="bg1"/>
                          </a:solidFill>
                          <a:effectLst/>
                          <a:latin typeface="+mn-lt"/>
                          <a:ea typeface="+mn-ea"/>
                          <a:cs typeface="Calibri" pitchFamily="32" charset="0"/>
                        </a:rPr>
                        <a:t>Colegio Profesional</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107981"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err="1" smtClean="0">
                          <a:ln>
                            <a:solidFill>
                              <a:schemeClr val="bg1"/>
                            </a:solidFill>
                          </a:ln>
                          <a:solidFill>
                            <a:schemeClr val="bg1"/>
                          </a:solidFill>
                          <a:effectLst/>
                          <a:latin typeface="+mj-lt"/>
                        </a:rPr>
                        <a:t>Abs</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b="0" i="0" u="none" strike="noStrike" cap="none" normalizeH="0" baseline="0" dirty="0" smtClean="0">
                          <a:ln>
                            <a:solidFill>
                              <a:schemeClr val="bg1"/>
                            </a:solidFill>
                          </a:ln>
                          <a:solidFill>
                            <a:schemeClr val="bg1"/>
                          </a:solidFill>
                          <a:effectLst/>
                          <a:latin typeface="+mj-lt"/>
                          <a:cs typeface="+mn-cs"/>
                        </a:rPr>
                        <a:t>%</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84225" marR="84225" marT="18001" marB="18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r>
              <a:tr h="227932">
                <a:tc>
                  <a:txBody>
                    <a:bodyPr/>
                    <a:lstStyle/>
                    <a:p>
                      <a:pPr algn="l" fontAlgn="b"/>
                      <a:r>
                        <a:rPr lang="es-ES" sz="1200" b="0" i="0" u="none" strike="noStrike" dirty="0">
                          <a:solidFill>
                            <a:srgbClr val="000000"/>
                          </a:solidFill>
                          <a:effectLst/>
                          <a:latin typeface="Calibri"/>
                        </a:rPr>
                        <a:t>Guadalajara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dirty="0">
                          <a:solidFill>
                            <a:srgbClr val="002060"/>
                          </a:solidFill>
                          <a:effectLst/>
                          <a:latin typeface="Calibri"/>
                        </a:rPr>
                        <a:t>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a:solidFill>
                            <a:srgbClr val="002060"/>
                          </a:solidFill>
                          <a:effectLst/>
                          <a:latin typeface="Calibri"/>
                        </a:rPr>
                        <a:t>0,7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200" b="0" i="0" u="none" strike="noStrike" dirty="0">
                          <a:solidFill>
                            <a:srgbClr val="000000"/>
                          </a:solidFill>
                          <a:effectLst/>
                          <a:latin typeface="Calibri"/>
                        </a:rPr>
                        <a:t>Soria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dirty="0">
                          <a:solidFill>
                            <a:srgbClr val="002060"/>
                          </a:solidFill>
                          <a:effectLst/>
                          <a:latin typeface="Calibri"/>
                        </a:rPr>
                        <a:t>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dirty="0">
                          <a:solidFill>
                            <a:srgbClr val="002060"/>
                          </a:solidFill>
                          <a:effectLst/>
                          <a:latin typeface="Calibri"/>
                        </a:rPr>
                        <a:t>0,7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200" b="0" i="0" u="none" strike="noStrike" dirty="0">
                          <a:solidFill>
                            <a:srgbClr val="000000"/>
                          </a:solidFill>
                          <a:effectLst/>
                          <a:latin typeface="Calibri"/>
                        </a:rPr>
                        <a:t>Cuenca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a:solidFill>
                            <a:srgbClr val="002060"/>
                          </a:solidFill>
                          <a:effectLst/>
                          <a:latin typeface="Calibri"/>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dirty="0">
                          <a:solidFill>
                            <a:srgbClr val="002060"/>
                          </a:solidFill>
                          <a:effectLst/>
                          <a:latin typeface="Calibri"/>
                        </a:rPr>
                        <a:t>0,5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200" b="0" i="0" u="none" strike="noStrike" dirty="0">
                          <a:solidFill>
                            <a:srgbClr val="000000"/>
                          </a:solidFill>
                          <a:effectLst/>
                          <a:latin typeface="Calibri"/>
                        </a:rPr>
                        <a:t>Lugo</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a:solidFill>
                            <a:srgbClr val="002060"/>
                          </a:solidFill>
                          <a:effectLst/>
                          <a:latin typeface="Calibri"/>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dirty="0">
                          <a:solidFill>
                            <a:srgbClr val="002060"/>
                          </a:solidFill>
                          <a:effectLst/>
                          <a:latin typeface="Calibri"/>
                        </a:rPr>
                        <a:t>0,5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200" b="0" i="0" u="none" strike="noStrike">
                          <a:solidFill>
                            <a:srgbClr val="000000"/>
                          </a:solidFill>
                          <a:effectLst/>
                          <a:latin typeface="Calibri"/>
                        </a:rPr>
                        <a:t>Madrid</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dirty="0">
                          <a:solidFill>
                            <a:srgbClr val="002060"/>
                          </a:solidFill>
                          <a:effectLst/>
                          <a:latin typeface="Calibri"/>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dirty="0">
                          <a:solidFill>
                            <a:srgbClr val="002060"/>
                          </a:solidFill>
                          <a:effectLst/>
                          <a:latin typeface="Calibri"/>
                        </a:rPr>
                        <a:t>0,5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200" b="0" i="0" u="none" strike="noStrike">
                          <a:solidFill>
                            <a:srgbClr val="000000"/>
                          </a:solidFill>
                          <a:effectLst/>
                          <a:latin typeface="Calibri"/>
                        </a:rPr>
                        <a:t>Burgos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a:solidFill>
                            <a:srgbClr val="002060"/>
                          </a:solidFill>
                          <a:effectLst/>
                          <a:latin typeface="Calibri"/>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dirty="0">
                          <a:solidFill>
                            <a:srgbClr val="002060"/>
                          </a:solidFill>
                          <a:effectLst/>
                          <a:latin typeface="Calibri"/>
                        </a:rPr>
                        <a:t>0,3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200" b="0" i="0" u="none" strike="noStrike">
                          <a:solidFill>
                            <a:srgbClr val="000000"/>
                          </a:solidFill>
                          <a:effectLst/>
                          <a:latin typeface="Calibri"/>
                        </a:rPr>
                        <a:t>Badajoz</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a:solidFill>
                            <a:srgbClr val="002060"/>
                          </a:solidFill>
                          <a:effectLst/>
                          <a:latin typeface="Calibri"/>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dirty="0">
                          <a:solidFill>
                            <a:srgbClr val="002060"/>
                          </a:solidFill>
                          <a:effectLst/>
                          <a:latin typeface="Calibri"/>
                        </a:rPr>
                        <a:t>0,2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200" b="0" i="0" u="none" strike="noStrike">
                          <a:solidFill>
                            <a:srgbClr val="000000"/>
                          </a:solidFill>
                          <a:effectLst/>
                          <a:latin typeface="Calibri"/>
                        </a:rPr>
                        <a:t>Castelló/Castellón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a:solidFill>
                            <a:srgbClr val="002060"/>
                          </a:solidFill>
                          <a:effectLst/>
                          <a:latin typeface="Calibri"/>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dirty="0">
                          <a:solidFill>
                            <a:srgbClr val="002060"/>
                          </a:solidFill>
                          <a:effectLst/>
                          <a:latin typeface="Calibri"/>
                        </a:rPr>
                        <a:t>0,2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200" b="0" i="0" u="none" strike="noStrike">
                          <a:solidFill>
                            <a:srgbClr val="000000"/>
                          </a:solidFill>
                          <a:effectLst/>
                          <a:latin typeface="Calibri"/>
                        </a:rPr>
                        <a:t>Lleida/Lérida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a:solidFill>
                            <a:srgbClr val="002060"/>
                          </a:solidFill>
                          <a:effectLst/>
                          <a:latin typeface="Calibri"/>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dirty="0">
                          <a:solidFill>
                            <a:srgbClr val="002060"/>
                          </a:solidFill>
                          <a:effectLst/>
                          <a:latin typeface="Calibri"/>
                        </a:rPr>
                        <a:t>0,2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200" b="0" i="0" u="none" strike="noStrike">
                          <a:solidFill>
                            <a:srgbClr val="000000"/>
                          </a:solidFill>
                          <a:effectLst/>
                          <a:latin typeface="Calibri"/>
                        </a:rPr>
                        <a:t>Zamora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a:solidFill>
                            <a:srgbClr val="002060"/>
                          </a:solidFill>
                          <a:effectLst/>
                          <a:latin typeface="Calibri"/>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0" i="0" u="none" strike="noStrike" dirty="0">
                          <a:solidFill>
                            <a:srgbClr val="002060"/>
                          </a:solidFill>
                          <a:effectLst/>
                          <a:latin typeface="Calibri"/>
                        </a:rPr>
                        <a:t>0,2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200" b="0" i="0" u="none" strike="noStrike" dirty="0" smtClean="0">
                          <a:solidFill>
                            <a:srgbClr val="000000"/>
                          </a:solidFill>
                          <a:effectLst/>
                          <a:latin typeface="Calibri"/>
                        </a:rPr>
                        <a:t>No contesta</a:t>
                      </a:r>
                      <a:endParaRPr lang="es-ES" sz="1200" b="0" i="0" u="none" strike="noStrike" dirty="0">
                        <a:solidFill>
                          <a:srgbClr val="000000"/>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s-ES" sz="1200" b="0" i="0" u="none" strike="noStrike">
                          <a:solidFill>
                            <a:srgbClr val="002060"/>
                          </a:solidFill>
                          <a:effectLst/>
                          <a:latin typeface="Calibri"/>
                        </a:rPr>
                        <a:t>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s-ES" sz="1200" b="0" i="0" u="none" strike="noStrike" dirty="0">
                          <a:solidFill>
                            <a:srgbClr val="002060"/>
                          </a:solidFill>
                          <a:effectLst/>
                          <a:latin typeface="Calibri"/>
                        </a:rPr>
                        <a:t>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bl>
          </a:graphicData>
        </a:graphic>
      </p:graphicFrame>
      <p:sp>
        <p:nvSpPr>
          <p:cNvPr id="118789" name="7 CuadroTexto"/>
          <p:cNvSpPr txBox="1">
            <a:spLocks noChangeArrowheads="1"/>
          </p:cNvSpPr>
          <p:nvPr/>
        </p:nvSpPr>
        <p:spPr bwMode="auto">
          <a:xfrm>
            <a:off x="704850" y="5718175"/>
            <a:ext cx="4953000" cy="231775"/>
          </a:xfrm>
          <a:prstGeom prst="rect">
            <a:avLst/>
          </a:prstGeom>
          <a:noFill/>
          <a:ln w="9525">
            <a:noFill/>
            <a:miter lim="800000"/>
            <a:headEnd/>
            <a:tailEnd/>
          </a:ln>
        </p:spPr>
        <p:txBody>
          <a:bodyPr>
            <a:spAutoFit/>
          </a:bodyPr>
          <a:lstStyle/>
          <a:p>
            <a:r>
              <a:rPr lang="es-ES" sz="900">
                <a:solidFill>
                  <a:srgbClr val="595959"/>
                </a:solidFill>
                <a:latin typeface="Calibri" pitchFamily="34" charset="0"/>
              </a:rPr>
              <a:t>Base: médicos en situación de desempleo en España (580 casos)</a:t>
            </a:r>
          </a:p>
        </p:txBody>
      </p:sp>
    </p:spTree>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4"/>
          <p:cNvSpPr txBox="1">
            <a:spLocks noChangeArrowheads="1"/>
          </p:cNvSpPr>
          <p:nvPr/>
        </p:nvSpPr>
        <p:spPr bwMode="auto">
          <a:xfrm>
            <a:off x="272480" y="145590"/>
            <a:ext cx="7704856" cy="587835"/>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eaLnBrk="1" fontAlgn="auto" hangingPunct="1">
              <a:lnSpc>
                <a:spcPts val="1700"/>
              </a:lnSpc>
              <a:spcBef>
                <a:spcPts val="0"/>
              </a:spcBef>
              <a:spcAft>
                <a:spcPts val="0"/>
              </a:spcAft>
              <a:defRPr/>
            </a:pPr>
            <a:r>
              <a:rPr lang="es-ES" dirty="0">
                <a:ln>
                  <a:solidFill>
                    <a:schemeClr val="bg1"/>
                  </a:solidFill>
                </a:ln>
                <a:solidFill>
                  <a:schemeClr val="bg1"/>
                </a:solidFill>
                <a:latin typeface="Calibri" pitchFamily="34" charset="0"/>
                <a:cs typeface="Calibri" pitchFamily="34" charset="0"/>
              </a:rPr>
              <a:t>SITUACIÓN LABORAL - </a:t>
            </a:r>
            <a:r>
              <a:rPr lang="es-ES" dirty="0">
                <a:ln>
                  <a:solidFill>
                    <a:prstClr val="white"/>
                  </a:solidFill>
                </a:ln>
                <a:solidFill>
                  <a:prstClr val="white"/>
                </a:solidFill>
                <a:latin typeface="Calibri" pitchFamily="34" charset="0"/>
                <a:cs typeface="Calibri" pitchFamily="34" charset="0"/>
              </a:rPr>
              <a:t>Colegiados sin plaza en propiedad</a:t>
            </a:r>
            <a:endParaRPr lang="es-ES" dirty="0" smtClean="0">
              <a:ln>
                <a:solidFill>
                  <a:schemeClr val="bg1"/>
                </a:solidFill>
              </a:ln>
              <a:solidFill>
                <a:schemeClr val="bg1"/>
              </a:solidFill>
              <a:latin typeface="Calibri" pitchFamily="34" charset="0"/>
              <a:cs typeface="Calibri" pitchFamily="34" charset="0"/>
            </a:endParaRPr>
          </a:p>
          <a:p>
            <a:pPr eaLnBrk="1" fontAlgn="auto" hangingPunct="1">
              <a:lnSpc>
                <a:spcPts val="1700"/>
              </a:lnSpc>
              <a:spcBef>
                <a:spcPts val="0"/>
              </a:spcBef>
              <a:spcAft>
                <a:spcPts val="0"/>
              </a:spcAft>
              <a:defRPr/>
            </a:pPr>
            <a:r>
              <a:rPr lang="es-ES" dirty="0" smtClean="0">
                <a:ln>
                  <a:solidFill>
                    <a:schemeClr val="bg1"/>
                  </a:solidFill>
                </a:ln>
                <a:solidFill>
                  <a:schemeClr val="bg1"/>
                </a:solidFill>
                <a:latin typeface="Calibri" pitchFamily="34" charset="0"/>
                <a:cs typeface="Calibri" pitchFamily="34" charset="0"/>
              </a:rPr>
              <a:t>Índice de desempleados según Colegio Profesional</a:t>
            </a:r>
          </a:p>
        </p:txBody>
      </p:sp>
      <p:sp>
        <p:nvSpPr>
          <p:cNvPr id="120834" name="7 CuadroTexto"/>
          <p:cNvSpPr txBox="1">
            <a:spLocks noChangeArrowheads="1"/>
          </p:cNvSpPr>
          <p:nvPr/>
        </p:nvSpPr>
        <p:spPr bwMode="auto">
          <a:xfrm>
            <a:off x="71438" y="6083300"/>
            <a:ext cx="4953000" cy="369888"/>
          </a:xfrm>
          <a:prstGeom prst="rect">
            <a:avLst/>
          </a:prstGeom>
          <a:noFill/>
          <a:ln w="9525">
            <a:noFill/>
            <a:miter lim="800000"/>
            <a:headEnd/>
            <a:tailEnd/>
          </a:ln>
        </p:spPr>
        <p:txBody>
          <a:bodyPr anchor="b">
            <a:spAutoFit/>
          </a:bodyPr>
          <a:lstStyle/>
          <a:p>
            <a:r>
              <a:rPr lang="es-ES" sz="900" i="1">
                <a:solidFill>
                  <a:srgbClr val="595959"/>
                </a:solidFill>
                <a:latin typeface="Calibri" pitchFamily="34" charset="0"/>
              </a:rPr>
              <a:t>Escala de 0 a 50</a:t>
            </a:r>
          </a:p>
          <a:p>
            <a:r>
              <a:rPr lang="es-ES" sz="900">
                <a:solidFill>
                  <a:srgbClr val="595959"/>
                </a:solidFill>
                <a:latin typeface="Calibri" pitchFamily="34" charset="0"/>
              </a:rPr>
              <a:t>Base: médicos en situación de desempleo (580 casos)</a:t>
            </a:r>
          </a:p>
        </p:txBody>
      </p:sp>
      <p:graphicFrame>
        <p:nvGraphicFramePr>
          <p:cNvPr id="21" name="Group 3"/>
          <p:cNvGraphicFramePr>
            <a:graphicFrameLocks noGrp="1"/>
          </p:cNvGraphicFramePr>
          <p:nvPr/>
        </p:nvGraphicFramePr>
        <p:xfrm>
          <a:off x="524418" y="1196752"/>
          <a:ext cx="2808150" cy="4104448"/>
        </p:xfrm>
        <a:graphic>
          <a:graphicData uri="http://schemas.openxmlformats.org/drawingml/2006/table">
            <a:tbl>
              <a:tblPr>
                <a:tableStyleId>{5940675A-B579-460E-94D1-54222C63F5DA}</a:tableStyleId>
              </a:tblPr>
              <a:tblGrid>
                <a:gridCol w="1440000"/>
                <a:gridCol w="432048"/>
                <a:gridCol w="936102"/>
              </a:tblGrid>
              <a:tr h="237056">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s-ES" sz="1100" b="1" i="0" u="none" strike="noStrike" kern="1200" cap="none" normalizeH="0" baseline="0" dirty="0" smtClean="0">
                          <a:ln>
                            <a:solidFill>
                              <a:schemeClr val="bg1"/>
                            </a:solidFill>
                          </a:ln>
                          <a:solidFill>
                            <a:schemeClr val="bg1"/>
                          </a:solidFill>
                          <a:effectLst/>
                          <a:latin typeface="+mn-lt"/>
                          <a:ea typeface="+mn-ea"/>
                          <a:cs typeface="Calibri" pitchFamily="32" charset="0"/>
                        </a:rPr>
                        <a:t>Colegio Profesional</a:t>
                      </a:r>
                    </a:p>
                  </a:txBody>
                  <a:tcPr marL="36000" marR="36000" marT="18000" marB="18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latin typeface="+mj-lt"/>
                        </a:rPr>
                        <a:t>%</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36000" marR="36000" marT="18000" marB="18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36000" marR="36000" marT="18000" marB="18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r>
              <a:tr h="241712">
                <a:tc>
                  <a:txBody>
                    <a:bodyPr/>
                    <a:lstStyle/>
                    <a:p>
                      <a:pPr algn="l" fontAlgn="b"/>
                      <a:r>
                        <a:rPr lang="es-ES" sz="1100" b="0" i="0" u="none" strike="noStrike" dirty="0" smtClean="0">
                          <a:solidFill>
                            <a:schemeClr val="bg1"/>
                          </a:solidFill>
                          <a:effectLst/>
                          <a:latin typeface="Calibri"/>
                        </a:rPr>
                        <a:t>Vizcaya</a:t>
                      </a:r>
                      <a:endParaRPr lang="es-ES" sz="1100" b="0" i="0" u="none" strike="noStrike" dirty="0">
                        <a:solidFill>
                          <a:schemeClr val="bg1"/>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a:txBody>
                    <a:bodyPr/>
                    <a:lstStyle/>
                    <a:p>
                      <a:pPr algn="ctr" fontAlgn="b"/>
                      <a:r>
                        <a:rPr lang="es-ES" sz="1050" b="0" i="0" u="none" strike="noStrike" dirty="0" smtClean="0">
                          <a:solidFill>
                            <a:srgbClr val="000000"/>
                          </a:solidFill>
                          <a:effectLst/>
                          <a:latin typeface="Calibri"/>
                        </a:rPr>
                        <a:t>40,0</a:t>
                      </a:r>
                      <a:r>
                        <a:rPr lang="es-ES" sz="1050" b="0" i="0" u="none" strike="noStrike" dirty="0">
                          <a:solidFill>
                            <a:srgbClr val="000000"/>
                          </a:solidFill>
                          <a:effectLst/>
                          <a:latin typeface="Calibri"/>
                        </a:rPr>
                        <a:t>%</a:t>
                      </a: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a:txBody>
                    <a:bodyPr/>
                    <a:lstStyle/>
                    <a:p>
                      <a:pPr algn="ctr" fontAlgn="t"/>
                      <a:endParaRPr lang="es-ES" sz="1200" b="0" i="0" u="none" strike="noStrike" dirty="0">
                        <a:solidFill>
                          <a:schemeClr val="bg1"/>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r>
              <a:tr h="241712">
                <a:tc>
                  <a:txBody>
                    <a:bodyPr/>
                    <a:lstStyle/>
                    <a:p>
                      <a:pPr algn="l" fontAlgn="b"/>
                      <a:r>
                        <a:rPr lang="es-ES" sz="1100" b="0" i="0" u="none" strike="noStrike" dirty="0" smtClean="0">
                          <a:solidFill>
                            <a:srgbClr val="000000"/>
                          </a:solidFill>
                          <a:effectLst/>
                          <a:latin typeface="Calibri"/>
                        </a:rPr>
                        <a:t>Lleida</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050" b="0" i="0" u="none" strike="noStrike" dirty="0" smtClean="0">
                          <a:solidFill>
                            <a:srgbClr val="000000"/>
                          </a:solidFill>
                          <a:effectLst/>
                          <a:latin typeface="Calibri"/>
                        </a:rPr>
                        <a:t>25,0%</a:t>
                      </a:r>
                      <a:endParaRPr lang="es-ES" sz="105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41712">
                <a:tc>
                  <a:txBody>
                    <a:bodyPr/>
                    <a:lstStyle/>
                    <a:p>
                      <a:pPr algn="l" fontAlgn="b"/>
                      <a:r>
                        <a:rPr lang="es-ES" sz="1100" b="0" i="0" u="none" strike="noStrike" dirty="0">
                          <a:solidFill>
                            <a:srgbClr val="000000"/>
                          </a:solidFill>
                          <a:effectLst/>
                          <a:latin typeface="Calibri"/>
                        </a:rPr>
                        <a:t>Badajoz</a:t>
                      </a: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050" b="0" i="0" u="none" strike="noStrike" dirty="0" smtClean="0">
                          <a:solidFill>
                            <a:srgbClr val="000000"/>
                          </a:solidFill>
                          <a:effectLst/>
                          <a:latin typeface="Calibri"/>
                        </a:rPr>
                        <a:t>20,0%</a:t>
                      </a:r>
                      <a:endParaRPr lang="es-ES" sz="105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41712">
                <a:tc>
                  <a:txBody>
                    <a:bodyPr/>
                    <a:lstStyle/>
                    <a:p>
                      <a:pPr algn="l" fontAlgn="b"/>
                      <a:r>
                        <a:rPr lang="es-ES" sz="1100" b="0" i="0" u="none" strike="noStrike" dirty="0">
                          <a:solidFill>
                            <a:srgbClr val="000000"/>
                          </a:solidFill>
                          <a:effectLst/>
                          <a:latin typeface="Calibri"/>
                        </a:rPr>
                        <a:t>Segovia</a:t>
                      </a: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050" b="0" i="0" u="none" strike="noStrike" dirty="0" smtClean="0">
                          <a:solidFill>
                            <a:srgbClr val="000000"/>
                          </a:solidFill>
                          <a:effectLst/>
                          <a:latin typeface="Calibri"/>
                        </a:rPr>
                        <a:t>14,0%</a:t>
                      </a:r>
                      <a:endParaRPr lang="es-ES" sz="105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41712">
                <a:tc>
                  <a:txBody>
                    <a:bodyPr/>
                    <a:lstStyle/>
                    <a:p>
                      <a:pPr algn="l" fontAlgn="b"/>
                      <a:r>
                        <a:rPr lang="es-ES" sz="1100" b="0" i="0" u="none" strike="noStrike" dirty="0">
                          <a:solidFill>
                            <a:srgbClr val="000000"/>
                          </a:solidFill>
                          <a:effectLst/>
                          <a:latin typeface="Calibri"/>
                        </a:rPr>
                        <a:t>Madrid</a:t>
                      </a: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050" b="0" i="0" u="none" strike="noStrike" dirty="0" smtClean="0">
                          <a:solidFill>
                            <a:srgbClr val="000000"/>
                          </a:solidFill>
                          <a:effectLst/>
                          <a:latin typeface="Calibri"/>
                        </a:rPr>
                        <a:t>11,1%</a:t>
                      </a:r>
                      <a:endParaRPr lang="es-ES" sz="105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41712">
                <a:tc>
                  <a:txBody>
                    <a:bodyPr/>
                    <a:lstStyle/>
                    <a:p>
                      <a:pPr algn="l" fontAlgn="b"/>
                      <a:r>
                        <a:rPr lang="es-ES" sz="1100" b="0" i="0" u="none" strike="noStrike" dirty="0">
                          <a:solidFill>
                            <a:srgbClr val="000000"/>
                          </a:solidFill>
                          <a:effectLst/>
                          <a:latin typeface="Calibri"/>
                        </a:rPr>
                        <a:t>Pontevedra</a:t>
                      </a: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050" b="0" i="0" u="none" strike="noStrike" dirty="0" smtClean="0">
                          <a:solidFill>
                            <a:srgbClr val="000000"/>
                          </a:solidFill>
                          <a:effectLst/>
                          <a:latin typeface="Calibri"/>
                        </a:rPr>
                        <a:t>11,0%</a:t>
                      </a:r>
                      <a:endParaRPr lang="es-ES" sz="105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41712">
                <a:tc>
                  <a:txBody>
                    <a:bodyPr/>
                    <a:lstStyle/>
                    <a:p>
                      <a:pPr algn="l" fontAlgn="b"/>
                      <a:r>
                        <a:rPr lang="es-ES" sz="1100" b="0" i="0" u="none" strike="noStrike" dirty="0">
                          <a:solidFill>
                            <a:srgbClr val="000000"/>
                          </a:solidFill>
                          <a:effectLst/>
                          <a:latin typeface="Calibri"/>
                        </a:rPr>
                        <a:t>Zaragoza</a:t>
                      </a: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050" b="0" i="0" u="none" strike="noStrike" dirty="0" smtClean="0">
                          <a:solidFill>
                            <a:srgbClr val="000000"/>
                          </a:solidFill>
                          <a:effectLst/>
                          <a:latin typeface="Calibri"/>
                        </a:rPr>
                        <a:t>10,2%</a:t>
                      </a:r>
                      <a:endParaRPr lang="es-ES" sz="105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41712">
                <a:tc>
                  <a:txBody>
                    <a:bodyPr/>
                    <a:lstStyle/>
                    <a:p>
                      <a:pPr algn="l" fontAlgn="b"/>
                      <a:r>
                        <a:rPr lang="es-ES" sz="1100" b="0" i="0" u="none" strike="noStrike" dirty="0">
                          <a:solidFill>
                            <a:srgbClr val="000000"/>
                          </a:solidFill>
                          <a:effectLst/>
                          <a:latin typeface="Calibri"/>
                        </a:rPr>
                        <a:t>Murcia</a:t>
                      </a: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050" b="0" i="0" u="none" strike="noStrike" dirty="0" smtClean="0">
                          <a:solidFill>
                            <a:srgbClr val="000000"/>
                          </a:solidFill>
                          <a:effectLst/>
                          <a:latin typeface="Calibri"/>
                        </a:rPr>
                        <a:t>9,1%</a:t>
                      </a:r>
                      <a:endParaRPr lang="es-ES" sz="105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41712">
                <a:tc>
                  <a:txBody>
                    <a:bodyPr/>
                    <a:lstStyle/>
                    <a:p>
                      <a:pPr algn="l" fontAlgn="b"/>
                      <a:r>
                        <a:rPr lang="es-ES" sz="1100" b="0" i="0" u="none" strike="noStrike" dirty="0">
                          <a:solidFill>
                            <a:srgbClr val="000000"/>
                          </a:solidFill>
                          <a:effectLst/>
                          <a:latin typeface="Calibri"/>
                        </a:rPr>
                        <a:t>Sevilla</a:t>
                      </a: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050" b="0" i="0" u="none" strike="noStrike" dirty="0" smtClean="0">
                          <a:solidFill>
                            <a:srgbClr val="000000"/>
                          </a:solidFill>
                          <a:effectLst/>
                          <a:latin typeface="Calibri"/>
                        </a:rPr>
                        <a:t>9,0%</a:t>
                      </a:r>
                      <a:endParaRPr lang="es-ES" sz="105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41712">
                <a:tc>
                  <a:txBody>
                    <a:bodyPr/>
                    <a:lstStyle/>
                    <a:p>
                      <a:pPr algn="l" fontAlgn="b"/>
                      <a:r>
                        <a:rPr lang="es-ES" sz="1100" b="0" i="0" u="none" strike="noStrike" dirty="0" smtClean="0">
                          <a:solidFill>
                            <a:srgbClr val="000000"/>
                          </a:solidFill>
                          <a:effectLst/>
                          <a:latin typeface="Calibri"/>
                        </a:rPr>
                        <a:t>Álava</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050" b="0" i="0" u="none" strike="noStrike" dirty="0" smtClean="0">
                          <a:solidFill>
                            <a:srgbClr val="000000"/>
                          </a:solidFill>
                          <a:effectLst/>
                          <a:latin typeface="Calibri"/>
                        </a:rPr>
                        <a:t>8,6%</a:t>
                      </a:r>
                      <a:endParaRPr lang="es-ES" sz="105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41712">
                <a:tc>
                  <a:txBody>
                    <a:bodyPr/>
                    <a:lstStyle/>
                    <a:p>
                      <a:pPr algn="l" fontAlgn="b"/>
                      <a:r>
                        <a:rPr lang="es-ES" sz="1100" b="0" i="0" u="none" strike="noStrike" dirty="0" smtClean="0">
                          <a:solidFill>
                            <a:srgbClr val="000000"/>
                          </a:solidFill>
                          <a:effectLst/>
                          <a:latin typeface="Calibri"/>
                        </a:rPr>
                        <a:t>Valencia</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8,2%</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41712">
                <a:tc>
                  <a:txBody>
                    <a:bodyPr/>
                    <a:lstStyle/>
                    <a:p>
                      <a:pPr algn="l" fontAlgn="b"/>
                      <a:r>
                        <a:rPr lang="es-ES" sz="1100" b="0" i="0" u="none" strike="noStrike" dirty="0">
                          <a:solidFill>
                            <a:srgbClr val="000000"/>
                          </a:solidFill>
                          <a:effectLst/>
                          <a:latin typeface="Calibri"/>
                        </a:rPr>
                        <a:t>Asturias</a:t>
                      </a: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7,5%</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41712">
                <a:tc>
                  <a:txBody>
                    <a:bodyPr/>
                    <a:lstStyle/>
                    <a:p>
                      <a:pPr algn="l" fontAlgn="b"/>
                      <a:r>
                        <a:rPr lang="es-ES" sz="1100" b="0" i="0" u="none" strike="noStrike" dirty="0">
                          <a:solidFill>
                            <a:srgbClr val="000000"/>
                          </a:solidFill>
                          <a:effectLst/>
                          <a:latin typeface="Calibri"/>
                        </a:rPr>
                        <a:t>Cantabria</a:t>
                      </a: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7,0%</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41712">
                <a:tc>
                  <a:txBody>
                    <a:bodyPr/>
                    <a:lstStyle/>
                    <a:p>
                      <a:pPr algn="l" fontAlgn="b"/>
                      <a:r>
                        <a:rPr lang="es-ES" sz="1100" b="0" i="0" u="none" strike="noStrike" dirty="0">
                          <a:solidFill>
                            <a:srgbClr val="000000"/>
                          </a:solidFill>
                          <a:effectLst/>
                          <a:latin typeface="Calibri"/>
                        </a:rPr>
                        <a:t>Salamanca</a:t>
                      </a: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6,9%</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41712">
                <a:tc>
                  <a:txBody>
                    <a:bodyPr/>
                    <a:lstStyle/>
                    <a:p>
                      <a:pPr algn="l" fontAlgn="b"/>
                      <a:r>
                        <a:rPr lang="es-ES" sz="1100" b="0" i="0" u="none" strike="noStrike" dirty="0">
                          <a:solidFill>
                            <a:srgbClr val="000000"/>
                          </a:solidFill>
                          <a:effectLst/>
                          <a:latin typeface="Calibri"/>
                        </a:rPr>
                        <a:t>Cáceres</a:t>
                      </a: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6,7%</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41712">
                <a:tc>
                  <a:txBody>
                    <a:bodyPr/>
                    <a:lstStyle/>
                    <a:p>
                      <a:pPr algn="l" fontAlgn="b"/>
                      <a:r>
                        <a:rPr lang="es-ES" sz="1100" b="0" i="0" u="none" strike="noStrike" dirty="0">
                          <a:solidFill>
                            <a:srgbClr val="000000"/>
                          </a:solidFill>
                          <a:effectLst/>
                          <a:latin typeface="Calibri"/>
                        </a:rPr>
                        <a:t>Málaga</a:t>
                      </a: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6,4%</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10" name="Group 3"/>
          <p:cNvGraphicFramePr>
            <a:graphicFrameLocks noGrp="1"/>
          </p:cNvGraphicFramePr>
          <p:nvPr/>
        </p:nvGraphicFramePr>
        <p:xfrm>
          <a:off x="3610372" y="1196752"/>
          <a:ext cx="2808150" cy="4098385"/>
        </p:xfrm>
        <a:graphic>
          <a:graphicData uri="http://schemas.openxmlformats.org/drawingml/2006/table">
            <a:tbl>
              <a:tblPr>
                <a:tableStyleId>{5940675A-B579-460E-94D1-54222C63F5DA}</a:tableStyleId>
              </a:tblPr>
              <a:tblGrid>
                <a:gridCol w="1440000"/>
                <a:gridCol w="432048"/>
                <a:gridCol w="936102"/>
              </a:tblGrid>
              <a:tr h="223541">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s-ES" sz="1100" b="1" i="0" u="none" strike="noStrike" kern="1200" cap="none" normalizeH="0" baseline="0" dirty="0" smtClean="0">
                          <a:ln>
                            <a:solidFill>
                              <a:schemeClr val="bg1"/>
                            </a:solidFill>
                          </a:ln>
                          <a:solidFill>
                            <a:schemeClr val="bg1"/>
                          </a:solidFill>
                          <a:effectLst/>
                          <a:latin typeface="+mn-lt"/>
                          <a:ea typeface="+mn-ea"/>
                          <a:cs typeface="Calibri" pitchFamily="32" charset="0"/>
                        </a:rPr>
                        <a:t>Colegio Profesional</a:t>
                      </a:r>
                    </a:p>
                  </a:txBody>
                  <a:tcPr marL="36000" marR="36000" marT="18000" marB="18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latin typeface="+mj-lt"/>
                        </a:rPr>
                        <a:t>%</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36000" marR="36000" marT="18000" marB="18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36000" marR="36000" marT="18000" marB="18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r>
              <a:tr h="227932">
                <a:tc>
                  <a:txBody>
                    <a:bodyPr/>
                    <a:lstStyle/>
                    <a:p>
                      <a:pPr algn="l" fontAlgn="b"/>
                      <a:r>
                        <a:rPr lang="es-ES" sz="1100" b="0" i="0" u="none" strike="noStrike" dirty="0">
                          <a:solidFill>
                            <a:srgbClr val="000000"/>
                          </a:solidFill>
                          <a:effectLst/>
                          <a:latin typeface="Calibri"/>
                        </a:rPr>
                        <a:t>Valladolid</a:t>
                      </a: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6,3%</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chemeClr val="tx1"/>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100" b="0" i="0" u="none" strike="noStrike" dirty="0">
                          <a:solidFill>
                            <a:srgbClr val="000000"/>
                          </a:solidFill>
                          <a:effectLst/>
                          <a:latin typeface="Calibri"/>
                        </a:rPr>
                        <a:t>Huelva</a:t>
                      </a: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6,3%</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100" b="0" i="0" u="none" strike="noStrike" dirty="0">
                          <a:solidFill>
                            <a:srgbClr val="000000"/>
                          </a:solidFill>
                          <a:effectLst/>
                          <a:latin typeface="Calibri"/>
                        </a:rPr>
                        <a:t>Huesca</a:t>
                      </a: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6,1%</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100" b="0" i="0" u="none" strike="noStrike" dirty="0" smtClean="0">
                          <a:solidFill>
                            <a:srgbClr val="000000"/>
                          </a:solidFill>
                          <a:effectLst/>
                          <a:latin typeface="Calibri"/>
                        </a:rPr>
                        <a:t>Ourense</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5,9%</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100" b="0" i="0" u="none" strike="noStrike" dirty="0">
                          <a:solidFill>
                            <a:srgbClr val="000000"/>
                          </a:solidFill>
                          <a:effectLst/>
                          <a:latin typeface="Calibri"/>
                        </a:rPr>
                        <a:t>Cádiz</a:t>
                      </a: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5,6%</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100" b="0" i="0" u="none" strike="noStrike" dirty="0">
                          <a:solidFill>
                            <a:srgbClr val="000000"/>
                          </a:solidFill>
                          <a:effectLst/>
                          <a:latin typeface="Calibri"/>
                        </a:rPr>
                        <a:t>Alacant/Alicante</a:t>
                      </a: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5,2%</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100" b="0" i="0" u="none" strike="noStrike" dirty="0">
                          <a:solidFill>
                            <a:srgbClr val="000000"/>
                          </a:solidFill>
                          <a:effectLst/>
                          <a:latin typeface="Calibri"/>
                        </a:rPr>
                        <a:t>Navarra</a:t>
                      </a: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4,9%</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100" b="0" i="0" u="none" strike="noStrike" dirty="0">
                          <a:solidFill>
                            <a:srgbClr val="000000"/>
                          </a:solidFill>
                          <a:effectLst/>
                          <a:latin typeface="Calibri"/>
                        </a:rPr>
                        <a:t>Córdoba</a:t>
                      </a: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4,8%</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100" b="0" i="0" u="none" strike="noStrike" dirty="0">
                          <a:solidFill>
                            <a:srgbClr val="000000"/>
                          </a:solidFill>
                          <a:effectLst/>
                          <a:latin typeface="Calibri"/>
                        </a:rPr>
                        <a:t>Soria</a:t>
                      </a: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4,8%</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100" b="0" i="0" u="none" strike="noStrike" dirty="0">
                          <a:solidFill>
                            <a:srgbClr val="000000"/>
                          </a:solidFill>
                          <a:effectLst/>
                          <a:latin typeface="Calibri"/>
                        </a:rPr>
                        <a:t>L.P. de Gran Canaria</a:t>
                      </a: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4,7%</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100" b="0" i="0" u="none" strike="noStrike" dirty="0" smtClean="0">
                          <a:solidFill>
                            <a:srgbClr val="000000"/>
                          </a:solidFill>
                          <a:effectLst/>
                          <a:latin typeface="Calibri"/>
                        </a:rPr>
                        <a:t>La</a:t>
                      </a:r>
                      <a:r>
                        <a:rPr lang="es-ES" sz="1100" b="0" i="0" u="none" strike="noStrike" baseline="0" dirty="0" smtClean="0">
                          <a:solidFill>
                            <a:srgbClr val="000000"/>
                          </a:solidFill>
                          <a:effectLst/>
                          <a:latin typeface="Calibri"/>
                        </a:rPr>
                        <a:t> </a:t>
                      </a:r>
                      <a:r>
                        <a:rPr lang="es-ES" sz="1100" b="0" i="0" u="none" strike="noStrike" dirty="0" smtClean="0">
                          <a:solidFill>
                            <a:srgbClr val="000000"/>
                          </a:solidFill>
                          <a:effectLst/>
                          <a:latin typeface="Calibri"/>
                        </a:rPr>
                        <a:t>Coruña</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4,4%</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100" b="0" i="0" u="none" strike="noStrike" dirty="0">
                          <a:solidFill>
                            <a:srgbClr val="000000"/>
                          </a:solidFill>
                          <a:effectLst/>
                          <a:latin typeface="Calibri"/>
                        </a:rPr>
                        <a:t>Tarragona</a:t>
                      </a: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4,1%</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100" b="0" i="0" u="none" strike="noStrike" dirty="0">
                          <a:solidFill>
                            <a:srgbClr val="000000"/>
                          </a:solidFill>
                          <a:effectLst/>
                          <a:latin typeface="Calibri"/>
                        </a:rPr>
                        <a:t>Almería</a:t>
                      </a: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3,8%</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100" b="0" i="0" u="none" strike="noStrike" dirty="0">
                          <a:solidFill>
                            <a:srgbClr val="000000"/>
                          </a:solidFill>
                          <a:effectLst/>
                          <a:latin typeface="Calibri"/>
                        </a:rPr>
                        <a:t>Baleares, Islas</a:t>
                      </a: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3,7%</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100" b="0" i="0" u="none" strike="noStrike" dirty="0">
                          <a:solidFill>
                            <a:srgbClr val="000000"/>
                          </a:solidFill>
                          <a:effectLst/>
                          <a:latin typeface="Calibri"/>
                        </a:rPr>
                        <a:t>Ciudad Real</a:t>
                      </a: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3,5%</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100" b="0" i="0" u="none" strike="noStrike" dirty="0">
                          <a:solidFill>
                            <a:srgbClr val="000000"/>
                          </a:solidFill>
                          <a:effectLst/>
                          <a:latin typeface="Calibri"/>
                        </a:rPr>
                        <a:t>Rioja, La</a:t>
                      </a: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3,4%</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100" b="0" i="0" u="none" strike="noStrike" dirty="0">
                          <a:solidFill>
                            <a:srgbClr val="000000"/>
                          </a:solidFill>
                          <a:effectLst/>
                          <a:latin typeface="Calibri"/>
                        </a:rPr>
                        <a:t>Toledo</a:t>
                      </a: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3,2%</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11" name="Group 3"/>
          <p:cNvGraphicFramePr>
            <a:graphicFrameLocks noGrp="1"/>
          </p:cNvGraphicFramePr>
          <p:nvPr/>
        </p:nvGraphicFramePr>
        <p:xfrm>
          <a:off x="6663206" y="1196752"/>
          <a:ext cx="2808150" cy="4098385"/>
        </p:xfrm>
        <a:graphic>
          <a:graphicData uri="http://schemas.openxmlformats.org/drawingml/2006/table">
            <a:tbl>
              <a:tblPr>
                <a:tableStyleId>{5940675A-B579-460E-94D1-54222C63F5DA}</a:tableStyleId>
              </a:tblPr>
              <a:tblGrid>
                <a:gridCol w="1440000"/>
                <a:gridCol w="432048"/>
                <a:gridCol w="936102"/>
              </a:tblGrid>
              <a:tr h="223541">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s-ES" sz="1100" b="1" i="0" u="none" strike="noStrike" kern="1200" cap="none" normalizeH="0" baseline="0" dirty="0" smtClean="0">
                          <a:ln>
                            <a:solidFill>
                              <a:schemeClr val="bg1"/>
                            </a:solidFill>
                          </a:ln>
                          <a:solidFill>
                            <a:schemeClr val="bg1"/>
                          </a:solidFill>
                          <a:effectLst/>
                          <a:latin typeface="+mn-lt"/>
                          <a:ea typeface="+mn-ea"/>
                          <a:cs typeface="Calibri" pitchFamily="32" charset="0"/>
                        </a:rPr>
                        <a:t>Colegio Profesional</a:t>
                      </a:r>
                    </a:p>
                  </a:txBody>
                  <a:tcPr marL="36000" marR="36000" marT="18000" marB="18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100" u="none" strike="noStrike" cap="none" normalizeH="0" baseline="0" dirty="0" smtClean="0">
                          <a:ln>
                            <a:solidFill>
                              <a:schemeClr val="bg1"/>
                            </a:solidFill>
                          </a:ln>
                          <a:solidFill>
                            <a:schemeClr val="bg1"/>
                          </a:solidFill>
                          <a:effectLst/>
                          <a:latin typeface="+mj-lt"/>
                        </a:rPr>
                        <a:t>%</a:t>
                      </a: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36000" marR="36000" marT="18000" marB="18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s-ES" sz="1100" b="1" i="0" u="none" strike="noStrike" cap="none" normalizeH="0" baseline="0" dirty="0" smtClean="0">
                        <a:ln>
                          <a:solidFill>
                            <a:schemeClr val="bg1"/>
                          </a:solidFill>
                        </a:ln>
                        <a:solidFill>
                          <a:schemeClr val="bg1"/>
                        </a:solidFill>
                        <a:effectLst/>
                        <a:latin typeface="+mj-lt"/>
                        <a:cs typeface="Calibri" pitchFamily="32" charset="0"/>
                      </a:endParaRPr>
                    </a:p>
                  </a:txBody>
                  <a:tcPr marL="36000" marR="36000" marT="18000" marB="18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r>
              <a:tr h="227932">
                <a:tc>
                  <a:txBody>
                    <a:bodyPr/>
                    <a:lstStyle/>
                    <a:p>
                      <a:pPr algn="l" fontAlgn="b"/>
                      <a:r>
                        <a:rPr lang="es-ES" sz="1100" b="0" i="0" u="none" strike="noStrike" dirty="0">
                          <a:solidFill>
                            <a:srgbClr val="000000"/>
                          </a:solidFill>
                          <a:effectLst/>
                          <a:latin typeface="Calibri"/>
                        </a:rPr>
                        <a:t>Guadalajara</a:t>
                      </a: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3,2%</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chemeClr val="tx1"/>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100" b="0" i="0" u="none" strike="noStrike">
                          <a:solidFill>
                            <a:srgbClr val="000000"/>
                          </a:solidFill>
                          <a:effectLst/>
                          <a:latin typeface="Calibri"/>
                        </a:rPr>
                        <a:t>Cuenca</a:t>
                      </a: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2,4%</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100" b="0" i="0" u="none" strike="noStrike" dirty="0" smtClean="0">
                          <a:solidFill>
                            <a:srgbClr val="000000"/>
                          </a:solidFill>
                          <a:effectLst/>
                          <a:latin typeface="Calibri"/>
                        </a:rPr>
                        <a:t>Guipúzcoa</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2,1%</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100" b="0" i="0" u="none" strike="noStrike">
                          <a:solidFill>
                            <a:srgbClr val="000000"/>
                          </a:solidFill>
                          <a:effectLst/>
                          <a:latin typeface="Calibri"/>
                        </a:rPr>
                        <a:t>Lugo</a:t>
                      </a: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2,1%</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100" b="0" i="0" u="none" strike="noStrike">
                          <a:solidFill>
                            <a:srgbClr val="000000"/>
                          </a:solidFill>
                          <a:effectLst/>
                          <a:latin typeface="Calibri"/>
                        </a:rPr>
                        <a:t>Zamora</a:t>
                      </a: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1,6%</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100" b="0" i="0" u="none" strike="noStrike">
                          <a:solidFill>
                            <a:srgbClr val="000000"/>
                          </a:solidFill>
                          <a:effectLst/>
                          <a:latin typeface="Calibri"/>
                        </a:rPr>
                        <a:t>Burgos</a:t>
                      </a: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1,2%</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100" b="0" i="0" u="none" strike="noStrike" dirty="0" smtClean="0">
                          <a:solidFill>
                            <a:srgbClr val="000000"/>
                          </a:solidFill>
                          <a:effectLst/>
                          <a:latin typeface="Calibri"/>
                        </a:rPr>
                        <a:t>Castellón</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0,7%</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100" b="0" i="0" u="none" strike="noStrike">
                          <a:solidFill>
                            <a:srgbClr val="000000"/>
                          </a:solidFill>
                          <a:effectLst/>
                          <a:latin typeface="Calibri"/>
                        </a:rPr>
                        <a:t>Albacete</a:t>
                      </a: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0,0%</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100" b="0" i="0" u="none" strike="noStrike">
                          <a:solidFill>
                            <a:srgbClr val="000000"/>
                          </a:solidFill>
                          <a:effectLst/>
                          <a:latin typeface="Calibri"/>
                        </a:rPr>
                        <a:t>Ávila</a:t>
                      </a: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0,0%</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100" b="0" i="0" u="none" strike="noStrike">
                          <a:solidFill>
                            <a:srgbClr val="000000"/>
                          </a:solidFill>
                          <a:effectLst/>
                          <a:latin typeface="Calibri"/>
                        </a:rPr>
                        <a:t>Barcelona</a:t>
                      </a: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0,0%</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100" b="0" i="0" u="none" strike="noStrike">
                          <a:solidFill>
                            <a:srgbClr val="000000"/>
                          </a:solidFill>
                          <a:effectLst/>
                          <a:latin typeface="Calibri"/>
                        </a:rPr>
                        <a:t>Ceuta</a:t>
                      </a: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0,0%</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100" b="0" i="0" u="none" strike="noStrike">
                          <a:solidFill>
                            <a:srgbClr val="000000"/>
                          </a:solidFill>
                          <a:effectLst/>
                          <a:latin typeface="Calibri"/>
                        </a:rPr>
                        <a:t>Granada</a:t>
                      </a: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0,0%</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100" b="0" i="0" u="none" strike="noStrike">
                          <a:solidFill>
                            <a:srgbClr val="000000"/>
                          </a:solidFill>
                          <a:effectLst/>
                          <a:latin typeface="Calibri"/>
                        </a:rPr>
                        <a:t>Jaén</a:t>
                      </a: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0,0%</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100" b="0" i="0" u="none" strike="noStrike">
                          <a:solidFill>
                            <a:srgbClr val="000000"/>
                          </a:solidFill>
                          <a:effectLst/>
                          <a:latin typeface="Calibri"/>
                        </a:rPr>
                        <a:t>León</a:t>
                      </a: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0,0%</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100" b="0" i="0" u="none" strike="noStrike">
                          <a:solidFill>
                            <a:srgbClr val="000000"/>
                          </a:solidFill>
                          <a:effectLst/>
                          <a:latin typeface="Calibri"/>
                        </a:rPr>
                        <a:t>Melilla</a:t>
                      </a: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0,0%</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100" b="0" i="0" u="none" strike="noStrike" dirty="0">
                          <a:solidFill>
                            <a:srgbClr val="000000"/>
                          </a:solidFill>
                          <a:effectLst/>
                          <a:latin typeface="Calibri"/>
                        </a:rPr>
                        <a:t>Teruel</a:t>
                      </a: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0" i="0" u="none" strike="noStrike" dirty="0" smtClean="0">
                          <a:solidFill>
                            <a:srgbClr val="000000"/>
                          </a:solidFill>
                          <a:effectLst/>
                          <a:latin typeface="Calibri"/>
                        </a:rPr>
                        <a:t>0,0%</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7932">
                <a:tc>
                  <a:txBody>
                    <a:bodyPr/>
                    <a:lstStyle/>
                    <a:p>
                      <a:pPr algn="l" fontAlgn="b"/>
                      <a:r>
                        <a:rPr lang="es-ES" sz="1100" b="0" i="0" u="none" strike="noStrike" dirty="0" smtClean="0">
                          <a:solidFill>
                            <a:srgbClr val="000000"/>
                          </a:solidFill>
                          <a:effectLst/>
                          <a:latin typeface="Calibri"/>
                        </a:rPr>
                        <a:t>Desconocido</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es-ES" sz="1100" b="0" i="0" u="none" strike="noStrike" dirty="0" smtClean="0">
                          <a:solidFill>
                            <a:srgbClr val="000000"/>
                          </a:solidFill>
                          <a:effectLst/>
                          <a:latin typeface="Calibri"/>
                        </a:rPr>
                        <a:t>8,4%</a:t>
                      </a:r>
                      <a:endParaRPr lang="es-ES" sz="1100" b="0" i="0" u="none" strike="noStrike" dirty="0">
                        <a:solidFill>
                          <a:srgbClr val="000000"/>
                        </a:solidFill>
                        <a:effectLst/>
                        <a:latin typeface="Calibri"/>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fontAlgn="t"/>
                      <a:endParaRPr lang="es-ES" sz="1200" b="0" i="0" u="none" strike="noStrike" dirty="0">
                        <a:solidFill>
                          <a:srgbClr val="000000"/>
                        </a:solidFill>
                        <a:effectLst/>
                        <a:latin typeface="+mj-lt"/>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r>
            </a:tbl>
          </a:graphicData>
        </a:graphic>
      </p:graphicFrame>
      <p:sp>
        <p:nvSpPr>
          <p:cNvPr id="12" name="Text Box 4"/>
          <p:cNvSpPr txBox="1">
            <a:spLocks noChangeArrowheads="1"/>
          </p:cNvSpPr>
          <p:nvPr/>
        </p:nvSpPr>
        <p:spPr bwMode="auto">
          <a:xfrm>
            <a:off x="6176963" y="5494338"/>
            <a:ext cx="3168650" cy="1008062"/>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algn="ctr" eaLnBrk="1" fontAlgn="auto" hangingPunct="1">
              <a:spcBef>
                <a:spcPts val="0"/>
              </a:spcBef>
              <a:spcAft>
                <a:spcPts val="0"/>
              </a:spcAft>
              <a:defRPr/>
            </a:pPr>
            <a:r>
              <a:rPr lang="es-ES" sz="1400" dirty="0" smtClean="0">
                <a:solidFill>
                  <a:schemeClr val="bg1">
                    <a:lumMod val="50000"/>
                  </a:schemeClr>
                </a:solidFill>
                <a:latin typeface="Calibri" pitchFamily="34" charset="0"/>
                <a:cs typeface="Calibri" pitchFamily="34" charset="0"/>
              </a:rPr>
              <a:t>Desempleados según Colegio Profesional</a:t>
            </a:r>
            <a:br>
              <a:rPr lang="es-ES" sz="1400" dirty="0" smtClean="0">
                <a:solidFill>
                  <a:schemeClr val="bg1">
                    <a:lumMod val="50000"/>
                  </a:schemeClr>
                </a:solidFill>
                <a:latin typeface="Calibri" pitchFamily="34" charset="0"/>
                <a:cs typeface="Calibri" pitchFamily="34" charset="0"/>
              </a:rPr>
            </a:br>
            <a:r>
              <a:rPr lang="es-ES" sz="1400" dirty="0" smtClean="0">
                <a:solidFill>
                  <a:schemeClr val="bg1">
                    <a:lumMod val="50000"/>
                  </a:schemeClr>
                </a:solidFill>
                <a:latin typeface="Calibri" pitchFamily="34" charset="0"/>
                <a:cs typeface="Calibri" pitchFamily="34" charset="0"/>
              </a:rPr>
              <a:t>----------------------------------------------------------</a:t>
            </a:r>
          </a:p>
          <a:p>
            <a:pPr algn="ctr" eaLnBrk="1" fontAlgn="auto" hangingPunct="1">
              <a:spcBef>
                <a:spcPts val="0"/>
              </a:spcBef>
              <a:spcAft>
                <a:spcPts val="0"/>
              </a:spcAft>
              <a:defRPr/>
            </a:pPr>
            <a:r>
              <a:rPr lang="es-ES" sz="1400" dirty="0" smtClean="0">
                <a:solidFill>
                  <a:schemeClr val="bg1">
                    <a:lumMod val="50000"/>
                  </a:schemeClr>
                </a:solidFill>
                <a:latin typeface="Calibri" pitchFamily="34" charset="0"/>
                <a:cs typeface="Calibri" pitchFamily="34" charset="0"/>
              </a:rPr>
              <a:t>Total encuestados según Colegio Profesional</a:t>
            </a:r>
          </a:p>
        </p:txBody>
      </p:sp>
      <p:sp>
        <p:nvSpPr>
          <p:cNvPr id="17" name="Text Box 4"/>
          <p:cNvSpPr txBox="1">
            <a:spLocks noChangeArrowheads="1"/>
          </p:cNvSpPr>
          <p:nvPr/>
        </p:nvSpPr>
        <p:spPr bwMode="auto">
          <a:xfrm>
            <a:off x="5522913" y="5727700"/>
            <a:ext cx="792162" cy="369888"/>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algn="ctr" eaLnBrk="1" fontAlgn="auto" hangingPunct="1">
              <a:lnSpc>
                <a:spcPts val="1700"/>
              </a:lnSpc>
              <a:spcBef>
                <a:spcPts val="0"/>
              </a:spcBef>
              <a:spcAft>
                <a:spcPts val="0"/>
              </a:spcAft>
              <a:defRPr/>
            </a:pPr>
            <a:r>
              <a:rPr lang="es-ES" sz="1400" dirty="0" smtClean="0">
                <a:solidFill>
                  <a:schemeClr val="bg1">
                    <a:lumMod val="50000"/>
                  </a:schemeClr>
                </a:solidFill>
                <a:latin typeface="Calibri" pitchFamily="34" charset="0"/>
                <a:cs typeface="Calibri" pitchFamily="34" charset="0"/>
              </a:rPr>
              <a:t>%  =</a:t>
            </a:r>
          </a:p>
        </p:txBody>
      </p:sp>
      <p:graphicFrame>
        <p:nvGraphicFramePr>
          <p:cNvPr id="120840" name="17 Gráfico"/>
          <p:cNvGraphicFramePr>
            <a:graphicFrameLocks/>
          </p:cNvGraphicFramePr>
          <p:nvPr/>
        </p:nvGraphicFramePr>
        <p:xfrm>
          <a:off x="2311400" y="1343025"/>
          <a:ext cx="1071563" cy="4090988"/>
        </p:xfrm>
        <a:graphic>
          <a:graphicData uri="http://schemas.openxmlformats.org/presentationml/2006/ole">
            <p:oleObj spid="_x0000_s120840" r:id="rId4" imgW="1072989" imgH="4090771" progId="Excel.Chart.8">
              <p:embed/>
            </p:oleObj>
          </a:graphicData>
        </a:graphic>
      </p:graphicFrame>
      <p:graphicFrame>
        <p:nvGraphicFramePr>
          <p:cNvPr id="120841" name="18 Gráfico"/>
          <p:cNvGraphicFramePr>
            <a:graphicFrameLocks/>
          </p:cNvGraphicFramePr>
          <p:nvPr/>
        </p:nvGraphicFramePr>
        <p:xfrm>
          <a:off x="8450263" y="1323975"/>
          <a:ext cx="1071562" cy="4092575"/>
        </p:xfrm>
        <a:graphic>
          <a:graphicData uri="http://schemas.openxmlformats.org/presentationml/2006/ole">
            <p:oleObj spid="_x0000_s120841" r:id="rId5" imgW="1072989" imgH="4090771" progId="Excel.Chart.8">
              <p:embed/>
            </p:oleObj>
          </a:graphicData>
        </a:graphic>
      </p:graphicFrame>
      <p:graphicFrame>
        <p:nvGraphicFramePr>
          <p:cNvPr id="120842" name="19 Gráfico"/>
          <p:cNvGraphicFramePr>
            <a:graphicFrameLocks/>
          </p:cNvGraphicFramePr>
          <p:nvPr/>
        </p:nvGraphicFramePr>
        <p:xfrm>
          <a:off x="5397500" y="1323975"/>
          <a:ext cx="1071563" cy="4092575"/>
        </p:xfrm>
        <a:graphic>
          <a:graphicData uri="http://schemas.openxmlformats.org/presentationml/2006/ole">
            <p:oleObj spid="_x0000_s120842" r:id="rId6" imgW="1072989" imgH="4090771" progId="Excel.Chart.8">
              <p:embed/>
            </p:oleObj>
          </a:graphicData>
        </a:graphic>
      </p:graphicFrame>
      <p:graphicFrame>
        <p:nvGraphicFramePr>
          <p:cNvPr id="120843" name="21 Gráfico"/>
          <p:cNvGraphicFramePr>
            <a:graphicFrameLocks/>
          </p:cNvGraphicFramePr>
          <p:nvPr/>
        </p:nvGraphicFramePr>
        <p:xfrm>
          <a:off x="2238375" y="1362075"/>
          <a:ext cx="1325563" cy="4205288"/>
        </p:xfrm>
        <a:graphic>
          <a:graphicData uri="http://schemas.openxmlformats.org/presentationml/2006/ole">
            <p:oleObj spid="_x0000_s120843" r:id="rId7" imgW="1329043" imgH="4206605" progId="Excel.Chart.8">
              <p:embed/>
            </p:oleObj>
          </a:graphicData>
        </a:graphic>
      </p:graphicFrame>
      <p:graphicFrame>
        <p:nvGraphicFramePr>
          <p:cNvPr id="120844" name="22 Gráfico"/>
          <p:cNvGraphicFramePr>
            <a:graphicFrameLocks/>
          </p:cNvGraphicFramePr>
          <p:nvPr/>
        </p:nvGraphicFramePr>
        <p:xfrm>
          <a:off x="5313363" y="1362075"/>
          <a:ext cx="1327150" cy="4205288"/>
        </p:xfrm>
        <a:graphic>
          <a:graphicData uri="http://schemas.openxmlformats.org/presentationml/2006/ole">
            <p:oleObj spid="_x0000_s120844" r:id="rId8" imgW="1322947" imgH="4206605" progId="Excel.Chart.8">
              <p:embed/>
            </p:oleObj>
          </a:graphicData>
        </a:graphic>
      </p:graphicFrame>
      <p:graphicFrame>
        <p:nvGraphicFramePr>
          <p:cNvPr id="120845" name="23 Gráfico"/>
          <p:cNvGraphicFramePr>
            <a:graphicFrameLocks/>
          </p:cNvGraphicFramePr>
          <p:nvPr/>
        </p:nvGraphicFramePr>
        <p:xfrm>
          <a:off x="8356600" y="1362075"/>
          <a:ext cx="1325563" cy="4205288"/>
        </p:xfrm>
        <a:graphic>
          <a:graphicData uri="http://schemas.openxmlformats.org/presentationml/2006/ole">
            <p:oleObj spid="_x0000_s120845" r:id="rId9" imgW="1322947" imgH="4206605" progId="Excel.Chart.8">
              <p:embed/>
            </p:oleObj>
          </a:graphicData>
        </a:graphic>
      </p:graphicFrame>
    </p:spTree>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2" descr="C:\Users\beatriz.calvo\Desktop\PORTADA2.png"/>
          <p:cNvPicPr>
            <a:picLocks noChangeAspect="1" noChangeArrowheads="1"/>
          </p:cNvPicPr>
          <p:nvPr/>
        </p:nvPicPr>
        <p:blipFill rotWithShape="1">
          <a:blip r:embed="rId3"/>
          <a:srcRect l="95" t="-3" r="700" b="1"/>
          <a:stretch/>
        </p:blipFill>
        <p:spPr bwMode="auto">
          <a:xfrm>
            <a:off x="-4763" y="0"/>
            <a:ext cx="9915526" cy="6858000"/>
          </a:xfrm>
          <a:prstGeom prst="rect">
            <a:avLst/>
          </a:prstGeom>
          <a:noFill/>
          <a:effectLst>
            <a:outerShdw blurRad="50800" dist="38100" dir="8100000" algn="tr" rotWithShape="0">
              <a:prstClr val="black">
                <a:alpha val="40000"/>
              </a:prstClr>
            </a:outerShdw>
          </a:effectLst>
          <a:extLst>
            <a:ext uri="{909E8E84-426E-40DD-AFC4-6F175D3DCCD1}"/>
          </a:extLst>
        </p:spPr>
      </p:pic>
      <p:sp>
        <p:nvSpPr>
          <p:cNvPr id="16" name="15 Forma libre"/>
          <p:cNvSpPr/>
          <p:nvPr/>
        </p:nvSpPr>
        <p:spPr>
          <a:xfrm>
            <a:off x="-7938" y="1558925"/>
            <a:ext cx="7112001" cy="5265738"/>
          </a:xfrm>
          <a:custGeom>
            <a:avLst/>
            <a:gdLst>
              <a:gd name="connsiteX0" fmla="*/ 0 w 7427209"/>
              <a:gd name="connsiteY0" fmla="*/ 413673 h 5457487"/>
              <a:gd name="connsiteX1" fmla="*/ 1785257 w 7427209"/>
              <a:gd name="connsiteY1" fmla="*/ 7273 h 5457487"/>
              <a:gd name="connsiteX2" fmla="*/ 3657600 w 7427209"/>
              <a:gd name="connsiteY2" fmla="*/ 224987 h 5457487"/>
              <a:gd name="connsiteX3" fmla="*/ 5225143 w 7427209"/>
              <a:gd name="connsiteY3" fmla="*/ 1081330 h 5457487"/>
              <a:gd name="connsiteX4" fmla="*/ 6328228 w 7427209"/>
              <a:gd name="connsiteY4" fmla="*/ 2315044 h 5457487"/>
              <a:gd name="connsiteX5" fmla="*/ 7097485 w 7427209"/>
              <a:gd name="connsiteY5" fmla="*/ 3780987 h 5457487"/>
              <a:gd name="connsiteX6" fmla="*/ 7387771 w 7427209"/>
              <a:gd name="connsiteY6" fmla="*/ 5275958 h 5457487"/>
              <a:gd name="connsiteX7" fmla="*/ 7416800 w 7427209"/>
              <a:gd name="connsiteY7" fmla="*/ 5377558 h 5457487"/>
              <a:gd name="connsiteX0" fmla="*/ 0 w 7202923"/>
              <a:gd name="connsiteY0" fmla="*/ 359194 h 5454766"/>
              <a:gd name="connsiteX1" fmla="*/ 1560971 w 7202923"/>
              <a:gd name="connsiteY1" fmla="*/ 4552 h 5454766"/>
              <a:gd name="connsiteX2" fmla="*/ 3433314 w 7202923"/>
              <a:gd name="connsiteY2" fmla="*/ 222266 h 5454766"/>
              <a:gd name="connsiteX3" fmla="*/ 5000857 w 7202923"/>
              <a:gd name="connsiteY3" fmla="*/ 1078609 h 5454766"/>
              <a:gd name="connsiteX4" fmla="*/ 6103942 w 7202923"/>
              <a:gd name="connsiteY4" fmla="*/ 2312323 h 5454766"/>
              <a:gd name="connsiteX5" fmla="*/ 6873199 w 7202923"/>
              <a:gd name="connsiteY5" fmla="*/ 3778266 h 5454766"/>
              <a:gd name="connsiteX6" fmla="*/ 7163485 w 7202923"/>
              <a:gd name="connsiteY6" fmla="*/ 5273237 h 5454766"/>
              <a:gd name="connsiteX7" fmla="*/ 7192514 w 7202923"/>
              <a:gd name="connsiteY7" fmla="*/ 5374837 h 5454766"/>
              <a:gd name="connsiteX0" fmla="*/ 0 w 7202923"/>
              <a:gd name="connsiteY0" fmla="*/ 359194 h 5454766"/>
              <a:gd name="connsiteX1" fmla="*/ 1560971 w 7202923"/>
              <a:gd name="connsiteY1" fmla="*/ 4552 h 5454766"/>
              <a:gd name="connsiteX2" fmla="*/ 3433314 w 7202923"/>
              <a:gd name="connsiteY2" fmla="*/ 222266 h 5454766"/>
              <a:gd name="connsiteX3" fmla="*/ 5000857 w 7202923"/>
              <a:gd name="connsiteY3" fmla="*/ 1078609 h 5454766"/>
              <a:gd name="connsiteX4" fmla="*/ 6103942 w 7202923"/>
              <a:gd name="connsiteY4" fmla="*/ 2312323 h 5454766"/>
              <a:gd name="connsiteX5" fmla="*/ 6873199 w 7202923"/>
              <a:gd name="connsiteY5" fmla="*/ 3778266 h 5454766"/>
              <a:gd name="connsiteX6" fmla="*/ 7163485 w 7202923"/>
              <a:gd name="connsiteY6" fmla="*/ 5273237 h 5454766"/>
              <a:gd name="connsiteX7" fmla="*/ 7192514 w 7202923"/>
              <a:gd name="connsiteY7" fmla="*/ 5374837 h 5454766"/>
              <a:gd name="connsiteX0" fmla="*/ 0 w 7202923"/>
              <a:gd name="connsiteY0" fmla="*/ 359194 h 5454766"/>
              <a:gd name="connsiteX1" fmla="*/ 1560971 w 7202923"/>
              <a:gd name="connsiteY1" fmla="*/ 4552 h 5454766"/>
              <a:gd name="connsiteX2" fmla="*/ 3433314 w 7202923"/>
              <a:gd name="connsiteY2" fmla="*/ 222266 h 5454766"/>
              <a:gd name="connsiteX3" fmla="*/ 5000857 w 7202923"/>
              <a:gd name="connsiteY3" fmla="*/ 1078609 h 5454766"/>
              <a:gd name="connsiteX4" fmla="*/ 6164327 w 7202923"/>
              <a:gd name="connsiteY4" fmla="*/ 2286444 h 5454766"/>
              <a:gd name="connsiteX5" fmla="*/ 6873199 w 7202923"/>
              <a:gd name="connsiteY5" fmla="*/ 3778266 h 5454766"/>
              <a:gd name="connsiteX6" fmla="*/ 7163485 w 7202923"/>
              <a:gd name="connsiteY6" fmla="*/ 5273237 h 5454766"/>
              <a:gd name="connsiteX7" fmla="*/ 7192514 w 7202923"/>
              <a:gd name="connsiteY7" fmla="*/ 5374837 h 5454766"/>
              <a:gd name="connsiteX0" fmla="*/ 0 w 7194699"/>
              <a:gd name="connsiteY0" fmla="*/ 359194 h 5450719"/>
              <a:gd name="connsiteX1" fmla="*/ 1560971 w 7194699"/>
              <a:gd name="connsiteY1" fmla="*/ 4552 h 5450719"/>
              <a:gd name="connsiteX2" fmla="*/ 3433314 w 7194699"/>
              <a:gd name="connsiteY2" fmla="*/ 222266 h 5450719"/>
              <a:gd name="connsiteX3" fmla="*/ 5000857 w 7194699"/>
              <a:gd name="connsiteY3" fmla="*/ 1078609 h 5450719"/>
              <a:gd name="connsiteX4" fmla="*/ 6164327 w 7194699"/>
              <a:gd name="connsiteY4" fmla="*/ 2286444 h 5450719"/>
              <a:gd name="connsiteX5" fmla="*/ 6873199 w 7194699"/>
              <a:gd name="connsiteY5" fmla="*/ 3778266 h 5450719"/>
              <a:gd name="connsiteX6" fmla="*/ 7111726 w 7194699"/>
              <a:gd name="connsiteY6" fmla="*/ 5264611 h 5450719"/>
              <a:gd name="connsiteX7" fmla="*/ 7192514 w 7194699"/>
              <a:gd name="connsiteY7" fmla="*/ 5374837 h 5450719"/>
              <a:gd name="connsiteX0" fmla="*/ 0 w 7193839"/>
              <a:gd name="connsiteY0" fmla="*/ 359194 h 5469814"/>
              <a:gd name="connsiteX1" fmla="*/ 1560971 w 7193839"/>
              <a:gd name="connsiteY1" fmla="*/ 4552 h 5469814"/>
              <a:gd name="connsiteX2" fmla="*/ 3433314 w 7193839"/>
              <a:gd name="connsiteY2" fmla="*/ 222266 h 5469814"/>
              <a:gd name="connsiteX3" fmla="*/ 5000857 w 7193839"/>
              <a:gd name="connsiteY3" fmla="*/ 1078609 h 5469814"/>
              <a:gd name="connsiteX4" fmla="*/ 6164327 w 7193839"/>
              <a:gd name="connsiteY4" fmla="*/ 2286444 h 5469814"/>
              <a:gd name="connsiteX5" fmla="*/ 6873199 w 7193839"/>
              <a:gd name="connsiteY5" fmla="*/ 3778266 h 5469814"/>
              <a:gd name="connsiteX6" fmla="*/ 7111726 w 7193839"/>
              <a:gd name="connsiteY6" fmla="*/ 5264611 h 5469814"/>
              <a:gd name="connsiteX7" fmla="*/ 7192514 w 7193839"/>
              <a:gd name="connsiteY7" fmla="*/ 5374837 h 5469814"/>
              <a:gd name="connsiteX0" fmla="*/ 0 w 7111726"/>
              <a:gd name="connsiteY0" fmla="*/ 359194 h 5264611"/>
              <a:gd name="connsiteX1" fmla="*/ 1560971 w 7111726"/>
              <a:gd name="connsiteY1" fmla="*/ 4552 h 5264611"/>
              <a:gd name="connsiteX2" fmla="*/ 3433314 w 7111726"/>
              <a:gd name="connsiteY2" fmla="*/ 222266 h 5264611"/>
              <a:gd name="connsiteX3" fmla="*/ 5000857 w 7111726"/>
              <a:gd name="connsiteY3" fmla="*/ 1078609 h 5264611"/>
              <a:gd name="connsiteX4" fmla="*/ 6164327 w 7111726"/>
              <a:gd name="connsiteY4" fmla="*/ 2286444 h 5264611"/>
              <a:gd name="connsiteX5" fmla="*/ 6873199 w 7111726"/>
              <a:gd name="connsiteY5" fmla="*/ 3778266 h 5264611"/>
              <a:gd name="connsiteX6" fmla="*/ 7111726 w 7111726"/>
              <a:gd name="connsiteY6" fmla="*/ 5264611 h 526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726" h="5264611">
                <a:moveTo>
                  <a:pt x="0" y="359194"/>
                </a:moveTo>
                <a:cubicBezTo>
                  <a:pt x="484311" y="145838"/>
                  <a:pt x="988752" y="27373"/>
                  <a:pt x="1560971" y="4552"/>
                </a:cubicBezTo>
                <a:cubicBezTo>
                  <a:pt x="2133190" y="-18269"/>
                  <a:pt x="2860000" y="43257"/>
                  <a:pt x="3433314" y="222266"/>
                </a:cubicBezTo>
                <a:cubicBezTo>
                  <a:pt x="4006628" y="401275"/>
                  <a:pt x="4545688" y="734579"/>
                  <a:pt x="5000857" y="1078609"/>
                </a:cubicBezTo>
                <a:cubicBezTo>
                  <a:pt x="5456026" y="1422639"/>
                  <a:pt x="5852270" y="1836501"/>
                  <a:pt x="6164327" y="2286444"/>
                </a:cubicBezTo>
                <a:cubicBezTo>
                  <a:pt x="6476384" y="2736387"/>
                  <a:pt x="6715299" y="3281905"/>
                  <a:pt x="6873199" y="3778266"/>
                </a:cubicBezTo>
                <a:cubicBezTo>
                  <a:pt x="7031099" y="4274627"/>
                  <a:pt x="7093013" y="4946758"/>
                  <a:pt x="7111726" y="5264611"/>
                </a:cubicBezTo>
              </a:path>
            </a:pathLst>
          </a:cu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a:p>
        </p:txBody>
      </p:sp>
      <p:sp>
        <p:nvSpPr>
          <p:cNvPr id="17" name="Text Box 4"/>
          <p:cNvSpPr txBox="1">
            <a:spLocks noChangeArrowheads="1"/>
          </p:cNvSpPr>
          <p:nvPr/>
        </p:nvSpPr>
        <p:spPr bwMode="auto">
          <a:xfrm>
            <a:off x="8495885" y="1244104"/>
            <a:ext cx="864096" cy="816744"/>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algn="r" eaLnBrk="1" fontAlgn="auto" hangingPunct="1">
              <a:lnSpc>
                <a:spcPts val="1700"/>
              </a:lnSpc>
              <a:spcBef>
                <a:spcPts val="0"/>
              </a:spcBef>
              <a:spcAft>
                <a:spcPts val="0"/>
              </a:spcAft>
              <a:defRPr/>
            </a:pPr>
            <a:r>
              <a:rPr lang="es-ES" sz="15000" b="1" dirty="0">
                <a:ln>
                  <a:solidFill>
                    <a:schemeClr val="bg1"/>
                  </a:solidFill>
                </a:ln>
                <a:solidFill>
                  <a:schemeClr val="bg1"/>
                </a:solidFill>
                <a:latin typeface="Calibri" pitchFamily="34" charset="0"/>
                <a:cs typeface="Calibri" pitchFamily="34" charset="0"/>
              </a:rPr>
              <a:t>4</a:t>
            </a:r>
          </a:p>
        </p:txBody>
      </p:sp>
      <p:sp>
        <p:nvSpPr>
          <p:cNvPr id="19" name="Text Box 4"/>
          <p:cNvSpPr txBox="1">
            <a:spLocks noChangeArrowheads="1"/>
          </p:cNvSpPr>
          <p:nvPr/>
        </p:nvSpPr>
        <p:spPr bwMode="auto">
          <a:xfrm>
            <a:off x="632520" y="3513089"/>
            <a:ext cx="4680520" cy="1992066"/>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s-ES" sz="4000" b="1" dirty="0" smtClean="0">
                <a:ln>
                  <a:solidFill>
                    <a:schemeClr val="bg1">
                      <a:lumMod val="50000"/>
                    </a:schemeClr>
                  </a:solidFill>
                </a:ln>
                <a:solidFill>
                  <a:schemeClr val="bg1">
                    <a:lumMod val="50000"/>
                  </a:schemeClr>
                </a:solidFill>
                <a:latin typeface="Calibri" pitchFamily="34" charset="0"/>
                <a:cs typeface="Calibri" pitchFamily="34" charset="0"/>
              </a:rPr>
              <a:t>Percepción de la profesión médica y valoración de la OMC</a:t>
            </a:r>
            <a:endParaRPr lang="es-ES" sz="4000" b="1" dirty="0">
              <a:ln>
                <a:solidFill>
                  <a:schemeClr val="bg1">
                    <a:lumMod val="50000"/>
                  </a:schemeClr>
                </a:solidFill>
              </a:ln>
              <a:solidFill>
                <a:schemeClr val="bg1">
                  <a:lumMod val="50000"/>
                </a:schemeClr>
              </a:solidFill>
              <a:latin typeface="Calibri" pitchFamily="34" charset="0"/>
              <a:cs typeface="Calibri" pitchFamily="34" charset="0"/>
            </a:endParaRPr>
          </a:p>
        </p:txBody>
      </p:sp>
    </p:spTree>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28588" y="6510338"/>
            <a:ext cx="7777162" cy="254000"/>
          </a:xfrm>
          <a:prstGeom prst="rect">
            <a:avLst/>
          </a:prstGeom>
        </p:spPr>
        <p:txBody>
          <a:bodyPr>
            <a:spAutoFit/>
          </a:bodyPr>
          <a:lstStyle/>
          <a:p>
            <a:pPr fontAlgn="auto">
              <a:spcBef>
                <a:spcPts val="0"/>
              </a:spcBef>
              <a:spcAft>
                <a:spcPts val="0"/>
              </a:spcAft>
              <a:defRPr/>
            </a:pPr>
            <a:r>
              <a:rPr lang="es-ES" sz="1050" b="1" dirty="0">
                <a:solidFill>
                  <a:schemeClr val="tx1">
                    <a:lumMod val="50000"/>
                    <a:lumOff val="50000"/>
                  </a:schemeClr>
                </a:solidFill>
                <a:latin typeface="+mn-lt"/>
              </a:rPr>
              <a:t>P34. </a:t>
            </a:r>
            <a:r>
              <a:rPr lang="es-ES" sz="1050" dirty="0">
                <a:solidFill>
                  <a:schemeClr val="tx1">
                    <a:lumMod val="50000"/>
                    <a:lumOff val="50000"/>
                  </a:schemeClr>
                </a:solidFill>
                <a:latin typeface="+mn-lt"/>
              </a:rPr>
              <a:t>A </a:t>
            </a:r>
            <a:r>
              <a:rPr lang="es-ES" sz="1050" dirty="0">
                <a:solidFill>
                  <a:schemeClr val="tx1">
                    <a:lumMod val="50000"/>
                    <a:lumOff val="50000"/>
                  </a:schemeClr>
                </a:solidFill>
                <a:latin typeface="+mn-lt"/>
              </a:rPr>
              <a:t>su juicio, en los últimos años la Profesión Médica ha mejorado, está igual o ha empeorado en…</a:t>
            </a:r>
          </a:p>
        </p:txBody>
      </p:sp>
      <p:graphicFrame>
        <p:nvGraphicFramePr>
          <p:cNvPr id="4" name="3 Tabla"/>
          <p:cNvGraphicFramePr>
            <a:graphicFrameLocks noGrp="1"/>
          </p:cNvGraphicFramePr>
          <p:nvPr/>
        </p:nvGraphicFramePr>
        <p:xfrm>
          <a:off x="920750" y="1830388"/>
          <a:ext cx="7993063" cy="4111625"/>
        </p:xfrm>
        <a:graphic>
          <a:graphicData uri="http://schemas.openxmlformats.org/drawingml/2006/table">
            <a:tbl>
              <a:tblPr/>
              <a:tblGrid>
                <a:gridCol w="2414772"/>
                <a:gridCol w="5578115"/>
              </a:tblGrid>
              <a:tr h="782035">
                <a:tc>
                  <a:txBody>
                    <a:bodyPr/>
                    <a:lstStyle/>
                    <a:p>
                      <a:pPr marL="0" algn="r" defTabSz="914235" rtl="0" eaLnBrk="1" fontAlgn="ctr" latinLnBrk="0" hangingPunct="1"/>
                      <a:r>
                        <a:rPr lang="es-ES" sz="1200" b="0" i="0" u="none" strike="noStrike" kern="1200" dirty="0" smtClean="0">
                          <a:solidFill>
                            <a:srgbClr val="000000"/>
                          </a:solidFill>
                          <a:effectLst/>
                          <a:latin typeface="Calibri" pitchFamily="34" charset="0"/>
                          <a:ea typeface="+mn-ea"/>
                          <a:cs typeface="Calibri" pitchFamily="34" charset="0"/>
                        </a:rPr>
                        <a:t>El grado de reconocimiento por parte de la Sociedad...</a:t>
                      </a:r>
                      <a:endParaRPr lang="es-ES" sz="1200" b="0" i="0" u="none" strike="noStrike" kern="1200" dirty="0">
                        <a:solidFill>
                          <a:srgbClr val="000000"/>
                        </a:solidFill>
                        <a:effectLst/>
                        <a:latin typeface="Calibri" pitchFamily="34" charset="0"/>
                        <a:ea typeface="+mn-ea"/>
                        <a:cs typeface="Calibri" pitchFamily="34" charset="0"/>
                      </a:endParaRPr>
                    </a:p>
                  </a:txBody>
                  <a:tcPr marL="86400" marR="54000" marT="108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624325">
                <a:tc>
                  <a:txBody>
                    <a:bodyPr/>
                    <a:lstStyle/>
                    <a:p>
                      <a:pPr marL="0" algn="r" defTabSz="914235" rtl="0" eaLnBrk="1" fontAlgn="ctr" latinLnBrk="0" hangingPunct="1"/>
                      <a:r>
                        <a:rPr lang="es-ES" sz="1200" b="0" i="0" u="none" strike="noStrike" kern="1200" dirty="0" smtClean="0">
                          <a:solidFill>
                            <a:srgbClr val="000000"/>
                          </a:solidFill>
                          <a:effectLst/>
                          <a:latin typeface="Calibri" pitchFamily="34" charset="0"/>
                          <a:ea typeface="+mn-ea"/>
                          <a:cs typeface="Calibri" pitchFamily="34" charset="0"/>
                        </a:rPr>
                        <a:t>La consideración de los pacientes...</a:t>
                      </a:r>
                      <a:endParaRPr lang="es-ES" sz="1200" b="0" i="0" u="none" strike="noStrike" kern="1200" dirty="0">
                        <a:solidFill>
                          <a:srgbClr val="000000"/>
                        </a:solidFill>
                        <a:effectLst/>
                        <a:latin typeface="Calibri" pitchFamily="34" charset="0"/>
                        <a:ea typeface="+mn-ea"/>
                        <a:cs typeface="Calibri" pitchFamily="34" charset="0"/>
                      </a:endParaRPr>
                    </a:p>
                  </a:txBody>
                  <a:tcPr marL="86400" marR="54000" marT="108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624325">
                <a:tc>
                  <a:txBody>
                    <a:bodyPr/>
                    <a:lstStyle/>
                    <a:p>
                      <a:pPr marL="0" algn="r" defTabSz="914235" rtl="0" eaLnBrk="1" fontAlgn="ctr" latinLnBrk="0" hangingPunct="1"/>
                      <a:r>
                        <a:rPr lang="es-ES" sz="1200" b="0" i="0" u="none" strike="noStrike" kern="1200" dirty="0" smtClean="0">
                          <a:solidFill>
                            <a:srgbClr val="000000"/>
                          </a:solidFill>
                          <a:effectLst/>
                          <a:latin typeface="Calibri" pitchFamily="34" charset="0"/>
                          <a:ea typeface="+mn-ea"/>
                          <a:cs typeface="Calibri" pitchFamily="34" charset="0"/>
                        </a:rPr>
                        <a:t>La valoración y consideración por parte de las</a:t>
                      </a:r>
                      <a:r>
                        <a:rPr lang="es-ES" sz="1200" b="0" i="0" u="none" strike="noStrike" kern="1200" baseline="0" dirty="0" smtClean="0">
                          <a:solidFill>
                            <a:srgbClr val="000000"/>
                          </a:solidFill>
                          <a:effectLst/>
                          <a:latin typeface="Calibri" pitchFamily="34" charset="0"/>
                          <a:ea typeface="+mn-ea"/>
                          <a:cs typeface="Calibri" pitchFamily="34" charset="0"/>
                        </a:rPr>
                        <a:t> </a:t>
                      </a:r>
                      <a:r>
                        <a:rPr lang="es-ES" sz="1200" b="0" i="0" u="none" strike="noStrike" kern="1200" dirty="0" smtClean="0">
                          <a:solidFill>
                            <a:srgbClr val="000000"/>
                          </a:solidFill>
                          <a:effectLst/>
                          <a:latin typeface="Calibri" pitchFamily="34" charset="0"/>
                          <a:ea typeface="+mn-ea"/>
                          <a:cs typeface="Calibri" pitchFamily="34" charset="0"/>
                        </a:rPr>
                        <a:t>Administraciones...</a:t>
                      </a:r>
                      <a:endParaRPr lang="es-ES" sz="1200" b="0" i="0" u="none" strike="noStrike" kern="1200" dirty="0">
                        <a:solidFill>
                          <a:srgbClr val="000000"/>
                        </a:solidFill>
                        <a:effectLst/>
                        <a:latin typeface="Calibri" pitchFamily="34" charset="0"/>
                        <a:ea typeface="+mn-ea"/>
                        <a:cs typeface="Calibri" pitchFamily="34" charset="0"/>
                      </a:endParaRPr>
                    </a:p>
                  </a:txBody>
                  <a:tcPr marL="86400" marR="54000" marT="108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624325">
                <a:tc>
                  <a:txBody>
                    <a:bodyPr/>
                    <a:lstStyle/>
                    <a:p>
                      <a:pPr marL="0" algn="r" defTabSz="914235" rtl="0" eaLnBrk="1" fontAlgn="ctr" latinLnBrk="0" hangingPunct="1"/>
                      <a:r>
                        <a:rPr lang="es-ES" sz="1200" b="0" i="0" u="none" strike="noStrike" kern="1200" dirty="0" smtClean="0">
                          <a:solidFill>
                            <a:srgbClr val="000000"/>
                          </a:solidFill>
                          <a:effectLst/>
                          <a:latin typeface="Calibri" pitchFamily="34" charset="0"/>
                          <a:ea typeface="+mn-ea"/>
                          <a:cs typeface="Calibri" pitchFamily="34" charset="0"/>
                        </a:rPr>
                        <a:t>La retribución de los médicos...</a:t>
                      </a:r>
                      <a:endParaRPr lang="es-ES" sz="1200" b="0" i="0" u="none" strike="noStrike" kern="1200" dirty="0">
                        <a:solidFill>
                          <a:srgbClr val="000000"/>
                        </a:solidFill>
                        <a:effectLst/>
                        <a:latin typeface="Calibri" pitchFamily="34" charset="0"/>
                        <a:ea typeface="+mn-ea"/>
                        <a:cs typeface="Calibri" pitchFamily="34" charset="0"/>
                      </a:endParaRPr>
                    </a:p>
                  </a:txBody>
                  <a:tcPr marL="86400" marR="54000" marT="108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624325">
                <a:tc>
                  <a:txBody>
                    <a:bodyPr/>
                    <a:lstStyle/>
                    <a:p>
                      <a:pPr marL="0" algn="r" defTabSz="914235" rtl="0" eaLnBrk="1" fontAlgn="ctr" latinLnBrk="0" hangingPunct="1"/>
                      <a:r>
                        <a:rPr lang="es-ES" sz="1200" b="0" i="0" u="none" strike="noStrike" kern="1200" dirty="0" smtClean="0">
                          <a:solidFill>
                            <a:srgbClr val="000000"/>
                          </a:solidFill>
                          <a:effectLst/>
                          <a:latin typeface="Calibri" pitchFamily="34" charset="0"/>
                          <a:ea typeface="+mn-ea"/>
                          <a:cs typeface="Calibri" pitchFamily="34" charset="0"/>
                        </a:rPr>
                        <a:t>La estabilidad en el empleo...</a:t>
                      </a:r>
                      <a:endParaRPr lang="es-ES" sz="1200" b="0" i="0" u="none" strike="noStrike" kern="1200" dirty="0">
                        <a:solidFill>
                          <a:srgbClr val="000000"/>
                        </a:solidFill>
                        <a:effectLst/>
                        <a:latin typeface="Calibri" pitchFamily="34" charset="0"/>
                        <a:ea typeface="+mn-ea"/>
                        <a:cs typeface="Calibri" pitchFamily="34" charset="0"/>
                      </a:endParaRPr>
                    </a:p>
                  </a:txBody>
                  <a:tcPr marL="86400" marR="54000" marT="108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624325">
                <a:tc>
                  <a:txBody>
                    <a:bodyPr/>
                    <a:lstStyle/>
                    <a:p>
                      <a:pPr marL="0" algn="r" defTabSz="914235" rtl="0" eaLnBrk="1" fontAlgn="ctr" latinLnBrk="0" hangingPunct="1"/>
                      <a:r>
                        <a:rPr lang="es-ES" sz="1200" b="0" i="0" u="none" strike="noStrike" kern="1200" dirty="0" smtClean="0">
                          <a:solidFill>
                            <a:srgbClr val="000000"/>
                          </a:solidFill>
                          <a:effectLst/>
                          <a:latin typeface="Calibri" pitchFamily="34" charset="0"/>
                          <a:ea typeface="+mn-ea"/>
                          <a:cs typeface="Calibri" pitchFamily="34" charset="0"/>
                        </a:rPr>
                        <a:t>La carga de trabajo...</a:t>
                      </a:r>
                      <a:endParaRPr lang="es-ES" sz="1200" b="0" i="0" u="none" strike="noStrike" kern="1200" dirty="0">
                        <a:solidFill>
                          <a:srgbClr val="000000"/>
                        </a:solidFill>
                        <a:effectLst/>
                        <a:latin typeface="Calibri" pitchFamily="34" charset="0"/>
                        <a:ea typeface="+mn-ea"/>
                        <a:cs typeface="Calibri" pitchFamily="34" charset="0"/>
                      </a:endParaRPr>
                    </a:p>
                  </a:txBody>
                  <a:tcPr marL="86400" marR="54000" marT="108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207518">
                <a:tc>
                  <a:txBody>
                    <a:bodyPr/>
                    <a:lstStyle/>
                    <a:p>
                      <a:pPr marL="0" algn="r" defTabSz="914235" rtl="0" eaLnBrk="1" fontAlgn="ctr" latinLnBrk="0" hangingPunct="1"/>
                      <a:endParaRPr lang="es-ES" sz="1200" b="0" i="0" u="none" strike="noStrike" kern="1200" dirty="0">
                        <a:solidFill>
                          <a:srgbClr val="000000"/>
                        </a:solidFill>
                        <a:effectLst/>
                        <a:latin typeface="Calibri" pitchFamily="34" charset="0"/>
                        <a:ea typeface="+mn-ea"/>
                        <a:cs typeface="Calibri" pitchFamily="34" charset="0"/>
                      </a:endParaRPr>
                    </a:p>
                  </a:txBody>
                  <a:tcPr marL="86400" marR="54000" marT="108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CE6F2"/>
                    </a:solidFill>
                  </a:tcPr>
                </a:tc>
              </a:tr>
            </a:tbl>
          </a:graphicData>
        </a:graphic>
      </p:graphicFrame>
      <p:graphicFrame>
        <p:nvGraphicFramePr>
          <p:cNvPr id="124945" name="4 Gráfico"/>
          <p:cNvGraphicFramePr>
            <a:graphicFrameLocks/>
          </p:cNvGraphicFramePr>
          <p:nvPr/>
        </p:nvGraphicFramePr>
        <p:xfrm>
          <a:off x="3389313" y="1620838"/>
          <a:ext cx="5646737" cy="4305300"/>
        </p:xfrm>
        <a:graphic>
          <a:graphicData uri="http://schemas.openxmlformats.org/presentationml/2006/ole">
            <p:oleObj spid="_x0000_s124945" r:id="rId4" imgW="5645385" imgH="4304149" progId="Excel.Chart.8">
              <p:embed/>
            </p:oleObj>
          </a:graphicData>
        </a:graphic>
      </p:graphicFrame>
      <p:sp>
        <p:nvSpPr>
          <p:cNvPr id="26" name="25 CuadroTexto"/>
          <p:cNvSpPr txBox="1"/>
          <p:nvPr/>
        </p:nvSpPr>
        <p:spPr>
          <a:xfrm>
            <a:off x="71438" y="6223000"/>
            <a:ext cx="2433637" cy="230188"/>
          </a:xfrm>
          <a:prstGeom prst="rect">
            <a:avLst/>
          </a:prstGeom>
          <a:noFill/>
        </p:spPr>
        <p:txBody>
          <a:bodyPr>
            <a:spAutoFit/>
          </a:bodyPr>
          <a:lstStyle/>
          <a:p>
            <a:pPr fontAlgn="auto">
              <a:spcBef>
                <a:spcPts val="0"/>
              </a:spcBef>
              <a:spcAft>
                <a:spcPts val="0"/>
              </a:spcAft>
              <a:defRPr/>
            </a:pPr>
            <a:r>
              <a:rPr lang="es-ES" sz="900" dirty="0">
                <a:solidFill>
                  <a:schemeClr val="tx1">
                    <a:lumMod val="65000"/>
                    <a:lumOff val="35000"/>
                  </a:schemeClr>
                </a:solidFill>
                <a:latin typeface="+mn-lt"/>
              </a:rPr>
              <a:t>Base: ejercen una esp. Médica (8696 casos)</a:t>
            </a:r>
            <a:endParaRPr lang="es-ES" sz="900" dirty="0">
              <a:solidFill>
                <a:schemeClr val="tx1">
                  <a:lumMod val="65000"/>
                  <a:lumOff val="35000"/>
                </a:schemeClr>
              </a:solidFill>
              <a:latin typeface="+mn-lt"/>
            </a:endParaRPr>
          </a:p>
        </p:txBody>
      </p:sp>
      <p:sp>
        <p:nvSpPr>
          <p:cNvPr id="27" name="Text Box 4"/>
          <p:cNvSpPr txBox="1">
            <a:spLocks noChangeArrowheads="1"/>
          </p:cNvSpPr>
          <p:nvPr/>
        </p:nvSpPr>
        <p:spPr bwMode="auto">
          <a:xfrm>
            <a:off x="272480" y="145590"/>
            <a:ext cx="7704856" cy="587835"/>
          </a:xfrm>
          <a:prstGeom prst="rect">
            <a:avLst/>
          </a:prstGeom>
          <a:noFill/>
          <a:ln>
            <a:noFill/>
          </a:ln>
          <a:extLst>
            <a:ext uri="{909E8E84-426E-40DD-AFC4-6F175D3DCCD1}"/>
            <a:ext uri="{91240B29-F687-4F45-9708-019B960494DF}"/>
          </a:extLst>
        </p:spPr>
        <p:txBody>
          <a:bodyPr lIns="0" tIns="72000" rIns="0" bIns="72000" anchor="ctr">
            <a:spAutoFit/>
          </a:bodyPr>
          <a:lstStyle>
            <a:defPPr>
              <a:defRPr lang="es-ES"/>
            </a:defPPr>
            <a:lvl1pPr>
              <a:lnSpc>
                <a:spcPts val="1700"/>
              </a:lnSpc>
              <a:defRPr>
                <a:ln>
                  <a:solidFill>
                    <a:schemeClr val="bg1"/>
                  </a:solidFill>
                </a:ln>
                <a:solidFill>
                  <a:schemeClr val="bg1"/>
                </a:solidFill>
                <a:latin typeface="Calibri" pitchFamily="34" charset="0"/>
                <a:cs typeface="Calibri" pitchFamily="34"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algn="ctr" eaLnBrk="0" fontAlgn="base" hangingPunct="0">
              <a:spcBef>
                <a:spcPct val="50000"/>
              </a:spcBef>
              <a:spcAft>
                <a:spcPct val="0"/>
              </a:spcAft>
              <a:defRPr>
                <a:latin typeface="Arial" charset="0"/>
                <a:cs typeface="Arial" charset="0"/>
              </a:defRPr>
            </a:lvl6pPr>
            <a:lvl7pPr marL="2971800" indent="-228600" algn="ctr" eaLnBrk="0" fontAlgn="base" hangingPunct="0">
              <a:spcBef>
                <a:spcPct val="50000"/>
              </a:spcBef>
              <a:spcAft>
                <a:spcPct val="0"/>
              </a:spcAft>
              <a:defRPr>
                <a:latin typeface="Arial" charset="0"/>
                <a:cs typeface="Arial" charset="0"/>
              </a:defRPr>
            </a:lvl7pPr>
            <a:lvl8pPr marL="3429000" indent="-228600" algn="ctr" eaLnBrk="0" fontAlgn="base" hangingPunct="0">
              <a:spcBef>
                <a:spcPct val="50000"/>
              </a:spcBef>
              <a:spcAft>
                <a:spcPct val="0"/>
              </a:spcAft>
              <a:defRPr>
                <a:latin typeface="Arial" charset="0"/>
                <a:cs typeface="Arial" charset="0"/>
              </a:defRPr>
            </a:lvl8pPr>
            <a:lvl9pPr marL="3886200" indent="-228600" algn="ctr" eaLnBrk="0" fontAlgn="base" hangingPunct="0">
              <a:spcBef>
                <a:spcPct val="50000"/>
              </a:spcBef>
              <a:spcAft>
                <a:spcPct val="0"/>
              </a:spcAft>
              <a:defRPr>
                <a:latin typeface="Arial" charset="0"/>
                <a:cs typeface="Arial" charset="0"/>
              </a:defRPr>
            </a:lvl9pPr>
          </a:lstStyle>
          <a:p>
            <a:pPr fontAlgn="auto">
              <a:spcBef>
                <a:spcPts val="0"/>
              </a:spcBef>
              <a:spcAft>
                <a:spcPts val="0"/>
              </a:spcAft>
              <a:defRPr/>
            </a:pPr>
            <a:r>
              <a:rPr lang="es-ES" dirty="0"/>
              <a:t>PERCEPCIÓN DE LA PROFESIÓN MÉDICA</a:t>
            </a:r>
          </a:p>
          <a:p>
            <a:pPr fontAlgn="auto">
              <a:spcBef>
                <a:spcPts val="0"/>
              </a:spcBef>
              <a:spcAft>
                <a:spcPts val="0"/>
              </a:spcAft>
              <a:defRPr/>
            </a:pPr>
            <a:r>
              <a:rPr lang="es-ES" dirty="0"/>
              <a:t>Su </a:t>
            </a:r>
            <a:r>
              <a:rPr lang="es-ES" dirty="0" smtClean="0"/>
              <a:t>evolución – </a:t>
            </a:r>
            <a:r>
              <a:rPr lang="es-ES" sz="1400" dirty="0" smtClean="0"/>
              <a:t>Datos en %</a:t>
            </a:r>
            <a:endParaRPr lang="es-ES" sz="1400" dirty="0"/>
          </a:p>
        </p:txBody>
      </p:sp>
      <p:grpSp>
        <p:nvGrpSpPr>
          <p:cNvPr id="124948" name="7 Grupo"/>
          <p:cNvGrpSpPr>
            <a:grpSpLocks/>
          </p:cNvGrpSpPr>
          <p:nvPr/>
        </p:nvGrpSpPr>
        <p:grpSpPr bwMode="auto">
          <a:xfrm>
            <a:off x="3873500" y="5702300"/>
            <a:ext cx="4778375" cy="247650"/>
            <a:chOff x="4232928" y="5870547"/>
            <a:chExt cx="4778708" cy="246221"/>
          </a:xfrm>
        </p:grpSpPr>
        <p:sp>
          <p:nvSpPr>
            <p:cNvPr id="124950" name="16 CuadroTexto"/>
            <p:cNvSpPr txBox="1">
              <a:spLocks noChangeArrowheads="1"/>
            </p:cNvSpPr>
            <p:nvPr/>
          </p:nvSpPr>
          <p:spPr bwMode="auto">
            <a:xfrm>
              <a:off x="6262871" y="5870547"/>
              <a:ext cx="921073" cy="246221"/>
            </a:xfrm>
            <a:prstGeom prst="rect">
              <a:avLst/>
            </a:prstGeom>
            <a:noFill/>
            <a:ln w="9525">
              <a:noFill/>
              <a:miter lim="800000"/>
              <a:headEnd/>
              <a:tailEnd/>
            </a:ln>
          </p:spPr>
          <p:txBody>
            <a:bodyPr>
              <a:spAutoFit/>
            </a:bodyPr>
            <a:lstStyle/>
            <a:p>
              <a:pPr algn="ctr"/>
              <a:r>
                <a:rPr lang="es-ES" sz="1000">
                  <a:latin typeface="Calibri" pitchFamily="34" charset="0"/>
                </a:rPr>
                <a:t>Ha mejorado</a:t>
              </a:r>
            </a:p>
          </p:txBody>
        </p:sp>
        <p:sp>
          <p:nvSpPr>
            <p:cNvPr id="124951" name="17 CuadroTexto"/>
            <p:cNvSpPr txBox="1">
              <a:spLocks noChangeArrowheads="1"/>
            </p:cNvSpPr>
            <p:nvPr/>
          </p:nvSpPr>
          <p:spPr bwMode="auto">
            <a:xfrm>
              <a:off x="7309632" y="5870547"/>
              <a:ext cx="635592" cy="246221"/>
            </a:xfrm>
            <a:prstGeom prst="rect">
              <a:avLst/>
            </a:prstGeom>
            <a:noFill/>
            <a:ln w="9525">
              <a:noFill/>
              <a:miter lim="800000"/>
              <a:headEnd/>
              <a:tailEnd/>
            </a:ln>
          </p:spPr>
          <p:txBody>
            <a:bodyPr anchor="ctr">
              <a:spAutoFit/>
            </a:bodyPr>
            <a:lstStyle/>
            <a:p>
              <a:r>
                <a:rPr lang="es-ES" sz="1000">
                  <a:latin typeface="Calibri" pitchFamily="34" charset="0"/>
                </a:rPr>
                <a:t>No sabe</a:t>
              </a:r>
            </a:p>
          </p:txBody>
        </p:sp>
        <p:sp>
          <p:nvSpPr>
            <p:cNvPr id="124952" name="14 CuadroTexto"/>
            <p:cNvSpPr txBox="1">
              <a:spLocks noChangeArrowheads="1"/>
            </p:cNvSpPr>
            <p:nvPr/>
          </p:nvSpPr>
          <p:spPr bwMode="auto">
            <a:xfrm>
              <a:off x="4277847" y="5870547"/>
              <a:ext cx="989373" cy="246221"/>
            </a:xfrm>
            <a:prstGeom prst="rect">
              <a:avLst/>
            </a:prstGeom>
            <a:noFill/>
            <a:ln w="9525">
              <a:noFill/>
              <a:miter lim="800000"/>
              <a:headEnd/>
              <a:tailEnd/>
            </a:ln>
          </p:spPr>
          <p:txBody>
            <a:bodyPr wrap="none">
              <a:spAutoFit/>
            </a:bodyPr>
            <a:lstStyle/>
            <a:p>
              <a:pPr algn="ctr"/>
              <a:r>
                <a:rPr lang="es-ES" sz="1000">
                  <a:latin typeface="Calibri" pitchFamily="34" charset="0"/>
                </a:rPr>
                <a:t>Ha  empeorado</a:t>
              </a:r>
            </a:p>
          </p:txBody>
        </p:sp>
        <p:sp>
          <p:nvSpPr>
            <p:cNvPr id="124953" name="20 CuadroTexto"/>
            <p:cNvSpPr txBox="1">
              <a:spLocks noChangeArrowheads="1"/>
            </p:cNvSpPr>
            <p:nvPr/>
          </p:nvSpPr>
          <p:spPr bwMode="auto">
            <a:xfrm>
              <a:off x="8075532" y="5870547"/>
              <a:ext cx="936104" cy="246221"/>
            </a:xfrm>
            <a:prstGeom prst="rect">
              <a:avLst/>
            </a:prstGeom>
            <a:noFill/>
            <a:ln w="9525">
              <a:noFill/>
              <a:miter lim="800000"/>
              <a:headEnd/>
              <a:tailEnd/>
            </a:ln>
          </p:spPr>
          <p:txBody>
            <a:bodyPr anchor="ctr">
              <a:spAutoFit/>
            </a:bodyPr>
            <a:lstStyle/>
            <a:p>
              <a:pPr algn="ctr"/>
              <a:r>
                <a:rPr lang="es-ES" sz="1000">
                  <a:latin typeface="Calibri" pitchFamily="34" charset="0"/>
                </a:rPr>
                <a:t>No contesta</a:t>
              </a:r>
            </a:p>
          </p:txBody>
        </p:sp>
        <p:sp>
          <p:nvSpPr>
            <p:cNvPr id="22" name="21 Rectángulo"/>
            <p:cNvSpPr/>
            <p:nvPr/>
          </p:nvSpPr>
          <p:spPr>
            <a:xfrm>
              <a:off x="8074946" y="5957356"/>
              <a:ext cx="73030" cy="72604"/>
            </a:xfrm>
            <a:prstGeom prst="rect">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24955" name="15 CuadroTexto"/>
            <p:cNvSpPr txBox="1">
              <a:spLocks noChangeArrowheads="1"/>
            </p:cNvSpPr>
            <p:nvPr/>
          </p:nvSpPr>
          <p:spPr bwMode="auto">
            <a:xfrm>
              <a:off x="5450545" y="5870547"/>
              <a:ext cx="676788" cy="246221"/>
            </a:xfrm>
            <a:prstGeom prst="rect">
              <a:avLst/>
            </a:prstGeom>
            <a:noFill/>
            <a:ln w="9525">
              <a:noFill/>
              <a:miter lim="800000"/>
              <a:headEnd/>
              <a:tailEnd/>
            </a:ln>
          </p:spPr>
          <p:txBody>
            <a:bodyPr wrap="none" anchor="ctr">
              <a:spAutoFit/>
            </a:bodyPr>
            <a:lstStyle/>
            <a:p>
              <a:pPr algn="ctr"/>
              <a:r>
                <a:rPr lang="es-ES" sz="1000">
                  <a:latin typeface="Calibri" pitchFamily="34" charset="0"/>
                </a:rPr>
                <a:t>Está igual</a:t>
              </a:r>
            </a:p>
          </p:txBody>
        </p:sp>
        <p:sp>
          <p:nvSpPr>
            <p:cNvPr id="29" name="28 Rectángulo"/>
            <p:cNvSpPr/>
            <p:nvPr/>
          </p:nvSpPr>
          <p:spPr>
            <a:xfrm>
              <a:off x="7257327" y="5957356"/>
              <a:ext cx="71442" cy="72604"/>
            </a:xfrm>
            <a:prstGeom prst="rect">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30" name="29 Rectángulo"/>
            <p:cNvSpPr/>
            <p:nvPr/>
          </p:nvSpPr>
          <p:spPr>
            <a:xfrm>
              <a:off x="6263482" y="5957356"/>
              <a:ext cx="71442" cy="72604"/>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31" name="30 Rectángulo"/>
            <p:cNvSpPr/>
            <p:nvPr/>
          </p:nvSpPr>
          <p:spPr>
            <a:xfrm>
              <a:off x="5420461" y="5957356"/>
              <a:ext cx="73030" cy="72604"/>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32" name="31 Rectángulo"/>
            <p:cNvSpPr/>
            <p:nvPr/>
          </p:nvSpPr>
          <p:spPr>
            <a:xfrm>
              <a:off x="4232928" y="5957356"/>
              <a:ext cx="71443" cy="72604"/>
            </a:xfrm>
            <a:prstGeom prst="rect">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grpSp>
      <p:sp>
        <p:nvSpPr>
          <p:cNvPr id="19" name="18 Redondear rectángulo de esquina del mismo lado"/>
          <p:cNvSpPr/>
          <p:nvPr/>
        </p:nvSpPr>
        <p:spPr>
          <a:xfrm rot="16200000" flipH="1">
            <a:off x="4308476" y="336550"/>
            <a:ext cx="1295400" cy="8201025"/>
          </a:xfrm>
          <a:prstGeom prst="round2SameRect">
            <a:avLst>
              <a:gd name="adj1" fmla="val 617"/>
              <a:gd name="adj2" fmla="val 0"/>
            </a:avLst>
          </a:prstGeom>
          <a:noFill/>
          <a:ln w="25400">
            <a:solidFill>
              <a:srgbClr val="FFCF3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Tree>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20 Tabla"/>
          <p:cNvGraphicFramePr>
            <a:graphicFrameLocks noGrp="1"/>
          </p:cNvGraphicFramePr>
          <p:nvPr/>
        </p:nvGraphicFramePr>
        <p:xfrm>
          <a:off x="416496" y="1731872"/>
          <a:ext cx="8892000" cy="4191660"/>
        </p:xfrm>
        <a:graphic>
          <a:graphicData uri="http://schemas.openxmlformats.org/drawingml/2006/table">
            <a:tbl>
              <a:tblPr>
                <a:effectLst/>
              </a:tblPr>
              <a:tblGrid>
                <a:gridCol w="1980000"/>
                <a:gridCol w="2304000"/>
                <a:gridCol w="2304000"/>
                <a:gridCol w="2304000"/>
              </a:tblGrid>
              <a:tr h="288000">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s-ES" sz="1200" b="0" i="0" u="none" strike="noStrike" kern="1200" cap="none" spc="0" normalizeH="0" baseline="0" noProof="0" dirty="0" smtClean="0">
                        <a:ln>
                          <a:solidFill>
                            <a:srgbClr val="4BACC6"/>
                          </a:solidFill>
                        </a:ln>
                        <a:solidFill>
                          <a:srgbClr val="4BACC6"/>
                        </a:solidFill>
                        <a:effectLst/>
                        <a:uLnTx/>
                        <a:uFillTx/>
                        <a:latin typeface="Calibri" pitchFamily="34" charset="0"/>
                        <a:ea typeface="+mn-ea"/>
                        <a:cs typeface="Calibri"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Lucida Bright" pitchFamily="18" charset="0"/>
                        <a:buNone/>
                        <a:tabLst/>
                      </a:pPr>
                      <a:r>
                        <a:rPr lang="es-ES" sz="1200" b="0" kern="1200" dirty="0" smtClean="0">
                          <a:ln>
                            <a:solidFill>
                              <a:srgbClr val="4BACC6"/>
                            </a:solidFill>
                          </a:ln>
                          <a:solidFill>
                            <a:srgbClr val="4BACC6"/>
                          </a:solidFill>
                          <a:latin typeface="Calibri" pitchFamily="34" charset="0"/>
                          <a:ea typeface="+mn-ea"/>
                          <a:cs typeface="Calibri" pitchFamily="34" charset="0"/>
                        </a:rPr>
                        <a:t>1er. Problema</a:t>
                      </a:r>
                      <a:endParaRPr lang="es-ES" sz="1200" b="0" kern="1200" dirty="0">
                        <a:ln>
                          <a:solidFill>
                            <a:srgbClr val="4BACC6"/>
                          </a:solidFill>
                        </a:ln>
                        <a:solidFill>
                          <a:srgbClr val="4BACC6"/>
                        </a:solidFill>
                        <a:latin typeface="Calibri" pitchFamily="34" charset="0"/>
                        <a:ea typeface="+mn-ea"/>
                        <a:cs typeface="Calibri" pitchFamily="34" charset="0"/>
                      </a:endParaRPr>
                    </a:p>
                  </a:txBody>
                  <a:tcPr marL="85725" marR="9525" marT="9525" marB="0" anchor="ctr">
                    <a:lnL w="635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CE6F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Lucida Bright" pitchFamily="18" charset="0"/>
                        <a:buNone/>
                        <a:tabLst/>
                      </a:pPr>
                      <a:r>
                        <a:rPr lang="es-ES" sz="1200" b="0" kern="1200" dirty="0" smtClean="0">
                          <a:ln>
                            <a:solidFill>
                              <a:srgbClr val="4BACC6"/>
                            </a:solidFill>
                          </a:ln>
                          <a:solidFill>
                            <a:srgbClr val="4BACC6"/>
                          </a:solidFill>
                          <a:latin typeface="Calibri" pitchFamily="34" charset="0"/>
                          <a:ea typeface="+mn-ea"/>
                          <a:cs typeface="Calibri" pitchFamily="34" charset="0"/>
                        </a:rPr>
                        <a:t>2er. Problema</a:t>
                      </a:r>
                      <a:endParaRPr lang="es-ES" sz="1200" b="0" kern="1200" dirty="0">
                        <a:ln>
                          <a:solidFill>
                            <a:srgbClr val="4BACC6"/>
                          </a:solidFill>
                        </a:ln>
                        <a:solidFill>
                          <a:srgbClr val="4BACC6"/>
                        </a:solidFill>
                        <a:latin typeface="Calibri" pitchFamily="34" charset="0"/>
                        <a:ea typeface="+mn-ea"/>
                        <a:cs typeface="Calibri" pitchFamily="34" charset="0"/>
                      </a:endParaRPr>
                    </a:p>
                  </a:txBody>
                  <a:tcPr marL="857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CE6F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Lucida Bright" pitchFamily="18" charset="0"/>
                        <a:buNone/>
                        <a:tabLst/>
                      </a:pPr>
                      <a:r>
                        <a:rPr lang="es-ES" sz="1200" b="0" kern="1200" dirty="0" smtClean="0">
                          <a:ln>
                            <a:solidFill>
                              <a:srgbClr val="4BACC6"/>
                            </a:solidFill>
                          </a:ln>
                          <a:solidFill>
                            <a:srgbClr val="4BACC6"/>
                          </a:solidFill>
                          <a:latin typeface="Calibri" pitchFamily="34" charset="0"/>
                          <a:ea typeface="+mn-ea"/>
                          <a:cs typeface="Calibri" pitchFamily="34" charset="0"/>
                        </a:rPr>
                        <a:t>TOTAL</a:t>
                      </a:r>
                      <a:endParaRPr lang="es-ES" sz="1200" b="0" kern="1200" dirty="0">
                        <a:ln>
                          <a:solidFill>
                            <a:srgbClr val="4BACC6"/>
                          </a:solidFill>
                        </a:ln>
                        <a:solidFill>
                          <a:srgbClr val="4BACC6"/>
                        </a:solidFill>
                        <a:latin typeface="Calibri" pitchFamily="34" charset="0"/>
                        <a:ea typeface="+mn-ea"/>
                        <a:cs typeface="Calibri" pitchFamily="34" charset="0"/>
                      </a:endParaRPr>
                    </a:p>
                  </a:txBody>
                  <a:tcPr marL="857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CE6F2"/>
                    </a:solidFill>
                  </a:tcPr>
                </a:tc>
              </a:tr>
              <a:tr h="782035">
                <a:tc>
                  <a:txBody>
                    <a:bodyPr/>
                    <a:lstStyle/>
                    <a:p>
                      <a:pPr algn="r" fontAlgn="t"/>
                      <a:r>
                        <a:rPr lang="es-ES" sz="1100" b="0" i="0" u="none" strike="noStrike" dirty="0" smtClean="0">
                          <a:solidFill>
                            <a:srgbClr val="000000"/>
                          </a:solidFill>
                          <a:effectLst/>
                          <a:latin typeface="+mj-lt"/>
                        </a:rPr>
                        <a:t>Empleo </a:t>
                      </a:r>
                      <a:r>
                        <a:rPr lang="es-ES" sz="1100" b="0" i="0" u="none" strike="noStrike" dirty="0">
                          <a:solidFill>
                            <a:srgbClr val="000000"/>
                          </a:solidFill>
                          <a:effectLst/>
                          <a:latin typeface="+mj-lt"/>
                        </a:rPr>
                        <a:t>y </a:t>
                      </a:r>
                      <a:r>
                        <a:rPr lang="es-ES" sz="1100" b="0" i="0" u="none" strike="noStrike" dirty="0" smtClean="0">
                          <a:solidFill>
                            <a:srgbClr val="000000"/>
                          </a:solidFill>
                          <a:effectLst/>
                          <a:latin typeface="+mj-lt"/>
                        </a:rPr>
                        <a:t/>
                      </a:r>
                      <a:br>
                        <a:rPr lang="es-ES" sz="1100" b="0" i="0" u="none" strike="noStrike" dirty="0" smtClean="0">
                          <a:solidFill>
                            <a:srgbClr val="000000"/>
                          </a:solidFill>
                          <a:effectLst/>
                          <a:latin typeface="+mj-lt"/>
                        </a:rPr>
                      </a:br>
                      <a:r>
                        <a:rPr lang="es-ES" sz="1100" b="0" i="0" u="none" strike="noStrike" dirty="0" smtClean="0">
                          <a:solidFill>
                            <a:srgbClr val="000000"/>
                          </a:solidFill>
                          <a:effectLst/>
                          <a:latin typeface="+mj-lt"/>
                        </a:rPr>
                        <a:t>estabilidad </a:t>
                      </a:r>
                      <a:r>
                        <a:rPr lang="es-ES" sz="1100" b="0" i="0" u="none" strike="noStrike" dirty="0">
                          <a:solidFill>
                            <a:srgbClr val="000000"/>
                          </a:solidFill>
                          <a:effectLst/>
                          <a:latin typeface="+mj-lt"/>
                        </a:rPr>
                        <a:t>laboral</a:t>
                      </a:r>
                    </a:p>
                  </a:txBody>
                  <a:tcPr marL="72000" marR="72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624325">
                <a:tc>
                  <a:txBody>
                    <a:bodyPr/>
                    <a:lstStyle/>
                    <a:p>
                      <a:pPr algn="r" fontAlgn="t"/>
                      <a:r>
                        <a:rPr lang="es-ES" sz="1100" b="0" i="0" u="none" strike="noStrike" dirty="0">
                          <a:solidFill>
                            <a:srgbClr val="000000"/>
                          </a:solidFill>
                          <a:effectLst/>
                          <a:latin typeface="+mj-lt"/>
                        </a:rPr>
                        <a:t>Falta de motivación profesional y reconocimiento de las diferencias </a:t>
                      </a:r>
                      <a:r>
                        <a:rPr lang="es-ES" sz="1100" b="0" i="0" u="none" strike="noStrike" dirty="0" smtClean="0">
                          <a:solidFill>
                            <a:srgbClr val="000000"/>
                          </a:solidFill>
                          <a:effectLst/>
                          <a:latin typeface="+mj-lt"/>
                        </a:rPr>
                        <a:t>profesionales</a:t>
                      </a:r>
                      <a:endParaRPr lang="es-ES" sz="1100" b="0" i="0" u="none" strike="noStrike" dirty="0">
                        <a:solidFill>
                          <a:srgbClr val="000000"/>
                        </a:solidFill>
                        <a:effectLst/>
                        <a:latin typeface="+mj-lt"/>
                      </a:endParaRPr>
                    </a:p>
                  </a:txBody>
                  <a:tcPr marL="72000" marR="72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624325">
                <a:tc>
                  <a:txBody>
                    <a:bodyPr/>
                    <a:lstStyle/>
                    <a:p>
                      <a:pPr algn="r" fontAlgn="t"/>
                      <a:r>
                        <a:rPr lang="es-ES" sz="1100" b="0" i="0" u="none" strike="noStrike" dirty="0">
                          <a:solidFill>
                            <a:srgbClr val="000000"/>
                          </a:solidFill>
                          <a:effectLst/>
                          <a:latin typeface="+mj-lt"/>
                        </a:rPr>
                        <a:t>Respeto al acto médico ético y científico de calidad</a:t>
                      </a:r>
                    </a:p>
                  </a:txBody>
                  <a:tcPr marL="72000" marR="72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624325">
                <a:tc>
                  <a:txBody>
                    <a:bodyPr/>
                    <a:lstStyle/>
                    <a:p>
                      <a:pPr algn="r" fontAlgn="t"/>
                      <a:r>
                        <a:rPr lang="es-ES" sz="1100" b="0" i="0" u="none" strike="noStrike" dirty="0">
                          <a:solidFill>
                            <a:srgbClr val="000000"/>
                          </a:solidFill>
                          <a:effectLst/>
                          <a:latin typeface="+mj-lt"/>
                        </a:rPr>
                        <a:t>Falta de liderazgos profesionales</a:t>
                      </a:r>
                    </a:p>
                  </a:txBody>
                  <a:tcPr marL="72000" marR="72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624325">
                <a:tc>
                  <a:txBody>
                    <a:bodyPr/>
                    <a:lstStyle/>
                    <a:p>
                      <a:pPr algn="r" fontAlgn="t"/>
                      <a:r>
                        <a:rPr lang="es-ES" sz="1100" b="0" i="0" u="none" strike="noStrike" dirty="0">
                          <a:solidFill>
                            <a:srgbClr val="000000"/>
                          </a:solidFill>
                          <a:effectLst/>
                          <a:latin typeface="+mj-lt"/>
                        </a:rPr>
                        <a:t>Falta de liderazgos clínicos</a:t>
                      </a:r>
                    </a:p>
                  </a:txBody>
                  <a:tcPr marL="72000" marR="72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624325">
                <a:tc>
                  <a:txBody>
                    <a:bodyPr/>
                    <a:lstStyle/>
                    <a:p>
                      <a:pPr algn="r" fontAlgn="t"/>
                      <a:r>
                        <a:rPr lang="es-ES" sz="1100" b="0" i="0" u="none" strike="noStrike" dirty="0" smtClean="0">
                          <a:solidFill>
                            <a:srgbClr val="000000"/>
                          </a:solidFill>
                          <a:effectLst/>
                          <a:latin typeface="+mj-lt"/>
                        </a:rPr>
                        <a:t>No contesta</a:t>
                      </a:r>
                      <a:endParaRPr lang="es-ES" sz="1100" b="0" i="0" u="none" strike="noStrike" dirty="0">
                        <a:solidFill>
                          <a:srgbClr val="000000"/>
                        </a:solidFill>
                        <a:effectLst/>
                        <a:latin typeface="+mj-lt"/>
                      </a:endParaRPr>
                    </a:p>
                  </a:txBody>
                  <a:tcPr marL="72000" marR="72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bl>
          </a:graphicData>
        </a:graphic>
      </p:graphicFrame>
      <p:sp>
        <p:nvSpPr>
          <p:cNvPr id="7" name="6 Rectángulo"/>
          <p:cNvSpPr/>
          <p:nvPr/>
        </p:nvSpPr>
        <p:spPr>
          <a:xfrm>
            <a:off x="128588" y="6453188"/>
            <a:ext cx="8137525" cy="415925"/>
          </a:xfrm>
          <a:prstGeom prst="rect">
            <a:avLst/>
          </a:prstGeom>
        </p:spPr>
        <p:txBody>
          <a:bodyPr>
            <a:spAutoFit/>
          </a:bodyPr>
          <a:lstStyle/>
          <a:p>
            <a:pPr fontAlgn="auto">
              <a:spcBef>
                <a:spcPts val="0"/>
              </a:spcBef>
              <a:spcAft>
                <a:spcPts val="0"/>
              </a:spcAft>
              <a:defRPr/>
            </a:pPr>
            <a:r>
              <a:rPr lang="es-ES" sz="1050" b="1" dirty="0">
                <a:solidFill>
                  <a:schemeClr val="tx1">
                    <a:lumMod val="50000"/>
                    <a:lumOff val="50000"/>
                  </a:schemeClr>
                </a:solidFill>
                <a:latin typeface="+mn-lt"/>
              </a:rPr>
              <a:t>P35. </a:t>
            </a:r>
            <a:r>
              <a:rPr lang="es-ES" sz="1050" dirty="0">
                <a:solidFill>
                  <a:schemeClr val="tx1">
                    <a:lumMod val="50000"/>
                    <a:lumOff val="50000"/>
                  </a:schemeClr>
                </a:solidFill>
                <a:latin typeface="+mn-lt"/>
              </a:rPr>
              <a:t>De </a:t>
            </a:r>
            <a:r>
              <a:rPr lang="es-ES" sz="1050" dirty="0">
                <a:solidFill>
                  <a:schemeClr val="tx1">
                    <a:lumMod val="50000"/>
                    <a:lumOff val="50000"/>
                  </a:schemeClr>
                </a:solidFill>
                <a:latin typeface="+mn-lt"/>
              </a:rPr>
              <a:t>los temas que le voy a señalar a continuación, le ruego que me indique los dos que a su juicio son los principales problemas </a:t>
            </a:r>
            <a:br>
              <a:rPr lang="es-ES" sz="1050" dirty="0">
                <a:solidFill>
                  <a:schemeClr val="tx1">
                    <a:lumMod val="50000"/>
                    <a:lumOff val="50000"/>
                  </a:schemeClr>
                </a:solidFill>
                <a:latin typeface="+mn-lt"/>
              </a:rPr>
            </a:br>
            <a:r>
              <a:rPr lang="es-ES" sz="1050" dirty="0">
                <a:solidFill>
                  <a:schemeClr val="tx1">
                    <a:lumMod val="50000"/>
                    <a:lumOff val="50000"/>
                  </a:schemeClr>
                </a:solidFill>
                <a:latin typeface="+mn-lt"/>
              </a:rPr>
              <a:t>de </a:t>
            </a:r>
            <a:r>
              <a:rPr lang="es-ES" sz="1050" dirty="0">
                <a:solidFill>
                  <a:schemeClr val="tx1">
                    <a:lumMod val="50000"/>
                    <a:lumOff val="50000"/>
                  </a:schemeClr>
                </a:solidFill>
                <a:latin typeface="+mn-lt"/>
              </a:rPr>
              <a:t>la profesión</a:t>
            </a:r>
          </a:p>
        </p:txBody>
      </p:sp>
      <p:sp>
        <p:nvSpPr>
          <p:cNvPr id="27" name="Text Box 4"/>
          <p:cNvSpPr txBox="1">
            <a:spLocks noChangeArrowheads="1"/>
          </p:cNvSpPr>
          <p:nvPr/>
        </p:nvSpPr>
        <p:spPr bwMode="auto">
          <a:xfrm>
            <a:off x="272480" y="148796"/>
            <a:ext cx="7704856" cy="581423"/>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eaLnBrk="1" fontAlgn="auto" hangingPunct="1">
              <a:lnSpc>
                <a:spcPts val="1700"/>
              </a:lnSpc>
              <a:spcBef>
                <a:spcPts val="0"/>
              </a:spcBef>
              <a:spcAft>
                <a:spcPts val="0"/>
              </a:spcAft>
              <a:defRPr/>
            </a:pPr>
            <a:r>
              <a:rPr lang="es-ES" dirty="0" smtClean="0">
                <a:ln>
                  <a:solidFill>
                    <a:schemeClr val="bg1"/>
                  </a:solidFill>
                </a:ln>
                <a:solidFill>
                  <a:schemeClr val="bg1"/>
                </a:solidFill>
                <a:latin typeface="Calibri" pitchFamily="34" charset="0"/>
                <a:cs typeface="Calibri" pitchFamily="34" charset="0"/>
              </a:rPr>
              <a:t>PERCEPCIÓN DE LA PROFESIÓN MÉDICA</a:t>
            </a:r>
          </a:p>
          <a:p>
            <a:pPr eaLnBrk="1" fontAlgn="auto" hangingPunct="1">
              <a:lnSpc>
                <a:spcPts val="1700"/>
              </a:lnSpc>
              <a:spcBef>
                <a:spcPts val="0"/>
              </a:spcBef>
              <a:spcAft>
                <a:spcPts val="0"/>
              </a:spcAft>
              <a:defRPr/>
            </a:pPr>
            <a:r>
              <a:rPr lang="es-ES" dirty="0">
                <a:ln>
                  <a:solidFill>
                    <a:schemeClr val="bg1"/>
                  </a:solidFill>
                </a:ln>
                <a:solidFill>
                  <a:schemeClr val="bg1"/>
                </a:solidFill>
                <a:latin typeface="Calibri" pitchFamily="34" charset="0"/>
                <a:cs typeface="Calibri" pitchFamily="34" charset="0"/>
              </a:rPr>
              <a:t>Principales</a:t>
            </a:r>
            <a:r>
              <a:rPr lang="es-ES" sz="1500" dirty="0">
                <a:solidFill>
                  <a:schemeClr val="bg1">
                    <a:lumMod val="95000"/>
                  </a:schemeClr>
                </a:solidFill>
                <a:latin typeface="Calibri" pitchFamily="34" charset="0"/>
                <a:cs typeface="Calibri" pitchFamily="34" charset="0"/>
              </a:rPr>
              <a:t> </a:t>
            </a:r>
            <a:r>
              <a:rPr lang="es-ES" dirty="0">
                <a:ln>
                  <a:solidFill>
                    <a:schemeClr val="bg1"/>
                  </a:solidFill>
                </a:ln>
                <a:solidFill>
                  <a:schemeClr val="bg1"/>
                </a:solidFill>
                <a:latin typeface="Calibri" pitchFamily="34" charset="0"/>
                <a:cs typeface="Calibri" pitchFamily="34" charset="0"/>
              </a:rPr>
              <a:t>problemas </a:t>
            </a:r>
            <a:r>
              <a:rPr lang="es-ES" dirty="0" smtClean="0">
                <a:ln>
                  <a:solidFill>
                    <a:schemeClr val="bg1"/>
                  </a:solidFill>
                </a:ln>
                <a:solidFill>
                  <a:schemeClr val="bg1"/>
                </a:solidFill>
                <a:latin typeface="Calibri" pitchFamily="34" charset="0"/>
                <a:cs typeface="Calibri" pitchFamily="34" charset="0"/>
              </a:rPr>
              <a:t>asociados – </a:t>
            </a:r>
            <a:r>
              <a:rPr lang="es-ES" sz="1400" dirty="0" smtClean="0">
                <a:ln>
                  <a:solidFill>
                    <a:schemeClr val="bg1"/>
                  </a:solidFill>
                </a:ln>
                <a:solidFill>
                  <a:schemeClr val="bg1"/>
                </a:solidFill>
                <a:latin typeface="Calibri" pitchFamily="34" charset="0"/>
                <a:cs typeface="Calibri" pitchFamily="34" charset="0"/>
              </a:rPr>
              <a:t>Datos en %</a:t>
            </a:r>
            <a:endParaRPr lang="es-ES" sz="1400" dirty="0">
              <a:ln>
                <a:solidFill>
                  <a:schemeClr val="bg1"/>
                </a:solidFill>
              </a:ln>
              <a:solidFill>
                <a:schemeClr val="bg1"/>
              </a:solidFill>
              <a:latin typeface="Calibri" pitchFamily="34" charset="0"/>
              <a:cs typeface="Calibri" pitchFamily="34" charset="0"/>
            </a:endParaRPr>
          </a:p>
        </p:txBody>
      </p:sp>
      <p:graphicFrame>
        <p:nvGraphicFramePr>
          <p:cNvPr id="126980" name="36 Gráfico"/>
          <p:cNvGraphicFramePr>
            <a:graphicFrameLocks/>
          </p:cNvGraphicFramePr>
          <p:nvPr/>
        </p:nvGraphicFramePr>
        <p:xfrm>
          <a:off x="2263775" y="1989138"/>
          <a:ext cx="2765425" cy="4341812"/>
        </p:xfrm>
        <a:graphic>
          <a:graphicData uri="http://schemas.openxmlformats.org/presentationml/2006/ole">
            <p:oleObj spid="_x0000_s126980" r:id="rId4" imgW="2767824" imgH="4346825" progId="Excel.Chart.8">
              <p:embed/>
            </p:oleObj>
          </a:graphicData>
        </a:graphic>
      </p:graphicFrame>
      <p:graphicFrame>
        <p:nvGraphicFramePr>
          <p:cNvPr id="126981" name="40 Gráfico"/>
          <p:cNvGraphicFramePr>
            <a:graphicFrameLocks/>
          </p:cNvGraphicFramePr>
          <p:nvPr/>
        </p:nvGraphicFramePr>
        <p:xfrm>
          <a:off x="4595813" y="1989138"/>
          <a:ext cx="2767012" cy="4341812"/>
        </p:xfrm>
        <a:graphic>
          <a:graphicData uri="http://schemas.openxmlformats.org/presentationml/2006/ole">
            <p:oleObj spid="_x0000_s126981" r:id="rId5" imgW="2767824" imgH="4346825" progId="Excel.Chart.8">
              <p:embed/>
            </p:oleObj>
          </a:graphicData>
        </a:graphic>
      </p:graphicFrame>
      <p:graphicFrame>
        <p:nvGraphicFramePr>
          <p:cNvPr id="126982" name="45 Gráfico"/>
          <p:cNvGraphicFramePr>
            <a:graphicFrameLocks/>
          </p:cNvGraphicFramePr>
          <p:nvPr/>
        </p:nvGraphicFramePr>
        <p:xfrm>
          <a:off x="6934200" y="1970088"/>
          <a:ext cx="2765425" cy="4341812"/>
        </p:xfrm>
        <a:graphic>
          <a:graphicData uri="http://schemas.openxmlformats.org/presentationml/2006/ole">
            <p:oleObj spid="_x0000_s126982" r:id="rId6" imgW="2761727" imgH="4340728" progId="Excel.Chart.8">
              <p:embed/>
            </p:oleObj>
          </a:graphicData>
        </a:graphic>
      </p:graphicFrame>
      <p:sp>
        <p:nvSpPr>
          <p:cNvPr id="9" name="8 Redondear rectángulo de esquina del mismo lado"/>
          <p:cNvSpPr/>
          <p:nvPr/>
        </p:nvSpPr>
        <p:spPr>
          <a:xfrm rot="16200000" flipH="1">
            <a:off x="4237038" y="-1874837"/>
            <a:ext cx="1295400" cy="9353550"/>
          </a:xfrm>
          <a:prstGeom prst="round2SameRect">
            <a:avLst>
              <a:gd name="adj1" fmla="val 617"/>
              <a:gd name="adj2" fmla="val 0"/>
            </a:avLst>
          </a:prstGeom>
          <a:noFill/>
          <a:ln w="25400">
            <a:solidFill>
              <a:srgbClr val="FFCF3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0" name="9 CuadroTexto"/>
          <p:cNvSpPr txBox="1"/>
          <p:nvPr/>
        </p:nvSpPr>
        <p:spPr>
          <a:xfrm>
            <a:off x="71438" y="6223000"/>
            <a:ext cx="2433637" cy="230188"/>
          </a:xfrm>
          <a:prstGeom prst="rect">
            <a:avLst/>
          </a:prstGeom>
          <a:noFill/>
        </p:spPr>
        <p:txBody>
          <a:bodyPr>
            <a:spAutoFit/>
          </a:bodyPr>
          <a:lstStyle/>
          <a:p>
            <a:pPr fontAlgn="auto">
              <a:spcBef>
                <a:spcPts val="0"/>
              </a:spcBef>
              <a:spcAft>
                <a:spcPts val="0"/>
              </a:spcAft>
              <a:defRPr/>
            </a:pPr>
            <a:r>
              <a:rPr lang="es-ES" sz="900" dirty="0">
                <a:solidFill>
                  <a:schemeClr val="tx1">
                    <a:lumMod val="65000"/>
                    <a:lumOff val="35000"/>
                  </a:schemeClr>
                </a:solidFill>
                <a:latin typeface="+mn-lt"/>
              </a:rPr>
              <a:t>Base: ejercen una esp. Médica (8696 casos)</a:t>
            </a:r>
            <a:endParaRPr lang="es-ES" sz="900" dirty="0">
              <a:solidFill>
                <a:schemeClr val="tx1">
                  <a:lumMod val="65000"/>
                  <a:lumOff val="35000"/>
                </a:schemeClr>
              </a:solidFill>
              <a:latin typeface="+mn-lt"/>
            </a:endParaRPr>
          </a:p>
        </p:txBody>
      </p:sp>
    </p:spTree>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34 Tabla"/>
          <p:cNvGraphicFramePr>
            <a:graphicFrameLocks noGrp="1"/>
          </p:cNvGraphicFramePr>
          <p:nvPr/>
        </p:nvGraphicFramePr>
        <p:xfrm>
          <a:off x="416496" y="1359611"/>
          <a:ext cx="9166971" cy="4557505"/>
        </p:xfrm>
        <a:graphic>
          <a:graphicData uri="http://schemas.openxmlformats.org/drawingml/2006/table">
            <a:tbl>
              <a:tblPr/>
              <a:tblGrid>
                <a:gridCol w="2903861"/>
                <a:gridCol w="1908000"/>
                <a:gridCol w="4355110"/>
              </a:tblGrid>
              <a:tr h="209407">
                <a:tc>
                  <a:txBody>
                    <a:bodyPr/>
                    <a:lstStyle/>
                    <a:p>
                      <a:pPr marL="0" marR="0" lvl="0" indent="0" algn="ctr" defTabSz="914400" rtl="0" eaLnBrk="1" fontAlgn="base" latinLnBrk="0" hangingPunct="1">
                        <a:lnSpc>
                          <a:spcPct val="100000"/>
                        </a:lnSpc>
                        <a:spcBef>
                          <a:spcPct val="20000"/>
                        </a:spcBef>
                        <a:spcAft>
                          <a:spcPct val="0"/>
                        </a:spcAft>
                        <a:buClrTx/>
                        <a:buSzTx/>
                        <a:buFont typeface="Lucida Bright" pitchFamily="18" charset="0"/>
                        <a:buNone/>
                        <a:tabLst/>
                      </a:pPr>
                      <a:endParaRPr lang="es-ES" sz="1200" b="0" kern="1200" dirty="0" smtClean="0">
                        <a:ln>
                          <a:solidFill>
                            <a:srgbClr val="4BACC6"/>
                          </a:solidFill>
                        </a:ln>
                        <a:solidFill>
                          <a:srgbClr val="4BACC6"/>
                        </a:solidFill>
                        <a:latin typeface="Calibri" pitchFamily="34" charset="0"/>
                        <a:ea typeface="+mn-ea"/>
                        <a:cs typeface="Calibri" pitchFamily="34" charset="0"/>
                      </a:endParaRPr>
                    </a:p>
                  </a:txBody>
                  <a:tcPr marL="90000" marR="90000" marT="17999" marB="1799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Lucida Bright" pitchFamily="18" charset="0"/>
                        <a:buNone/>
                        <a:tabLst/>
                      </a:pPr>
                      <a:r>
                        <a:rPr lang="es-ES" sz="1200" b="0" kern="1200" dirty="0" smtClean="0">
                          <a:ln>
                            <a:solidFill>
                              <a:srgbClr val="4BACC6"/>
                            </a:solidFill>
                          </a:ln>
                          <a:solidFill>
                            <a:srgbClr val="4BACC6"/>
                          </a:solidFill>
                          <a:latin typeface="Calibri" pitchFamily="34" charset="0"/>
                          <a:ea typeface="+mn-ea"/>
                          <a:cs typeface="Calibri" pitchFamily="34" charset="0"/>
                        </a:rPr>
                        <a:t>Importancia</a:t>
                      </a:r>
                    </a:p>
                  </a:txBody>
                  <a:tcPr marL="90000" marR="90000" marT="17999" marB="17999"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solidFill>
                      <a:srgbClr val="DCE6F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Lucida Bright" pitchFamily="18" charset="0"/>
                        <a:buNone/>
                        <a:tabLst/>
                      </a:pPr>
                      <a:r>
                        <a:rPr lang="es-ES" sz="1200" b="0" kern="1200" dirty="0" smtClean="0">
                          <a:ln>
                            <a:solidFill>
                              <a:srgbClr val="4BACC6"/>
                            </a:solidFill>
                          </a:ln>
                          <a:solidFill>
                            <a:srgbClr val="4BACC6"/>
                          </a:solidFill>
                          <a:latin typeface="Calibri" pitchFamily="34" charset="0"/>
                          <a:ea typeface="+mn-ea"/>
                          <a:cs typeface="Calibri" pitchFamily="34" charset="0"/>
                        </a:rPr>
                        <a:t>Desempeño OMC</a:t>
                      </a:r>
                    </a:p>
                  </a:txBody>
                  <a:tcPr marL="90000" marR="90000" marT="17999" marB="17999" anchor="ctr" horzOverflow="overflow">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solidFill>
                      <a:srgbClr val="DCE6F2"/>
                    </a:solidFill>
                  </a:tcPr>
                </a:tc>
              </a:tr>
              <a:tr h="658531">
                <a:tc>
                  <a:txBody>
                    <a:bodyPr/>
                    <a:lstStyle/>
                    <a:p>
                      <a:pPr marL="0" lvl="0" indent="0" algn="r">
                        <a:lnSpc>
                          <a:spcPct val="100000"/>
                        </a:lnSpc>
                        <a:spcBef>
                          <a:spcPts val="300"/>
                        </a:spcBef>
                        <a:spcAft>
                          <a:spcPts val="0"/>
                        </a:spcAft>
                        <a:buClr>
                          <a:srgbClr val="000000"/>
                        </a:buClr>
                        <a:buFont typeface="+mj-lt"/>
                        <a:buNone/>
                        <a:tabLst>
                          <a:tab pos="678815" algn="l"/>
                        </a:tabLst>
                      </a:pPr>
                      <a:r>
                        <a:rPr lang="es-ES" sz="1200" b="0" u="none" strike="noStrike" dirty="0">
                          <a:solidFill>
                            <a:schemeClr val="tx1"/>
                          </a:solidFill>
                          <a:effectLst/>
                        </a:rPr>
                        <a:t>Representación exclusiva de la profesión en los ámbitos nacional e internacional</a:t>
                      </a:r>
                      <a:endParaRPr lang="es-ES" sz="1200" b="0" u="none" strike="noStrike" dirty="0">
                        <a:solidFill>
                          <a:schemeClr val="tx1"/>
                        </a:solidFill>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525728">
                <a:tc>
                  <a:txBody>
                    <a:bodyPr/>
                    <a:lstStyle/>
                    <a:p>
                      <a:pPr marL="0" lvl="0" indent="0" algn="r">
                        <a:lnSpc>
                          <a:spcPct val="100000"/>
                        </a:lnSpc>
                        <a:spcBef>
                          <a:spcPts val="300"/>
                        </a:spcBef>
                        <a:spcAft>
                          <a:spcPts val="0"/>
                        </a:spcAft>
                        <a:buClr>
                          <a:srgbClr val="000000"/>
                        </a:buClr>
                        <a:buFont typeface="+mj-lt"/>
                        <a:buNone/>
                        <a:tabLst>
                          <a:tab pos="678815" algn="l"/>
                        </a:tabLst>
                      </a:pPr>
                      <a:r>
                        <a:rPr lang="es-ES" sz="1200" b="0" u="none" strike="noStrike" dirty="0">
                          <a:solidFill>
                            <a:schemeClr val="tx1"/>
                          </a:solidFill>
                          <a:effectLst/>
                        </a:rPr>
                        <a:t>Defender los intereses profesionales </a:t>
                      </a:r>
                      <a:r>
                        <a:rPr lang="es-ES" sz="1200" b="0" u="none" strike="noStrike" dirty="0" smtClean="0">
                          <a:solidFill>
                            <a:schemeClr val="tx1"/>
                          </a:solidFill>
                          <a:effectLst/>
                        </a:rPr>
                        <a:t/>
                      </a:r>
                      <a:br>
                        <a:rPr lang="es-ES" sz="1200" b="0" u="none" strike="noStrike" dirty="0" smtClean="0">
                          <a:solidFill>
                            <a:schemeClr val="tx1"/>
                          </a:solidFill>
                          <a:effectLst/>
                        </a:rPr>
                      </a:br>
                      <a:r>
                        <a:rPr lang="es-ES" sz="1200" b="0" u="none" strike="noStrike" dirty="0" smtClean="0">
                          <a:solidFill>
                            <a:schemeClr val="tx1"/>
                          </a:solidFill>
                          <a:effectLst/>
                        </a:rPr>
                        <a:t>de </a:t>
                      </a:r>
                      <a:r>
                        <a:rPr lang="es-ES" sz="1200" b="0" u="none" strike="noStrike" dirty="0">
                          <a:solidFill>
                            <a:schemeClr val="tx1"/>
                          </a:solidFill>
                          <a:effectLst/>
                        </a:rPr>
                        <a:t>los médicos</a:t>
                      </a:r>
                      <a:endParaRPr lang="es-ES" sz="1200" b="0" u="none" strike="noStrike" dirty="0">
                        <a:solidFill>
                          <a:schemeClr val="tx1"/>
                        </a:solidFill>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525728">
                <a:tc>
                  <a:txBody>
                    <a:bodyPr/>
                    <a:lstStyle/>
                    <a:p>
                      <a:pPr marL="0" lvl="0" indent="0" algn="r">
                        <a:lnSpc>
                          <a:spcPct val="100000"/>
                        </a:lnSpc>
                        <a:spcBef>
                          <a:spcPts val="300"/>
                        </a:spcBef>
                        <a:spcAft>
                          <a:spcPts val="0"/>
                        </a:spcAft>
                        <a:buClr>
                          <a:srgbClr val="000000"/>
                        </a:buClr>
                        <a:buFont typeface="+mj-lt"/>
                        <a:buNone/>
                        <a:tabLst>
                          <a:tab pos="678815" algn="l"/>
                        </a:tabLst>
                      </a:pPr>
                      <a:r>
                        <a:rPr lang="es-ES" sz="1200" b="0" u="none" strike="noStrike" dirty="0">
                          <a:solidFill>
                            <a:schemeClr val="tx1"/>
                          </a:solidFill>
                          <a:effectLst/>
                        </a:rPr>
                        <a:t>Defender los intereses de los pacientes y los ciudadanos</a:t>
                      </a:r>
                      <a:endParaRPr lang="es-ES" sz="1200" b="0" u="none" strike="noStrike" dirty="0">
                        <a:solidFill>
                          <a:schemeClr val="tx1"/>
                        </a:solidFill>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525728">
                <a:tc>
                  <a:txBody>
                    <a:bodyPr/>
                    <a:lstStyle/>
                    <a:p>
                      <a:pPr marL="0" lvl="0" indent="0" algn="r">
                        <a:lnSpc>
                          <a:spcPct val="100000"/>
                        </a:lnSpc>
                        <a:spcBef>
                          <a:spcPts val="300"/>
                        </a:spcBef>
                        <a:spcAft>
                          <a:spcPts val="0"/>
                        </a:spcAft>
                        <a:buClr>
                          <a:srgbClr val="000000"/>
                        </a:buClr>
                        <a:buFont typeface="+mj-lt"/>
                        <a:buNone/>
                        <a:tabLst>
                          <a:tab pos="678815" algn="l"/>
                        </a:tabLst>
                      </a:pPr>
                      <a:r>
                        <a:rPr lang="es-ES" sz="1200" b="0" u="none" strike="noStrike" dirty="0">
                          <a:solidFill>
                            <a:schemeClr val="tx1"/>
                          </a:solidFill>
                          <a:effectLst/>
                        </a:rPr>
                        <a:t>Regular y vigilar la ética y deontología profesional</a:t>
                      </a:r>
                      <a:endParaRPr lang="es-ES" sz="1200" b="0" u="none" strike="noStrike" dirty="0">
                        <a:solidFill>
                          <a:schemeClr val="tx1"/>
                        </a:solidFill>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525728">
                <a:tc>
                  <a:txBody>
                    <a:bodyPr/>
                    <a:lstStyle/>
                    <a:p>
                      <a:pPr marL="0" lvl="0" indent="0" algn="r">
                        <a:lnSpc>
                          <a:spcPct val="100000"/>
                        </a:lnSpc>
                        <a:spcBef>
                          <a:spcPts val="300"/>
                        </a:spcBef>
                        <a:spcAft>
                          <a:spcPts val="0"/>
                        </a:spcAft>
                        <a:buClr>
                          <a:srgbClr val="000000"/>
                        </a:buClr>
                        <a:buFont typeface="+mj-lt"/>
                        <a:buNone/>
                        <a:tabLst>
                          <a:tab pos="678815" algn="l"/>
                        </a:tabLst>
                      </a:pPr>
                      <a:r>
                        <a:rPr lang="es-ES" sz="1200" b="0" u="none" strike="noStrike" dirty="0">
                          <a:solidFill>
                            <a:schemeClr val="tx1"/>
                          </a:solidFill>
                          <a:effectLst/>
                        </a:rPr>
                        <a:t>Trabajar para la mejora del reconocimiento social de la profesión</a:t>
                      </a:r>
                      <a:endParaRPr lang="es-ES" sz="1200" b="0" u="none" strike="noStrike" dirty="0">
                        <a:solidFill>
                          <a:schemeClr val="tx1"/>
                        </a:solidFill>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525728">
                <a:tc>
                  <a:txBody>
                    <a:bodyPr/>
                    <a:lstStyle/>
                    <a:p>
                      <a:pPr marL="0" lvl="0" indent="0" algn="r">
                        <a:lnSpc>
                          <a:spcPct val="150000"/>
                        </a:lnSpc>
                        <a:spcBef>
                          <a:spcPts val="300"/>
                        </a:spcBef>
                        <a:spcAft>
                          <a:spcPts val="0"/>
                        </a:spcAft>
                        <a:buClr>
                          <a:srgbClr val="000000"/>
                        </a:buClr>
                        <a:buFont typeface="+mj-lt"/>
                        <a:buNone/>
                        <a:tabLst>
                          <a:tab pos="678815" algn="l"/>
                        </a:tabLst>
                      </a:pPr>
                      <a:r>
                        <a:rPr lang="es-ES" sz="1200" b="0" u="none" strike="noStrike" dirty="0">
                          <a:solidFill>
                            <a:schemeClr val="tx1"/>
                          </a:solidFill>
                          <a:effectLst/>
                        </a:rPr>
                        <a:t>Proporcionar formación complementaria</a:t>
                      </a:r>
                      <a:endParaRPr lang="es-ES" sz="1200" b="0" u="none" strike="noStrike" dirty="0">
                        <a:solidFill>
                          <a:schemeClr val="tx1"/>
                        </a:solidFill>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525728">
                <a:tc>
                  <a:txBody>
                    <a:bodyPr/>
                    <a:lstStyle/>
                    <a:p>
                      <a:pPr marL="0" lvl="0" indent="0" algn="r">
                        <a:lnSpc>
                          <a:spcPct val="100000"/>
                        </a:lnSpc>
                        <a:spcBef>
                          <a:spcPts val="300"/>
                        </a:spcBef>
                        <a:spcAft>
                          <a:spcPts val="0"/>
                        </a:spcAft>
                        <a:buClr>
                          <a:srgbClr val="000000"/>
                        </a:buClr>
                        <a:buFont typeface="+mj-lt"/>
                        <a:buNone/>
                        <a:tabLst>
                          <a:tab pos="678815" algn="l"/>
                        </a:tabLst>
                      </a:pPr>
                      <a:r>
                        <a:rPr lang="es-ES" sz="1200" b="0" u="none" strike="noStrike" dirty="0">
                          <a:solidFill>
                            <a:schemeClr val="tx1"/>
                          </a:solidFill>
                          <a:effectLst/>
                        </a:rPr>
                        <a:t>Colaborar en la búsqueda de empleo </a:t>
                      </a:r>
                      <a:r>
                        <a:rPr lang="es-ES" sz="1200" b="0" u="none" strike="noStrike" dirty="0" smtClean="0">
                          <a:solidFill>
                            <a:schemeClr val="tx1"/>
                          </a:solidFill>
                          <a:effectLst/>
                        </a:rPr>
                        <a:t/>
                      </a:r>
                      <a:br>
                        <a:rPr lang="es-ES" sz="1200" b="0" u="none" strike="noStrike" dirty="0" smtClean="0">
                          <a:solidFill>
                            <a:schemeClr val="tx1"/>
                          </a:solidFill>
                          <a:effectLst/>
                        </a:rPr>
                      </a:br>
                      <a:r>
                        <a:rPr lang="es-ES" sz="1200" b="0" u="none" strike="noStrike" dirty="0" smtClean="0">
                          <a:solidFill>
                            <a:schemeClr val="tx1"/>
                          </a:solidFill>
                          <a:effectLst/>
                        </a:rPr>
                        <a:t>de </a:t>
                      </a:r>
                      <a:r>
                        <a:rPr lang="es-ES" sz="1200" b="0" u="none" strike="noStrike" dirty="0">
                          <a:solidFill>
                            <a:schemeClr val="tx1"/>
                          </a:solidFill>
                          <a:effectLst/>
                        </a:rPr>
                        <a:t>calidad</a:t>
                      </a:r>
                      <a:endParaRPr lang="es-ES" sz="1200" b="0" u="none" strike="noStrike" dirty="0">
                        <a:solidFill>
                          <a:schemeClr val="tx1"/>
                        </a:solidFill>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525728">
                <a:tc>
                  <a:txBody>
                    <a:bodyPr/>
                    <a:lstStyle/>
                    <a:p>
                      <a:pPr marL="0" lvl="0" indent="0" algn="r">
                        <a:lnSpc>
                          <a:spcPct val="150000"/>
                        </a:lnSpc>
                        <a:spcBef>
                          <a:spcPts val="300"/>
                        </a:spcBef>
                        <a:spcAft>
                          <a:spcPts val="0"/>
                        </a:spcAft>
                        <a:buClr>
                          <a:srgbClr val="000000"/>
                        </a:buClr>
                        <a:buFont typeface="+mj-lt"/>
                        <a:buNone/>
                        <a:tabLst>
                          <a:tab pos="678815" algn="l"/>
                        </a:tabLst>
                      </a:pPr>
                      <a:r>
                        <a:rPr lang="es-ES" sz="1200" b="0" u="none" strike="noStrike" dirty="0">
                          <a:solidFill>
                            <a:schemeClr val="tx1"/>
                          </a:solidFill>
                          <a:effectLst/>
                        </a:rPr>
                        <a:t>Proveer servicios a los colegiados</a:t>
                      </a:r>
                      <a:endParaRPr lang="es-ES" sz="1200" b="0" u="none" strike="noStrike" dirty="0">
                        <a:solidFill>
                          <a:schemeClr val="tx1"/>
                        </a:solidFill>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bl>
          </a:graphicData>
        </a:graphic>
      </p:graphicFrame>
      <p:graphicFrame>
        <p:nvGraphicFramePr>
          <p:cNvPr id="4601" name="Object 505"/>
          <p:cNvGraphicFramePr>
            <a:graphicFrameLocks noChangeAspect="1"/>
          </p:cNvGraphicFramePr>
          <p:nvPr/>
        </p:nvGraphicFramePr>
        <p:xfrm>
          <a:off x="3186113" y="1608138"/>
          <a:ext cx="2185987" cy="4660900"/>
        </p:xfrm>
        <a:graphic>
          <a:graphicData uri="http://schemas.openxmlformats.org/presentationml/2006/ole">
            <p:oleObj spid="_x0000_s4601" name="Gráfico" r:id="rId4" imgW="2333639" imgH="4981624" progId="MSGraph.Chart.8">
              <p:embed/>
            </p:oleObj>
          </a:graphicData>
        </a:graphic>
      </p:graphicFrame>
      <p:sp>
        <p:nvSpPr>
          <p:cNvPr id="7" name="6 Rectángulo"/>
          <p:cNvSpPr/>
          <p:nvPr/>
        </p:nvSpPr>
        <p:spPr>
          <a:xfrm>
            <a:off x="71438" y="6413500"/>
            <a:ext cx="8137525" cy="400050"/>
          </a:xfrm>
          <a:prstGeom prst="rect">
            <a:avLst/>
          </a:prstGeom>
        </p:spPr>
        <p:txBody>
          <a:bodyPr>
            <a:spAutoFit/>
          </a:bodyPr>
          <a:lstStyle/>
          <a:p>
            <a:pPr fontAlgn="auto">
              <a:spcBef>
                <a:spcPts val="0"/>
              </a:spcBef>
              <a:spcAft>
                <a:spcPts val="0"/>
              </a:spcAft>
              <a:defRPr/>
            </a:pPr>
            <a:r>
              <a:rPr lang="es-ES" sz="1000" b="1" dirty="0">
                <a:solidFill>
                  <a:schemeClr val="tx1">
                    <a:lumMod val="50000"/>
                    <a:lumOff val="50000"/>
                  </a:schemeClr>
                </a:solidFill>
                <a:latin typeface="+mn-lt"/>
              </a:rPr>
              <a:t>P36. </a:t>
            </a:r>
            <a:r>
              <a:rPr lang="es-ES" sz="1000" dirty="0">
                <a:solidFill>
                  <a:schemeClr val="tx1">
                    <a:lumMod val="50000"/>
                    <a:lumOff val="50000"/>
                  </a:schemeClr>
                </a:solidFill>
                <a:latin typeface="+mn-lt"/>
              </a:rPr>
              <a:t>Por </a:t>
            </a:r>
            <a:r>
              <a:rPr lang="es-ES" sz="1000" dirty="0">
                <a:solidFill>
                  <a:schemeClr val="tx1">
                    <a:lumMod val="50000"/>
                    <a:lumOff val="50000"/>
                  </a:schemeClr>
                </a:solidFill>
                <a:latin typeface="+mn-lt"/>
              </a:rPr>
              <a:t>favor, valore de 0 (ninguna) a 10 (mucha) la importancia de las siguientes funciones que tiene encomendadas la Organización Médica </a:t>
            </a:r>
            <a:r>
              <a:rPr lang="es-ES" sz="1000" dirty="0">
                <a:solidFill>
                  <a:schemeClr val="tx1">
                    <a:lumMod val="50000"/>
                    <a:lumOff val="50000"/>
                  </a:schemeClr>
                </a:solidFill>
                <a:latin typeface="+mn-lt"/>
              </a:rPr>
              <a:t>Colegial</a:t>
            </a:r>
            <a:br>
              <a:rPr lang="es-ES" sz="1000" dirty="0">
                <a:solidFill>
                  <a:schemeClr val="tx1">
                    <a:lumMod val="50000"/>
                    <a:lumOff val="50000"/>
                  </a:schemeClr>
                </a:solidFill>
                <a:latin typeface="+mn-lt"/>
              </a:rPr>
            </a:br>
            <a:r>
              <a:rPr lang="es-ES" sz="1000" b="1" dirty="0">
                <a:solidFill>
                  <a:schemeClr val="tx1">
                    <a:lumMod val="50000"/>
                    <a:lumOff val="50000"/>
                  </a:schemeClr>
                </a:solidFill>
                <a:latin typeface="+mn-lt"/>
              </a:rPr>
              <a:t>P37.</a:t>
            </a:r>
            <a:r>
              <a:rPr lang="es-ES" sz="1000" dirty="0">
                <a:solidFill>
                  <a:schemeClr val="tx1">
                    <a:lumMod val="50000"/>
                    <a:lumOff val="50000"/>
                  </a:schemeClr>
                </a:solidFill>
                <a:latin typeface="+mn-lt"/>
              </a:rPr>
              <a:t>Cómo </a:t>
            </a:r>
            <a:r>
              <a:rPr lang="es-ES" sz="1000" dirty="0">
                <a:solidFill>
                  <a:schemeClr val="tx1">
                    <a:lumMod val="50000"/>
                    <a:lumOff val="50000"/>
                  </a:schemeClr>
                </a:solidFill>
                <a:latin typeface="+mn-lt"/>
              </a:rPr>
              <a:t>valoraría (Muy bien, Bien, Regular </a:t>
            </a:r>
            <a:r>
              <a:rPr lang="es-ES" sz="1000" b="1" dirty="0">
                <a:solidFill>
                  <a:schemeClr val="tx1">
                    <a:lumMod val="50000"/>
                    <a:lumOff val="50000"/>
                  </a:schemeClr>
                </a:solidFill>
                <a:latin typeface="+mn-lt"/>
              </a:rPr>
              <a:t>o</a:t>
            </a:r>
            <a:r>
              <a:rPr lang="es-ES" sz="1000" dirty="0">
                <a:solidFill>
                  <a:schemeClr val="tx1">
                    <a:lumMod val="50000"/>
                    <a:lumOff val="50000"/>
                  </a:schemeClr>
                </a:solidFill>
                <a:latin typeface="+mn-lt"/>
              </a:rPr>
              <a:t> Mal) la actuación de la Organización Médica Colegial en el desempeño de las funciones señaladas</a:t>
            </a:r>
            <a:r>
              <a:rPr lang="es-ES" sz="1000" dirty="0">
                <a:solidFill>
                  <a:schemeClr val="tx1">
                    <a:lumMod val="50000"/>
                    <a:lumOff val="50000"/>
                  </a:schemeClr>
                </a:solidFill>
                <a:latin typeface="+mn-lt"/>
              </a:rPr>
              <a:t>:</a:t>
            </a:r>
            <a:endParaRPr lang="es-ES" sz="1000" dirty="0">
              <a:solidFill>
                <a:schemeClr val="tx1">
                  <a:lumMod val="50000"/>
                  <a:lumOff val="50000"/>
                </a:schemeClr>
              </a:solidFill>
              <a:latin typeface="+mn-lt"/>
            </a:endParaRPr>
          </a:p>
        </p:txBody>
      </p:sp>
      <p:sp>
        <p:nvSpPr>
          <p:cNvPr id="27" name="Text Box 4"/>
          <p:cNvSpPr txBox="1">
            <a:spLocks noChangeArrowheads="1"/>
          </p:cNvSpPr>
          <p:nvPr/>
        </p:nvSpPr>
        <p:spPr bwMode="auto">
          <a:xfrm>
            <a:off x="272480" y="145590"/>
            <a:ext cx="7704856" cy="587835"/>
          </a:xfrm>
          <a:prstGeom prst="rect">
            <a:avLst/>
          </a:prstGeom>
          <a:noFill/>
          <a:ln>
            <a:noFill/>
          </a:ln>
          <a:extLst>
            <a:ext uri="{909E8E84-426E-40DD-AFC4-6F175D3DCCD1}"/>
            <a:ext uri="{91240B29-F687-4F45-9708-019B960494DF}"/>
          </a:extLst>
        </p:spPr>
        <p:txBody>
          <a:bodyPr lIns="0" tIns="72000" rIns="0" bIns="72000" anchor="ctr">
            <a:spAutoFit/>
          </a:bodyPr>
          <a:lstStyle>
            <a:defPPr>
              <a:defRPr lang="es-ES"/>
            </a:defPPr>
            <a:lvl1pPr>
              <a:lnSpc>
                <a:spcPts val="1700"/>
              </a:lnSpc>
              <a:spcBef>
                <a:spcPts val="0"/>
              </a:spcBef>
              <a:defRPr>
                <a:ln>
                  <a:solidFill>
                    <a:schemeClr val="bg1"/>
                  </a:solidFill>
                </a:ln>
                <a:solidFill>
                  <a:schemeClr val="bg1"/>
                </a:solidFill>
                <a:latin typeface="Calibri" pitchFamily="34" charset="0"/>
                <a:cs typeface="Calibri" pitchFamily="34"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algn="ctr" eaLnBrk="0" fontAlgn="base" hangingPunct="0">
              <a:spcBef>
                <a:spcPct val="50000"/>
              </a:spcBef>
              <a:spcAft>
                <a:spcPct val="0"/>
              </a:spcAft>
              <a:defRPr>
                <a:latin typeface="Arial" charset="0"/>
                <a:cs typeface="Arial" charset="0"/>
              </a:defRPr>
            </a:lvl6pPr>
            <a:lvl7pPr marL="2971800" indent="-228600" algn="ctr" eaLnBrk="0" fontAlgn="base" hangingPunct="0">
              <a:spcBef>
                <a:spcPct val="50000"/>
              </a:spcBef>
              <a:spcAft>
                <a:spcPct val="0"/>
              </a:spcAft>
              <a:defRPr>
                <a:latin typeface="Arial" charset="0"/>
                <a:cs typeface="Arial" charset="0"/>
              </a:defRPr>
            </a:lvl7pPr>
            <a:lvl8pPr marL="3429000" indent="-228600" algn="ctr" eaLnBrk="0" fontAlgn="base" hangingPunct="0">
              <a:spcBef>
                <a:spcPct val="50000"/>
              </a:spcBef>
              <a:spcAft>
                <a:spcPct val="0"/>
              </a:spcAft>
              <a:defRPr>
                <a:latin typeface="Arial" charset="0"/>
                <a:cs typeface="Arial" charset="0"/>
              </a:defRPr>
            </a:lvl8pPr>
            <a:lvl9pPr marL="3886200" indent="-228600" algn="ctr" eaLnBrk="0" fontAlgn="base" hangingPunct="0">
              <a:spcBef>
                <a:spcPct val="50000"/>
              </a:spcBef>
              <a:spcAft>
                <a:spcPct val="0"/>
              </a:spcAft>
              <a:defRPr>
                <a:latin typeface="Arial" charset="0"/>
                <a:cs typeface="Arial" charset="0"/>
              </a:defRPr>
            </a:lvl9pPr>
          </a:lstStyle>
          <a:p>
            <a:pPr fontAlgn="auto">
              <a:spcAft>
                <a:spcPts val="0"/>
              </a:spcAft>
              <a:defRPr/>
            </a:pPr>
            <a:r>
              <a:rPr lang="es-ES" dirty="0"/>
              <a:t>VALORACIÓN OMC</a:t>
            </a:r>
          </a:p>
          <a:p>
            <a:pPr fontAlgn="auto">
              <a:spcAft>
                <a:spcPts val="0"/>
              </a:spcAft>
              <a:defRPr/>
            </a:pPr>
            <a:r>
              <a:rPr lang="es-ES_tradnl" dirty="0"/>
              <a:t>Importancia otorgada y valoración dela actuación de la OMC</a:t>
            </a:r>
            <a:endParaRPr lang="es-ES" dirty="0"/>
          </a:p>
        </p:txBody>
      </p:sp>
      <p:graphicFrame>
        <p:nvGraphicFramePr>
          <p:cNvPr id="4605" name="43 Gráfico"/>
          <p:cNvGraphicFramePr>
            <a:graphicFrameLocks/>
          </p:cNvGraphicFramePr>
          <p:nvPr/>
        </p:nvGraphicFramePr>
        <p:xfrm>
          <a:off x="5400675" y="1600200"/>
          <a:ext cx="4133850" cy="4305300"/>
        </p:xfrm>
        <a:graphic>
          <a:graphicData uri="http://schemas.openxmlformats.org/presentationml/2006/ole">
            <p:oleObj spid="_x0000_s4605" r:id="rId5" imgW="4133446" imgH="4310246" progId="Excel.Chart.8">
              <p:embed/>
            </p:oleObj>
          </a:graphicData>
        </a:graphic>
      </p:graphicFrame>
      <p:grpSp>
        <p:nvGrpSpPr>
          <p:cNvPr id="4606" name="1 Grupo"/>
          <p:cNvGrpSpPr>
            <a:grpSpLocks/>
          </p:cNvGrpSpPr>
          <p:nvPr/>
        </p:nvGrpSpPr>
        <p:grpSpPr bwMode="auto">
          <a:xfrm>
            <a:off x="5529263" y="5845175"/>
            <a:ext cx="3887787" cy="246063"/>
            <a:chOff x="5529064" y="6236510"/>
            <a:chExt cx="3888432" cy="246221"/>
          </a:xfrm>
        </p:grpSpPr>
        <p:grpSp>
          <p:nvGrpSpPr>
            <p:cNvPr id="4610" name="22 Grupo"/>
            <p:cNvGrpSpPr>
              <a:grpSpLocks/>
            </p:cNvGrpSpPr>
            <p:nvPr/>
          </p:nvGrpSpPr>
          <p:grpSpPr bwMode="auto">
            <a:xfrm>
              <a:off x="5529064" y="6236510"/>
              <a:ext cx="3888432" cy="246221"/>
              <a:chOff x="4311447" y="5870547"/>
              <a:chExt cx="3888432" cy="246221"/>
            </a:xfrm>
          </p:grpSpPr>
          <p:sp>
            <p:nvSpPr>
              <p:cNvPr id="4613" name="23 CuadroTexto"/>
              <p:cNvSpPr txBox="1">
                <a:spLocks noChangeArrowheads="1"/>
              </p:cNvSpPr>
              <p:nvPr/>
            </p:nvSpPr>
            <p:spPr bwMode="auto">
              <a:xfrm>
                <a:off x="5406598" y="5870547"/>
                <a:ext cx="921073" cy="246221"/>
              </a:xfrm>
              <a:prstGeom prst="rect">
                <a:avLst/>
              </a:prstGeom>
              <a:noFill/>
              <a:ln w="9525">
                <a:noFill/>
                <a:miter lim="800000"/>
                <a:headEnd/>
                <a:tailEnd/>
              </a:ln>
            </p:spPr>
            <p:txBody>
              <a:bodyPr>
                <a:spAutoFit/>
              </a:bodyPr>
              <a:lstStyle/>
              <a:p>
                <a:pPr algn="ctr"/>
                <a:r>
                  <a:rPr lang="es-ES" sz="1000">
                    <a:latin typeface="Calibri" pitchFamily="34" charset="0"/>
                  </a:rPr>
                  <a:t>Regular</a:t>
                </a:r>
              </a:p>
            </p:txBody>
          </p:sp>
          <p:sp>
            <p:nvSpPr>
              <p:cNvPr id="4614" name="24 CuadroTexto"/>
              <p:cNvSpPr txBox="1">
                <a:spLocks noChangeArrowheads="1"/>
              </p:cNvSpPr>
              <p:nvPr/>
            </p:nvSpPr>
            <p:spPr bwMode="auto">
              <a:xfrm>
                <a:off x="6748953" y="5870547"/>
                <a:ext cx="635592" cy="246221"/>
              </a:xfrm>
              <a:prstGeom prst="rect">
                <a:avLst/>
              </a:prstGeom>
              <a:noFill/>
              <a:ln w="9525">
                <a:noFill/>
                <a:miter lim="800000"/>
                <a:headEnd/>
                <a:tailEnd/>
              </a:ln>
            </p:spPr>
            <p:txBody>
              <a:bodyPr anchor="ctr">
                <a:spAutoFit/>
              </a:bodyPr>
              <a:lstStyle/>
              <a:p>
                <a:r>
                  <a:rPr lang="es-ES" sz="1000">
                    <a:latin typeface="Calibri" pitchFamily="34" charset="0"/>
                  </a:rPr>
                  <a:t>No sabe</a:t>
                </a:r>
              </a:p>
            </p:txBody>
          </p:sp>
          <p:sp>
            <p:nvSpPr>
              <p:cNvPr id="4615" name="28 CuadroTexto"/>
              <p:cNvSpPr txBox="1">
                <a:spLocks noChangeArrowheads="1"/>
              </p:cNvSpPr>
              <p:nvPr/>
            </p:nvSpPr>
            <p:spPr bwMode="auto">
              <a:xfrm>
                <a:off x="4322616" y="5870547"/>
                <a:ext cx="675186" cy="246221"/>
              </a:xfrm>
              <a:prstGeom prst="rect">
                <a:avLst/>
              </a:prstGeom>
              <a:noFill/>
              <a:ln w="9525">
                <a:noFill/>
                <a:miter lim="800000"/>
                <a:headEnd/>
                <a:tailEnd/>
              </a:ln>
            </p:spPr>
            <p:txBody>
              <a:bodyPr wrap="none">
                <a:spAutoFit/>
              </a:bodyPr>
              <a:lstStyle/>
              <a:p>
                <a:pPr algn="ctr"/>
                <a:r>
                  <a:rPr lang="es-ES" sz="1000">
                    <a:latin typeface="Calibri" pitchFamily="34" charset="0"/>
                  </a:rPr>
                  <a:t>Muy bien</a:t>
                </a:r>
              </a:p>
            </p:txBody>
          </p:sp>
          <p:sp>
            <p:nvSpPr>
              <p:cNvPr id="4616" name="29 CuadroTexto"/>
              <p:cNvSpPr txBox="1">
                <a:spLocks noChangeArrowheads="1"/>
              </p:cNvSpPr>
              <p:nvPr/>
            </p:nvSpPr>
            <p:spPr bwMode="auto">
              <a:xfrm>
                <a:off x="7335783" y="5870547"/>
                <a:ext cx="864096" cy="246221"/>
              </a:xfrm>
              <a:prstGeom prst="rect">
                <a:avLst/>
              </a:prstGeom>
              <a:noFill/>
              <a:ln w="9525">
                <a:noFill/>
                <a:miter lim="800000"/>
                <a:headEnd/>
                <a:tailEnd/>
              </a:ln>
            </p:spPr>
            <p:txBody>
              <a:bodyPr anchor="ctr">
                <a:spAutoFit/>
              </a:bodyPr>
              <a:lstStyle/>
              <a:p>
                <a:pPr algn="ctr"/>
                <a:r>
                  <a:rPr lang="es-ES" sz="1000">
                    <a:latin typeface="Calibri" pitchFamily="34" charset="0"/>
                  </a:rPr>
                  <a:t>No contesta</a:t>
                </a:r>
              </a:p>
            </p:txBody>
          </p:sp>
          <p:sp>
            <p:nvSpPr>
              <p:cNvPr id="31" name="30 Rectángulo"/>
              <p:cNvSpPr/>
              <p:nvPr/>
            </p:nvSpPr>
            <p:spPr>
              <a:xfrm>
                <a:off x="7336136" y="5957916"/>
                <a:ext cx="71450" cy="71483"/>
              </a:xfrm>
              <a:prstGeom prst="rect">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4618" name="31 CuadroTexto"/>
              <p:cNvSpPr txBox="1">
                <a:spLocks noChangeArrowheads="1"/>
              </p:cNvSpPr>
              <p:nvPr/>
            </p:nvSpPr>
            <p:spPr bwMode="auto">
              <a:xfrm>
                <a:off x="5074054" y="5870547"/>
                <a:ext cx="415498" cy="246221"/>
              </a:xfrm>
              <a:prstGeom prst="rect">
                <a:avLst/>
              </a:prstGeom>
              <a:noFill/>
              <a:ln w="9525">
                <a:noFill/>
                <a:miter lim="800000"/>
                <a:headEnd/>
                <a:tailEnd/>
              </a:ln>
            </p:spPr>
            <p:txBody>
              <a:bodyPr wrap="none" anchor="ctr">
                <a:spAutoFit/>
              </a:bodyPr>
              <a:lstStyle/>
              <a:p>
                <a:pPr algn="ctr"/>
                <a:r>
                  <a:rPr lang="es-ES" sz="1000">
                    <a:latin typeface="Calibri" pitchFamily="34" charset="0"/>
                  </a:rPr>
                  <a:t>Bien</a:t>
                </a:r>
              </a:p>
            </p:txBody>
          </p:sp>
          <p:sp>
            <p:nvSpPr>
              <p:cNvPr id="33" name="32 Rectángulo"/>
              <p:cNvSpPr/>
              <p:nvPr/>
            </p:nvSpPr>
            <p:spPr>
              <a:xfrm>
                <a:off x="6716908" y="5957916"/>
                <a:ext cx="71450" cy="71483"/>
              </a:xfrm>
              <a:prstGeom prst="rect">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34" name="33 Rectángulo"/>
              <p:cNvSpPr/>
              <p:nvPr/>
            </p:nvSpPr>
            <p:spPr>
              <a:xfrm>
                <a:off x="5543551" y="5957916"/>
                <a:ext cx="71449" cy="71483"/>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36" name="35 Rectángulo"/>
              <p:cNvSpPr/>
              <p:nvPr/>
            </p:nvSpPr>
            <p:spPr>
              <a:xfrm>
                <a:off x="5032292" y="5957916"/>
                <a:ext cx="71449" cy="71483"/>
              </a:xfrm>
              <a:prstGeom prst="rect">
                <a:avLst/>
              </a:prstGeom>
              <a:solidFill>
                <a:srgbClr val="B2CB7F"/>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37" name="36 Rectángulo"/>
              <p:cNvSpPr/>
              <p:nvPr/>
            </p:nvSpPr>
            <p:spPr>
              <a:xfrm>
                <a:off x="4311447" y="5957916"/>
                <a:ext cx="71449" cy="71483"/>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grpSp>
        <p:sp>
          <p:nvSpPr>
            <p:cNvPr id="4611" name="37 CuadroTexto"/>
            <p:cNvSpPr txBox="1">
              <a:spLocks noChangeArrowheads="1"/>
            </p:cNvSpPr>
            <p:nvPr/>
          </p:nvSpPr>
          <p:spPr bwMode="auto">
            <a:xfrm>
              <a:off x="7406487" y="6236510"/>
              <a:ext cx="498841" cy="246221"/>
            </a:xfrm>
            <a:prstGeom prst="rect">
              <a:avLst/>
            </a:prstGeom>
            <a:noFill/>
            <a:ln w="9525">
              <a:noFill/>
              <a:miter lim="800000"/>
              <a:headEnd/>
              <a:tailEnd/>
            </a:ln>
          </p:spPr>
          <p:txBody>
            <a:bodyPr>
              <a:spAutoFit/>
            </a:bodyPr>
            <a:lstStyle/>
            <a:p>
              <a:pPr algn="ctr"/>
              <a:r>
                <a:rPr lang="es-ES" sz="1000">
                  <a:latin typeface="Calibri" pitchFamily="34" charset="0"/>
                </a:rPr>
                <a:t>Mal</a:t>
              </a:r>
            </a:p>
          </p:txBody>
        </p:sp>
        <p:sp>
          <p:nvSpPr>
            <p:cNvPr id="39" name="38 Rectángulo"/>
            <p:cNvSpPr/>
            <p:nvPr/>
          </p:nvSpPr>
          <p:spPr>
            <a:xfrm>
              <a:off x="7437556" y="6323879"/>
              <a:ext cx="71449" cy="71483"/>
            </a:xfrm>
            <a:prstGeom prst="rect">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grpSp>
      <p:sp>
        <p:nvSpPr>
          <p:cNvPr id="22" name="21 CuadroTexto"/>
          <p:cNvSpPr txBox="1"/>
          <p:nvPr/>
        </p:nvSpPr>
        <p:spPr>
          <a:xfrm>
            <a:off x="71438" y="6223000"/>
            <a:ext cx="2433637" cy="230188"/>
          </a:xfrm>
          <a:prstGeom prst="rect">
            <a:avLst/>
          </a:prstGeom>
          <a:noFill/>
        </p:spPr>
        <p:txBody>
          <a:bodyPr>
            <a:spAutoFit/>
          </a:bodyPr>
          <a:lstStyle/>
          <a:p>
            <a:pPr fontAlgn="auto">
              <a:spcBef>
                <a:spcPts val="0"/>
              </a:spcBef>
              <a:spcAft>
                <a:spcPts val="0"/>
              </a:spcAft>
              <a:defRPr/>
            </a:pPr>
            <a:r>
              <a:rPr lang="es-ES" sz="900" dirty="0">
                <a:solidFill>
                  <a:schemeClr val="tx1">
                    <a:lumMod val="65000"/>
                    <a:lumOff val="35000"/>
                  </a:schemeClr>
                </a:solidFill>
                <a:latin typeface="+mn-lt"/>
              </a:rPr>
              <a:t>Base: ejercen una esp. médica (8696 casos)</a:t>
            </a:r>
            <a:endParaRPr lang="es-ES" sz="900" dirty="0">
              <a:solidFill>
                <a:schemeClr val="tx1">
                  <a:lumMod val="65000"/>
                  <a:lumOff val="35000"/>
                </a:schemeClr>
              </a:solidFill>
              <a:latin typeface="+mn-lt"/>
            </a:endParaRPr>
          </a:p>
        </p:txBody>
      </p:sp>
      <p:sp>
        <p:nvSpPr>
          <p:cNvPr id="26" name="25 CuadroTexto"/>
          <p:cNvSpPr txBox="1"/>
          <p:nvPr/>
        </p:nvSpPr>
        <p:spPr>
          <a:xfrm>
            <a:off x="3224213" y="6138863"/>
            <a:ext cx="2433637" cy="231775"/>
          </a:xfrm>
          <a:prstGeom prst="rect">
            <a:avLst/>
          </a:prstGeom>
          <a:noFill/>
        </p:spPr>
        <p:txBody>
          <a:bodyPr>
            <a:spAutoFit/>
          </a:bodyPr>
          <a:lstStyle/>
          <a:p>
            <a:pPr fontAlgn="auto">
              <a:spcBef>
                <a:spcPts val="0"/>
              </a:spcBef>
              <a:spcAft>
                <a:spcPts val="0"/>
              </a:spcAft>
              <a:defRPr/>
            </a:pPr>
            <a:r>
              <a:rPr lang="es-ES" sz="900" dirty="0">
                <a:solidFill>
                  <a:schemeClr val="tx1">
                    <a:lumMod val="65000"/>
                    <a:lumOff val="35000"/>
                  </a:schemeClr>
                </a:solidFill>
                <a:latin typeface="+mn-lt"/>
              </a:rPr>
              <a:t>Media</a:t>
            </a:r>
            <a:endParaRPr lang="es-ES" sz="900" dirty="0">
              <a:solidFill>
                <a:schemeClr val="tx1">
                  <a:lumMod val="65000"/>
                  <a:lumOff val="35000"/>
                </a:schemeClr>
              </a:solidFill>
              <a:latin typeface="+mn-lt"/>
            </a:endParaRPr>
          </a:p>
        </p:txBody>
      </p:sp>
      <p:sp>
        <p:nvSpPr>
          <p:cNvPr id="28" name="27 CuadroTexto"/>
          <p:cNvSpPr txBox="1"/>
          <p:nvPr/>
        </p:nvSpPr>
        <p:spPr>
          <a:xfrm>
            <a:off x="5489575" y="6138863"/>
            <a:ext cx="2433638" cy="231775"/>
          </a:xfrm>
          <a:prstGeom prst="rect">
            <a:avLst/>
          </a:prstGeom>
          <a:noFill/>
        </p:spPr>
        <p:txBody>
          <a:bodyPr>
            <a:spAutoFit/>
          </a:bodyPr>
          <a:lstStyle/>
          <a:p>
            <a:pPr fontAlgn="auto">
              <a:spcBef>
                <a:spcPts val="0"/>
              </a:spcBef>
              <a:spcAft>
                <a:spcPts val="0"/>
              </a:spcAft>
              <a:defRPr/>
            </a:pPr>
            <a:r>
              <a:rPr lang="es-ES" sz="900" dirty="0">
                <a:solidFill>
                  <a:schemeClr val="tx1">
                    <a:lumMod val="65000"/>
                    <a:lumOff val="35000"/>
                  </a:schemeClr>
                </a:solidFill>
                <a:latin typeface="+mn-lt"/>
              </a:rPr>
              <a:t>Datos en %</a:t>
            </a:r>
            <a:endParaRPr lang="es-ES" sz="900" dirty="0">
              <a:solidFill>
                <a:schemeClr val="tx1">
                  <a:lumMod val="65000"/>
                  <a:lumOff val="35000"/>
                </a:schemeClr>
              </a:solidFill>
              <a:latin typeface="+mn-lt"/>
            </a:endParaRPr>
          </a:p>
        </p:txBody>
      </p:sp>
    </p:spTree>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23 Tabla"/>
          <p:cNvGraphicFramePr>
            <a:graphicFrameLocks noGrp="1"/>
          </p:cNvGraphicFramePr>
          <p:nvPr/>
        </p:nvGraphicFramePr>
        <p:xfrm>
          <a:off x="222250" y="1670050"/>
          <a:ext cx="8667750" cy="4224338"/>
        </p:xfrm>
        <a:graphic>
          <a:graphicData uri="http://schemas.openxmlformats.org/drawingml/2006/table">
            <a:tbl>
              <a:tblPr/>
              <a:tblGrid>
                <a:gridCol w="3626588"/>
                <a:gridCol w="5040559"/>
              </a:tblGrid>
              <a:tr h="762383">
                <a:tc>
                  <a:txBody>
                    <a:bodyPr/>
                    <a:lstStyle/>
                    <a:p>
                      <a:pPr marL="0" marR="0" lvl="0" indent="0" algn="r" defTabSz="914400" rtl="0" eaLnBrk="1" fontAlgn="auto" latinLnBrk="0" hangingPunct="1">
                        <a:lnSpc>
                          <a:spcPct val="100000"/>
                        </a:lnSpc>
                        <a:spcBef>
                          <a:spcPts val="300"/>
                        </a:spcBef>
                        <a:spcAft>
                          <a:spcPts val="0"/>
                        </a:spcAft>
                        <a:buClr>
                          <a:srgbClr val="000000"/>
                        </a:buClr>
                        <a:buSzTx/>
                        <a:buFont typeface="+mj-lt"/>
                        <a:buNone/>
                        <a:tabLst>
                          <a:tab pos="678815" algn="l"/>
                        </a:tabLst>
                        <a:defRPr/>
                      </a:pPr>
                      <a:r>
                        <a:rPr lang="es-ES" sz="1200" u="none" strike="noStrike" kern="1200" dirty="0" smtClean="0">
                          <a:solidFill>
                            <a:schemeClr val="tx1"/>
                          </a:solidFill>
                          <a:effectLst/>
                          <a:latin typeface="+mn-lt"/>
                          <a:ea typeface="Times New Roman"/>
                          <a:cs typeface="Times New Roman"/>
                        </a:rPr>
                        <a:t>Facilitar la formación médica continuada y </a:t>
                      </a:r>
                      <a:br>
                        <a:rPr lang="es-ES" sz="1200" u="none" strike="noStrike" kern="1200" dirty="0" smtClean="0">
                          <a:solidFill>
                            <a:schemeClr val="tx1"/>
                          </a:solidFill>
                          <a:effectLst/>
                          <a:latin typeface="+mn-lt"/>
                          <a:ea typeface="Times New Roman"/>
                          <a:cs typeface="Times New Roman"/>
                        </a:rPr>
                      </a:br>
                      <a:r>
                        <a:rPr lang="es-ES" sz="1200" u="none" strike="noStrike" kern="1200" dirty="0" smtClean="0">
                          <a:solidFill>
                            <a:schemeClr val="tx1"/>
                          </a:solidFill>
                          <a:effectLst/>
                          <a:latin typeface="+mn-lt"/>
                          <a:ea typeface="Times New Roman"/>
                          <a:cs typeface="Times New Roman"/>
                        </a:rPr>
                        <a:t>su acreditación periódica</a:t>
                      </a:r>
                      <a:endParaRPr lang="es-ES" sz="1200" u="none" strike="noStrike" kern="1200" dirty="0" smtClean="0">
                        <a:solidFill>
                          <a:schemeClr val="tx1"/>
                        </a:solidFill>
                        <a:effectLst/>
                        <a:latin typeface="+mn-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762383">
                <a:tc>
                  <a:txBody>
                    <a:bodyPr/>
                    <a:lstStyle/>
                    <a:p>
                      <a:pPr marL="0" marR="0" lvl="0" indent="0" algn="r" defTabSz="914400" rtl="0" eaLnBrk="1" fontAlgn="auto" latinLnBrk="0" hangingPunct="1">
                        <a:lnSpc>
                          <a:spcPct val="100000"/>
                        </a:lnSpc>
                        <a:spcBef>
                          <a:spcPts val="300"/>
                        </a:spcBef>
                        <a:spcAft>
                          <a:spcPts val="0"/>
                        </a:spcAft>
                        <a:buClr>
                          <a:srgbClr val="000000"/>
                        </a:buClr>
                        <a:buSzTx/>
                        <a:buFont typeface="+mj-lt"/>
                        <a:buNone/>
                        <a:tabLst>
                          <a:tab pos="678815" algn="l"/>
                        </a:tabLst>
                        <a:defRPr/>
                      </a:pPr>
                      <a:r>
                        <a:rPr lang="es-ES" sz="1200" u="none" strike="noStrike" kern="1200" dirty="0" smtClean="0">
                          <a:solidFill>
                            <a:schemeClr val="tx1"/>
                          </a:solidFill>
                          <a:effectLst/>
                          <a:latin typeface="+mn-lt"/>
                          <a:ea typeface="Times New Roman"/>
                          <a:cs typeface="Times New Roman"/>
                        </a:rPr>
                        <a:t>Un sistema de comunicación con los colegiados </a:t>
                      </a:r>
                      <a:br>
                        <a:rPr lang="es-ES" sz="1200" u="none" strike="noStrike" kern="1200" dirty="0" smtClean="0">
                          <a:solidFill>
                            <a:schemeClr val="tx1"/>
                          </a:solidFill>
                          <a:effectLst/>
                          <a:latin typeface="+mn-lt"/>
                          <a:ea typeface="Times New Roman"/>
                          <a:cs typeface="Times New Roman"/>
                        </a:rPr>
                      </a:br>
                      <a:r>
                        <a:rPr lang="es-ES" sz="1200" u="none" strike="noStrike" kern="1200" dirty="0" smtClean="0">
                          <a:solidFill>
                            <a:schemeClr val="tx1"/>
                          </a:solidFill>
                          <a:effectLst/>
                          <a:latin typeface="+mn-lt"/>
                          <a:ea typeface="Times New Roman"/>
                          <a:cs typeface="Times New Roman"/>
                        </a:rPr>
                        <a:t>ágil y rápido</a:t>
                      </a:r>
                      <a:endParaRPr lang="es-ES" sz="1200" u="none" strike="noStrike" kern="1200" dirty="0" smtClean="0">
                        <a:solidFill>
                          <a:schemeClr val="tx1"/>
                        </a:solidFill>
                        <a:effectLst/>
                        <a:latin typeface="+mn-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762383">
                <a:tc>
                  <a:txBody>
                    <a:bodyPr/>
                    <a:lstStyle/>
                    <a:p>
                      <a:pPr marL="0" lvl="0" indent="0" algn="r">
                        <a:lnSpc>
                          <a:spcPct val="100000"/>
                        </a:lnSpc>
                        <a:spcBef>
                          <a:spcPts val="300"/>
                        </a:spcBef>
                        <a:spcAft>
                          <a:spcPts val="0"/>
                        </a:spcAft>
                        <a:buClr>
                          <a:srgbClr val="000000"/>
                        </a:buClr>
                        <a:buFont typeface="+mj-lt"/>
                        <a:buNone/>
                        <a:tabLst>
                          <a:tab pos="678815" algn="l"/>
                        </a:tabLst>
                      </a:pPr>
                      <a:r>
                        <a:rPr lang="es-ES" sz="1200" u="none" strike="noStrike" kern="1200" dirty="0" smtClean="0">
                          <a:solidFill>
                            <a:schemeClr val="tx1"/>
                          </a:solidFill>
                          <a:effectLst/>
                          <a:latin typeface="+mn-lt"/>
                          <a:ea typeface="Times New Roman"/>
                          <a:cs typeface="Times New Roman"/>
                        </a:rPr>
                        <a:t>Exigir el cumplimiento del Código </a:t>
                      </a:r>
                      <a:br>
                        <a:rPr lang="es-ES" sz="1200" u="none" strike="noStrike" kern="1200" dirty="0" smtClean="0">
                          <a:solidFill>
                            <a:schemeClr val="tx1"/>
                          </a:solidFill>
                          <a:effectLst/>
                          <a:latin typeface="+mn-lt"/>
                          <a:ea typeface="Times New Roman"/>
                          <a:cs typeface="Times New Roman"/>
                        </a:rPr>
                      </a:br>
                      <a:r>
                        <a:rPr lang="es-ES" sz="1200" u="none" strike="noStrike" kern="1200" dirty="0" smtClean="0">
                          <a:solidFill>
                            <a:schemeClr val="tx1"/>
                          </a:solidFill>
                          <a:effectLst/>
                          <a:latin typeface="+mn-lt"/>
                          <a:ea typeface="Times New Roman"/>
                          <a:cs typeface="Times New Roman"/>
                        </a:rPr>
                        <a:t>de Deontología</a:t>
                      </a:r>
                      <a:endParaRPr lang="es-ES" sz="1200" u="none" strike="noStrike" kern="1200" dirty="0">
                        <a:solidFill>
                          <a:schemeClr val="tx1"/>
                        </a:solidFill>
                        <a:effectLst/>
                        <a:latin typeface="+mn-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762383">
                <a:tc>
                  <a:txBody>
                    <a:bodyPr/>
                    <a:lstStyle/>
                    <a:p>
                      <a:pPr marL="0" marR="0" lvl="0" indent="0" algn="r" defTabSz="914400" rtl="0" eaLnBrk="1" fontAlgn="auto" latinLnBrk="0" hangingPunct="1">
                        <a:lnSpc>
                          <a:spcPct val="100000"/>
                        </a:lnSpc>
                        <a:spcBef>
                          <a:spcPts val="300"/>
                        </a:spcBef>
                        <a:spcAft>
                          <a:spcPts val="0"/>
                        </a:spcAft>
                        <a:buClr>
                          <a:srgbClr val="000000"/>
                        </a:buClr>
                        <a:buSzTx/>
                        <a:buFont typeface="+mj-lt"/>
                        <a:buNone/>
                        <a:tabLst>
                          <a:tab pos="678815" algn="l"/>
                        </a:tabLst>
                        <a:defRPr/>
                      </a:pPr>
                      <a:r>
                        <a:rPr lang="es-ES" sz="1200" u="none" strike="noStrike" kern="1200" dirty="0" smtClean="0">
                          <a:solidFill>
                            <a:schemeClr val="tx1"/>
                          </a:solidFill>
                          <a:effectLst/>
                          <a:latin typeface="+mn-lt"/>
                          <a:ea typeface="Times New Roman"/>
                          <a:cs typeface="Times New Roman"/>
                        </a:rPr>
                        <a:t>Un sistema de información: Registro </a:t>
                      </a:r>
                      <a:br>
                        <a:rPr lang="es-ES" sz="1200" u="none" strike="noStrike" kern="1200" dirty="0" smtClean="0">
                          <a:solidFill>
                            <a:schemeClr val="tx1"/>
                          </a:solidFill>
                          <a:effectLst/>
                          <a:latin typeface="+mn-lt"/>
                          <a:ea typeface="Times New Roman"/>
                          <a:cs typeface="Times New Roman"/>
                        </a:rPr>
                      </a:br>
                      <a:r>
                        <a:rPr lang="es-ES" sz="1200" u="none" strike="noStrike" kern="1200" dirty="0" smtClean="0">
                          <a:solidFill>
                            <a:schemeClr val="tx1"/>
                          </a:solidFill>
                          <a:effectLst/>
                          <a:latin typeface="+mn-lt"/>
                          <a:ea typeface="Times New Roman"/>
                          <a:cs typeface="Times New Roman"/>
                        </a:rPr>
                        <a:t>de Profesionales</a:t>
                      </a:r>
                      <a:endParaRPr lang="es-ES" sz="1200" u="none" strike="noStrike" kern="1200" dirty="0" smtClean="0">
                        <a:solidFill>
                          <a:schemeClr val="tx1"/>
                        </a:solidFill>
                        <a:effectLst/>
                        <a:latin typeface="+mn-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921197">
                <a:tc>
                  <a:txBody>
                    <a:bodyPr/>
                    <a:lstStyle/>
                    <a:p>
                      <a:pPr marL="0" lvl="0" indent="0" algn="r">
                        <a:lnSpc>
                          <a:spcPct val="100000"/>
                        </a:lnSpc>
                        <a:spcBef>
                          <a:spcPts val="300"/>
                        </a:spcBef>
                        <a:spcAft>
                          <a:spcPts val="0"/>
                        </a:spcAft>
                        <a:buClr>
                          <a:srgbClr val="000000"/>
                        </a:buClr>
                        <a:buFont typeface="+mj-lt"/>
                        <a:buNone/>
                        <a:tabLst>
                          <a:tab pos="678815" algn="l"/>
                        </a:tabLst>
                      </a:pPr>
                      <a:r>
                        <a:rPr lang="es-ES" sz="1200" u="none" strike="noStrike" kern="1200" dirty="0" smtClean="0">
                          <a:solidFill>
                            <a:schemeClr val="tx1"/>
                          </a:solidFill>
                          <a:effectLst/>
                          <a:latin typeface="+mn-lt"/>
                          <a:ea typeface="Times New Roman"/>
                          <a:cs typeface="Times New Roman"/>
                        </a:rPr>
                        <a:t>Facilitar la Validación Periódica de la</a:t>
                      </a:r>
                      <a:r>
                        <a:rPr lang="es-ES" sz="1200" u="none" strike="noStrike" kern="1200" baseline="0" dirty="0" smtClean="0">
                          <a:solidFill>
                            <a:schemeClr val="tx1"/>
                          </a:solidFill>
                          <a:effectLst/>
                          <a:latin typeface="+mn-lt"/>
                          <a:ea typeface="Times New Roman"/>
                          <a:cs typeface="Times New Roman"/>
                        </a:rPr>
                        <a:t> </a:t>
                      </a:r>
                      <a:r>
                        <a:rPr lang="es-ES" sz="1200" u="none" strike="noStrike" kern="1200" dirty="0" smtClean="0">
                          <a:solidFill>
                            <a:schemeClr val="tx1"/>
                          </a:solidFill>
                          <a:effectLst/>
                          <a:latin typeface="+mn-lt"/>
                          <a:ea typeface="Times New Roman"/>
                          <a:cs typeface="Times New Roman"/>
                        </a:rPr>
                        <a:t>Colegiación </a:t>
                      </a:r>
                      <a:br>
                        <a:rPr lang="es-ES" sz="1200" u="none" strike="noStrike" kern="1200" dirty="0" smtClean="0">
                          <a:solidFill>
                            <a:schemeClr val="tx1"/>
                          </a:solidFill>
                          <a:effectLst/>
                          <a:latin typeface="+mn-lt"/>
                          <a:ea typeface="Times New Roman"/>
                          <a:cs typeface="Times New Roman"/>
                        </a:rPr>
                      </a:br>
                      <a:r>
                        <a:rPr lang="es-ES" sz="1200" u="none" strike="noStrike" kern="1200" dirty="0" smtClean="0">
                          <a:solidFill>
                            <a:schemeClr val="tx1"/>
                          </a:solidFill>
                          <a:effectLst/>
                          <a:latin typeface="+mn-lt"/>
                          <a:ea typeface="Times New Roman"/>
                          <a:cs typeface="Times New Roman"/>
                        </a:rPr>
                        <a:t>(física, psíquica y</a:t>
                      </a:r>
                      <a:r>
                        <a:rPr lang="es-ES" sz="1200" u="none" strike="noStrike" kern="1200" baseline="0" dirty="0" smtClean="0">
                          <a:solidFill>
                            <a:schemeClr val="tx1"/>
                          </a:solidFill>
                          <a:effectLst/>
                          <a:latin typeface="+mn-lt"/>
                          <a:ea typeface="Times New Roman"/>
                          <a:cs typeface="Times New Roman"/>
                        </a:rPr>
                        <a:t> </a:t>
                      </a:r>
                      <a:r>
                        <a:rPr lang="es-ES" sz="1200" u="none" strike="noStrike" kern="1200" dirty="0" smtClean="0">
                          <a:solidFill>
                            <a:schemeClr val="tx1"/>
                          </a:solidFill>
                          <a:effectLst/>
                          <a:latin typeface="+mn-lt"/>
                          <a:ea typeface="Times New Roman"/>
                          <a:cs typeface="Times New Roman"/>
                        </a:rPr>
                        <a:t>ético/deontológica)</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253407">
                <a:tc>
                  <a:txBody>
                    <a:bodyPr/>
                    <a:lstStyle/>
                    <a:p>
                      <a:pPr marL="0" algn="r" defTabSz="914235" rtl="0" eaLnBrk="1" fontAlgn="ctr" latinLnBrk="0" hangingPunct="1"/>
                      <a:endParaRPr lang="es-ES" sz="1100" b="0" i="0" u="none" strike="noStrike" kern="1200" dirty="0">
                        <a:solidFill>
                          <a:srgbClr val="000000"/>
                        </a:solidFill>
                        <a:effectLst/>
                        <a:latin typeface="Calibri" pitchFamily="34" charset="0"/>
                        <a:ea typeface="+mn-ea"/>
                        <a:cs typeface="Calibri" pitchFamily="34" charset="0"/>
                      </a:endParaRPr>
                    </a:p>
                  </a:txBody>
                  <a:tcPr marL="86400" marR="54000" marT="108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CE6F2"/>
                    </a:solidFill>
                  </a:tcPr>
                </a:tc>
              </a:tr>
            </a:tbl>
          </a:graphicData>
        </a:graphic>
      </p:graphicFrame>
      <p:sp>
        <p:nvSpPr>
          <p:cNvPr id="7" name="6 Rectángulo"/>
          <p:cNvSpPr/>
          <p:nvPr/>
        </p:nvSpPr>
        <p:spPr>
          <a:xfrm>
            <a:off x="128588" y="6510338"/>
            <a:ext cx="7777162" cy="254000"/>
          </a:xfrm>
          <a:prstGeom prst="rect">
            <a:avLst/>
          </a:prstGeom>
        </p:spPr>
        <p:txBody>
          <a:bodyPr>
            <a:spAutoFit/>
          </a:bodyPr>
          <a:lstStyle/>
          <a:p>
            <a:pPr fontAlgn="auto">
              <a:spcBef>
                <a:spcPts val="0"/>
              </a:spcBef>
              <a:spcAft>
                <a:spcPts val="0"/>
              </a:spcAft>
              <a:defRPr/>
            </a:pPr>
            <a:r>
              <a:rPr lang="es-ES" sz="1000" b="1" dirty="0">
                <a:solidFill>
                  <a:schemeClr val="tx1">
                    <a:lumMod val="50000"/>
                    <a:lumOff val="50000"/>
                  </a:schemeClr>
                </a:solidFill>
                <a:latin typeface="+mn-lt"/>
              </a:rPr>
              <a:t>P38.</a:t>
            </a:r>
            <a:r>
              <a:rPr lang="es-ES" sz="1000" dirty="0">
                <a:solidFill>
                  <a:schemeClr val="tx1">
                    <a:lumMod val="50000"/>
                    <a:lumOff val="50000"/>
                  </a:schemeClr>
                </a:solidFill>
                <a:latin typeface="+mn-lt"/>
              </a:rPr>
              <a:t>De </a:t>
            </a:r>
            <a:r>
              <a:rPr lang="es-ES" sz="1000" dirty="0">
                <a:solidFill>
                  <a:schemeClr val="tx1">
                    <a:lumMod val="50000"/>
                    <a:lumOff val="50000"/>
                  </a:schemeClr>
                </a:solidFill>
                <a:latin typeface="+mn-lt"/>
              </a:rPr>
              <a:t>los temas que le voy a señalar a continuación, ¿Qué prioridad debería darle la Organización Médica Colegial? </a:t>
            </a:r>
          </a:p>
        </p:txBody>
      </p:sp>
      <p:graphicFrame>
        <p:nvGraphicFramePr>
          <p:cNvPr id="132111" name="4 Gráfico"/>
          <p:cNvGraphicFramePr>
            <a:graphicFrameLocks/>
          </p:cNvGraphicFramePr>
          <p:nvPr/>
        </p:nvGraphicFramePr>
        <p:xfrm>
          <a:off x="3886200" y="1463675"/>
          <a:ext cx="5149850" cy="4332288"/>
        </p:xfrm>
        <a:graphic>
          <a:graphicData uri="http://schemas.openxmlformats.org/presentationml/2006/ole">
            <p:oleObj spid="_x0000_s132111" r:id="rId4" imgW="5145470" imgH="4334632" progId="Excel.Chart.8">
              <p:embed/>
            </p:oleObj>
          </a:graphicData>
        </a:graphic>
      </p:graphicFrame>
      <p:sp>
        <p:nvSpPr>
          <p:cNvPr id="27" name="Text Box 4"/>
          <p:cNvSpPr txBox="1">
            <a:spLocks noChangeArrowheads="1"/>
          </p:cNvSpPr>
          <p:nvPr/>
        </p:nvSpPr>
        <p:spPr bwMode="auto">
          <a:xfrm>
            <a:off x="272480" y="145590"/>
            <a:ext cx="7704856" cy="587835"/>
          </a:xfrm>
          <a:prstGeom prst="rect">
            <a:avLst/>
          </a:prstGeom>
          <a:noFill/>
          <a:ln>
            <a:noFill/>
          </a:ln>
          <a:extLst>
            <a:ext uri="{909E8E84-426E-40DD-AFC4-6F175D3DCCD1}"/>
            <a:ext uri="{91240B29-F687-4F45-9708-019B960494DF}"/>
          </a:extLst>
        </p:spPr>
        <p:txBody>
          <a:bodyPr lIns="0" tIns="72000" rIns="0" bIns="72000" anchor="ctr">
            <a:spAutoFit/>
          </a:bodyPr>
          <a:lstStyle>
            <a:defPPr>
              <a:defRPr lang="es-ES"/>
            </a:defPPr>
            <a:lvl1pPr>
              <a:lnSpc>
                <a:spcPts val="1700"/>
              </a:lnSpc>
              <a:spcBef>
                <a:spcPts val="0"/>
              </a:spcBef>
              <a:defRPr>
                <a:ln>
                  <a:solidFill>
                    <a:schemeClr val="bg1"/>
                  </a:solidFill>
                </a:ln>
                <a:solidFill>
                  <a:schemeClr val="bg1"/>
                </a:solidFill>
                <a:latin typeface="Calibri" pitchFamily="34" charset="0"/>
                <a:cs typeface="Calibri" pitchFamily="34"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algn="ctr" eaLnBrk="0" fontAlgn="base" hangingPunct="0">
              <a:spcBef>
                <a:spcPct val="50000"/>
              </a:spcBef>
              <a:spcAft>
                <a:spcPct val="0"/>
              </a:spcAft>
              <a:defRPr>
                <a:latin typeface="Arial" charset="0"/>
                <a:cs typeface="Arial" charset="0"/>
              </a:defRPr>
            </a:lvl6pPr>
            <a:lvl7pPr marL="2971800" indent="-228600" algn="ctr" eaLnBrk="0" fontAlgn="base" hangingPunct="0">
              <a:spcBef>
                <a:spcPct val="50000"/>
              </a:spcBef>
              <a:spcAft>
                <a:spcPct val="0"/>
              </a:spcAft>
              <a:defRPr>
                <a:latin typeface="Arial" charset="0"/>
                <a:cs typeface="Arial" charset="0"/>
              </a:defRPr>
            </a:lvl7pPr>
            <a:lvl8pPr marL="3429000" indent="-228600" algn="ctr" eaLnBrk="0" fontAlgn="base" hangingPunct="0">
              <a:spcBef>
                <a:spcPct val="50000"/>
              </a:spcBef>
              <a:spcAft>
                <a:spcPct val="0"/>
              </a:spcAft>
              <a:defRPr>
                <a:latin typeface="Arial" charset="0"/>
                <a:cs typeface="Arial" charset="0"/>
              </a:defRPr>
            </a:lvl8pPr>
            <a:lvl9pPr marL="3886200" indent="-228600" algn="ctr" eaLnBrk="0" fontAlgn="base" hangingPunct="0">
              <a:spcBef>
                <a:spcPct val="50000"/>
              </a:spcBef>
              <a:spcAft>
                <a:spcPct val="0"/>
              </a:spcAft>
              <a:defRPr>
                <a:latin typeface="Arial" charset="0"/>
                <a:cs typeface="Arial" charset="0"/>
              </a:defRPr>
            </a:lvl9pPr>
          </a:lstStyle>
          <a:p>
            <a:pPr fontAlgn="auto">
              <a:spcAft>
                <a:spcPts val="0"/>
              </a:spcAft>
              <a:defRPr/>
            </a:pPr>
            <a:r>
              <a:rPr lang="es-ES" dirty="0"/>
              <a:t>VALORACIÓN OMC</a:t>
            </a:r>
          </a:p>
          <a:p>
            <a:pPr fontAlgn="auto">
              <a:spcAft>
                <a:spcPts val="0"/>
              </a:spcAft>
              <a:defRPr/>
            </a:pPr>
            <a:r>
              <a:rPr lang="es-ES_tradnl" dirty="0"/>
              <a:t>Prioridad que la OMC debiera darle a los siguientes </a:t>
            </a:r>
            <a:r>
              <a:rPr lang="es-ES_tradnl" dirty="0" smtClean="0"/>
              <a:t>temas – </a:t>
            </a:r>
            <a:r>
              <a:rPr lang="es-ES_tradnl" sz="1400" dirty="0" smtClean="0"/>
              <a:t>Datos en %</a:t>
            </a:r>
            <a:endParaRPr lang="es-ES" sz="1400" dirty="0"/>
          </a:p>
        </p:txBody>
      </p:sp>
      <p:grpSp>
        <p:nvGrpSpPr>
          <p:cNvPr id="132113" name="8 Grupo"/>
          <p:cNvGrpSpPr>
            <a:grpSpLocks/>
          </p:cNvGrpSpPr>
          <p:nvPr/>
        </p:nvGrpSpPr>
        <p:grpSpPr bwMode="auto">
          <a:xfrm>
            <a:off x="4808538" y="5602288"/>
            <a:ext cx="3435350" cy="306387"/>
            <a:chOff x="5313040" y="5939610"/>
            <a:chExt cx="3435640" cy="307777"/>
          </a:xfrm>
        </p:grpSpPr>
        <p:grpSp>
          <p:nvGrpSpPr>
            <p:cNvPr id="132115" name="1 Grupo"/>
            <p:cNvGrpSpPr>
              <a:grpSpLocks/>
            </p:cNvGrpSpPr>
            <p:nvPr/>
          </p:nvGrpSpPr>
          <p:grpSpPr bwMode="auto">
            <a:xfrm>
              <a:off x="5313040" y="5961821"/>
              <a:ext cx="555320" cy="263355"/>
              <a:chOff x="5476688" y="1222421"/>
              <a:chExt cx="555320" cy="263355"/>
            </a:xfrm>
          </p:grpSpPr>
          <p:sp>
            <p:nvSpPr>
              <p:cNvPr id="132125" name="14 CuadroTexto"/>
              <p:cNvSpPr txBox="1">
                <a:spLocks noChangeArrowheads="1"/>
              </p:cNvSpPr>
              <p:nvPr/>
            </p:nvSpPr>
            <p:spPr bwMode="auto">
              <a:xfrm>
                <a:off x="5640554" y="1270332"/>
                <a:ext cx="391454" cy="215444"/>
              </a:xfrm>
              <a:prstGeom prst="rect">
                <a:avLst/>
              </a:prstGeom>
              <a:noFill/>
              <a:ln w="9525">
                <a:noFill/>
                <a:miter lim="800000"/>
                <a:headEnd/>
                <a:tailEnd/>
              </a:ln>
            </p:spPr>
            <p:txBody>
              <a:bodyPr wrap="none">
                <a:spAutoFit/>
              </a:bodyPr>
              <a:lstStyle/>
              <a:p>
                <a:pPr algn="ctr">
                  <a:lnSpc>
                    <a:spcPct val="80000"/>
                  </a:lnSpc>
                </a:pPr>
                <a:r>
                  <a:rPr lang="es-ES" sz="1000">
                    <a:latin typeface="Calibri" pitchFamily="34" charset="0"/>
                  </a:rPr>
                  <a:t>Alta</a:t>
                </a:r>
              </a:p>
            </p:txBody>
          </p:sp>
          <p:sp>
            <p:nvSpPr>
              <p:cNvPr id="19" name="18 CuadroTexto"/>
              <p:cNvSpPr txBox="1"/>
              <p:nvPr/>
            </p:nvSpPr>
            <p:spPr>
              <a:xfrm>
                <a:off x="5476688" y="1222536"/>
                <a:ext cx="350867" cy="261531"/>
              </a:xfrm>
              <a:prstGeom prst="rect">
                <a:avLst/>
              </a:prstGeom>
              <a:noFill/>
            </p:spPr>
            <p:txBody>
              <a:bodyPr anchor="ctr"/>
              <a:lstStyle/>
              <a:p>
                <a:pPr fontAlgn="auto">
                  <a:spcBef>
                    <a:spcPts val="0"/>
                  </a:spcBef>
                  <a:spcAft>
                    <a:spcPts val="0"/>
                  </a:spcAft>
                  <a:defRPr/>
                </a:pPr>
                <a:r>
                  <a:rPr lang="es-ES" sz="1400" dirty="0">
                    <a:solidFill>
                      <a:schemeClr val="accent3"/>
                    </a:solidFill>
                    <a:latin typeface="Arial"/>
                    <a:cs typeface="Arial"/>
                  </a:rPr>
                  <a:t>■</a:t>
                </a:r>
                <a:endParaRPr lang="es-ES" sz="900" dirty="0">
                  <a:solidFill>
                    <a:schemeClr val="accent3"/>
                  </a:solidFill>
                  <a:latin typeface="+mn-lt"/>
                </a:endParaRPr>
              </a:p>
            </p:txBody>
          </p:sp>
        </p:grpSp>
        <p:grpSp>
          <p:nvGrpSpPr>
            <p:cNvPr id="132116" name="7 Grupo"/>
            <p:cNvGrpSpPr>
              <a:grpSpLocks/>
            </p:cNvGrpSpPr>
            <p:nvPr/>
          </p:nvGrpSpPr>
          <p:grpSpPr bwMode="auto">
            <a:xfrm>
              <a:off x="7812576" y="5982760"/>
              <a:ext cx="936104" cy="246221"/>
              <a:chOff x="7930212" y="1765443"/>
              <a:chExt cx="936104" cy="246221"/>
            </a:xfrm>
          </p:grpSpPr>
          <p:sp>
            <p:nvSpPr>
              <p:cNvPr id="132123" name="20 CuadroTexto"/>
              <p:cNvSpPr txBox="1">
                <a:spLocks noChangeArrowheads="1"/>
              </p:cNvSpPr>
              <p:nvPr/>
            </p:nvSpPr>
            <p:spPr bwMode="auto">
              <a:xfrm>
                <a:off x="7930212" y="1765443"/>
                <a:ext cx="936104" cy="246221"/>
              </a:xfrm>
              <a:prstGeom prst="rect">
                <a:avLst/>
              </a:prstGeom>
              <a:noFill/>
              <a:ln w="9525">
                <a:noFill/>
                <a:miter lim="800000"/>
                <a:headEnd/>
                <a:tailEnd/>
              </a:ln>
            </p:spPr>
            <p:txBody>
              <a:bodyPr>
                <a:spAutoFit/>
              </a:bodyPr>
              <a:lstStyle/>
              <a:p>
                <a:pPr algn="ctr"/>
                <a:r>
                  <a:rPr lang="es-ES" sz="1000">
                    <a:latin typeface="Calibri" pitchFamily="34" charset="0"/>
                  </a:rPr>
                  <a:t>No contesta</a:t>
                </a:r>
              </a:p>
            </p:txBody>
          </p:sp>
          <p:sp>
            <p:nvSpPr>
              <p:cNvPr id="22" name="21 Rectángulo"/>
              <p:cNvSpPr/>
              <p:nvPr/>
            </p:nvSpPr>
            <p:spPr>
              <a:xfrm>
                <a:off x="7929612" y="1865816"/>
                <a:ext cx="71443" cy="71761"/>
              </a:xfrm>
              <a:prstGeom prst="rect">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grpSp>
        <p:grpSp>
          <p:nvGrpSpPr>
            <p:cNvPr id="132117" name="2 Grupo"/>
            <p:cNvGrpSpPr>
              <a:grpSpLocks/>
            </p:cNvGrpSpPr>
            <p:nvPr/>
          </p:nvGrpSpPr>
          <p:grpSpPr bwMode="auto">
            <a:xfrm>
              <a:off x="6156392" y="5939610"/>
              <a:ext cx="689124" cy="307777"/>
              <a:chOff x="5937894" y="1249015"/>
              <a:chExt cx="689124" cy="307777"/>
            </a:xfrm>
          </p:grpSpPr>
          <p:sp>
            <p:nvSpPr>
              <p:cNvPr id="132121" name="15 CuadroTexto"/>
              <p:cNvSpPr txBox="1">
                <a:spLocks noChangeArrowheads="1"/>
              </p:cNvSpPr>
              <p:nvPr/>
            </p:nvSpPr>
            <p:spPr bwMode="auto">
              <a:xfrm>
                <a:off x="6112132" y="1319865"/>
                <a:ext cx="514886" cy="218521"/>
              </a:xfrm>
              <a:prstGeom prst="rect">
                <a:avLst/>
              </a:prstGeom>
              <a:noFill/>
              <a:ln w="9525">
                <a:noFill/>
                <a:miter lim="800000"/>
                <a:headEnd/>
                <a:tailEnd/>
              </a:ln>
            </p:spPr>
            <p:txBody>
              <a:bodyPr wrap="none" anchor="ctr">
                <a:spAutoFit/>
              </a:bodyPr>
              <a:lstStyle/>
              <a:p>
                <a:pPr algn="ctr">
                  <a:lnSpc>
                    <a:spcPct val="80000"/>
                  </a:lnSpc>
                </a:pPr>
                <a:r>
                  <a:rPr lang="es-ES" sz="1000">
                    <a:latin typeface="Calibri" pitchFamily="34" charset="0"/>
                  </a:rPr>
                  <a:t>Media</a:t>
                </a:r>
              </a:p>
            </p:txBody>
          </p:sp>
          <p:sp>
            <p:nvSpPr>
              <p:cNvPr id="132122" name="22 CuadroTexto"/>
              <p:cNvSpPr txBox="1">
                <a:spLocks noChangeArrowheads="1"/>
              </p:cNvSpPr>
              <p:nvPr/>
            </p:nvSpPr>
            <p:spPr bwMode="auto">
              <a:xfrm>
                <a:off x="5937894" y="1249015"/>
                <a:ext cx="350224" cy="307777"/>
              </a:xfrm>
              <a:prstGeom prst="rect">
                <a:avLst/>
              </a:prstGeom>
              <a:noFill/>
              <a:ln w="9525">
                <a:noFill/>
                <a:miter lim="800000"/>
                <a:headEnd/>
                <a:tailEnd/>
              </a:ln>
            </p:spPr>
            <p:txBody>
              <a:bodyPr anchor="ctr"/>
              <a:lstStyle/>
              <a:p>
                <a:r>
                  <a:rPr lang="es-ES" sz="1400">
                    <a:solidFill>
                      <a:srgbClr val="FFC000"/>
                    </a:solidFill>
                    <a:cs typeface="Arial" charset="0"/>
                  </a:rPr>
                  <a:t>■</a:t>
                </a:r>
                <a:endParaRPr lang="es-ES" sz="900">
                  <a:solidFill>
                    <a:srgbClr val="FFC000"/>
                  </a:solidFill>
                  <a:latin typeface="Calibri" pitchFamily="34" charset="0"/>
                </a:endParaRPr>
              </a:p>
            </p:txBody>
          </p:sp>
        </p:grpSp>
        <p:grpSp>
          <p:nvGrpSpPr>
            <p:cNvPr id="132118" name="5 Grupo"/>
            <p:cNvGrpSpPr>
              <a:grpSpLocks/>
            </p:cNvGrpSpPr>
            <p:nvPr/>
          </p:nvGrpSpPr>
          <p:grpSpPr bwMode="auto">
            <a:xfrm>
              <a:off x="6891503" y="5959355"/>
              <a:ext cx="921073" cy="263149"/>
              <a:chOff x="7162971" y="1753071"/>
              <a:chExt cx="921073" cy="263149"/>
            </a:xfrm>
          </p:grpSpPr>
          <p:sp>
            <p:nvSpPr>
              <p:cNvPr id="132119" name="16 CuadroTexto"/>
              <p:cNvSpPr txBox="1">
                <a:spLocks noChangeArrowheads="1"/>
              </p:cNvSpPr>
              <p:nvPr/>
            </p:nvSpPr>
            <p:spPr bwMode="auto">
              <a:xfrm>
                <a:off x="7162971" y="1797699"/>
                <a:ext cx="921073" cy="218521"/>
              </a:xfrm>
              <a:prstGeom prst="rect">
                <a:avLst/>
              </a:prstGeom>
              <a:noFill/>
              <a:ln w="9525">
                <a:noFill/>
                <a:miter lim="800000"/>
                <a:headEnd/>
                <a:tailEnd/>
              </a:ln>
            </p:spPr>
            <p:txBody>
              <a:bodyPr anchor="ctr">
                <a:spAutoFit/>
              </a:bodyPr>
              <a:lstStyle/>
              <a:p>
                <a:pPr algn="ctr">
                  <a:lnSpc>
                    <a:spcPct val="80000"/>
                  </a:lnSpc>
                </a:pPr>
                <a:r>
                  <a:rPr lang="es-ES" sz="1000">
                    <a:latin typeface="Calibri" pitchFamily="34" charset="0"/>
                  </a:rPr>
                  <a:t>Baja</a:t>
                </a:r>
              </a:p>
            </p:txBody>
          </p:sp>
          <p:sp>
            <p:nvSpPr>
              <p:cNvPr id="132120" name="24 CuadroTexto"/>
              <p:cNvSpPr txBox="1">
                <a:spLocks noChangeArrowheads="1"/>
              </p:cNvSpPr>
              <p:nvPr/>
            </p:nvSpPr>
            <p:spPr bwMode="auto">
              <a:xfrm>
                <a:off x="7257256" y="1753071"/>
                <a:ext cx="350224" cy="263149"/>
              </a:xfrm>
              <a:prstGeom prst="rect">
                <a:avLst/>
              </a:prstGeom>
              <a:noFill/>
              <a:ln w="9525">
                <a:noFill/>
                <a:miter lim="800000"/>
                <a:headEnd/>
                <a:tailEnd/>
              </a:ln>
            </p:spPr>
            <p:txBody>
              <a:bodyPr anchor="ctr"/>
              <a:lstStyle/>
              <a:p>
                <a:r>
                  <a:rPr lang="es-ES" sz="1400">
                    <a:solidFill>
                      <a:srgbClr val="C00000"/>
                    </a:solidFill>
                    <a:cs typeface="Arial" charset="0"/>
                  </a:rPr>
                  <a:t>■</a:t>
                </a:r>
                <a:endParaRPr lang="es-ES" sz="1000">
                  <a:solidFill>
                    <a:srgbClr val="C00000"/>
                  </a:solidFill>
                  <a:latin typeface="Calibri" pitchFamily="34" charset="0"/>
                </a:endParaRPr>
              </a:p>
            </p:txBody>
          </p:sp>
        </p:grpSp>
      </p:grpSp>
      <p:sp>
        <p:nvSpPr>
          <p:cNvPr id="20" name="19 CuadroTexto"/>
          <p:cNvSpPr txBox="1"/>
          <p:nvPr/>
        </p:nvSpPr>
        <p:spPr>
          <a:xfrm>
            <a:off x="71438" y="6223000"/>
            <a:ext cx="2433637" cy="230188"/>
          </a:xfrm>
          <a:prstGeom prst="rect">
            <a:avLst/>
          </a:prstGeom>
          <a:noFill/>
        </p:spPr>
        <p:txBody>
          <a:bodyPr>
            <a:spAutoFit/>
          </a:bodyPr>
          <a:lstStyle/>
          <a:p>
            <a:pPr fontAlgn="auto">
              <a:spcBef>
                <a:spcPts val="0"/>
              </a:spcBef>
              <a:spcAft>
                <a:spcPts val="0"/>
              </a:spcAft>
              <a:defRPr/>
            </a:pPr>
            <a:r>
              <a:rPr lang="es-ES" sz="900" dirty="0">
                <a:solidFill>
                  <a:schemeClr val="tx1">
                    <a:lumMod val="65000"/>
                    <a:lumOff val="35000"/>
                  </a:schemeClr>
                </a:solidFill>
                <a:latin typeface="+mn-lt"/>
              </a:rPr>
              <a:t>Base: ejercen una esp. médica (8696 casos)</a:t>
            </a:r>
            <a:endParaRPr lang="es-ES" sz="900" dirty="0">
              <a:solidFill>
                <a:schemeClr val="tx1">
                  <a:lumMod val="65000"/>
                  <a:lumOff val="35000"/>
                </a:schemeClr>
              </a:solidFill>
              <a:latin typeface="+mn-lt"/>
            </a:endParaRPr>
          </a:p>
        </p:txBody>
      </p:sp>
    </p:spTree>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dondear rectángulo de esquina del mismo lado"/>
          <p:cNvSpPr/>
          <p:nvPr/>
        </p:nvSpPr>
        <p:spPr>
          <a:xfrm rot="5400000">
            <a:off x="4317206" y="1112044"/>
            <a:ext cx="982663" cy="6048375"/>
          </a:xfrm>
          <a:prstGeom prst="round2SameRect">
            <a:avLst>
              <a:gd name="adj1" fmla="val 7067"/>
              <a:gd name="adj2" fmla="val 0"/>
            </a:avLst>
          </a:prstGeom>
          <a:solidFill>
            <a:srgbClr val="F6E7E6"/>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4" name="13 Redondear rectángulo de esquina del mismo lado"/>
          <p:cNvSpPr/>
          <p:nvPr/>
        </p:nvSpPr>
        <p:spPr>
          <a:xfrm rot="5400000">
            <a:off x="4317207" y="-492919"/>
            <a:ext cx="982662" cy="6048375"/>
          </a:xfrm>
          <a:prstGeom prst="round2SameRect">
            <a:avLst>
              <a:gd name="adj1" fmla="val 3226"/>
              <a:gd name="adj2" fmla="val 0"/>
            </a:avLst>
          </a:prstGeom>
          <a:solidFill>
            <a:srgbClr val="EFF4E4">
              <a:alpha val="59000"/>
            </a:srgb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graphicFrame>
        <p:nvGraphicFramePr>
          <p:cNvPr id="19" name="18 Tabla"/>
          <p:cNvGraphicFramePr>
            <a:graphicFrameLocks noGrp="1"/>
          </p:cNvGraphicFramePr>
          <p:nvPr/>
        </p:nvGraphicFramePr>
        <p:xfrm>
          <a:off x="1568450" y="1976438"/>
          <a:ext cx="6381750" cy="3756025"/>
        </p:xfrm>
        <a:graphic>
          <a:graphicData uri="http://schemas.openxmlformats.org/drawingml/2006/table">
            <a:tbl>
              <a:tblPr/>
              <a:tblGrid>
                <a:gridCol w="1440000"/>
                <a:gridCol w="4942364"/>
              </a:tblGrid>
              <a:tr h="536713">
                <a:tc>
                  <a:txBody>
                    <a:bodyPr/>
                    <a:lstStyle/>
                    <a:p>
                      <a:pPr marL="0" lvl="0" indent="0" algn="r">
                        <a:lnSpc>
                          <a:spcPct val="150000"/>
                        </a:lnSpc>
                        <a:spcBef>
                          <a:spcPts val="300"/>
                        </a:spcBef>
                        <a:spcAft>
                          <a:spcPts val="0"/>
                        </a:spcAft>
                        <a:buClr>
                          <a:srgbClr val="000000"/>
                        </a:buClr>
                        <a:buFont typeface="+mj-lt"/>
                        <a:buNone/>
                        <a:tabLst>
                          <a:tab pos="678815" algn="l"/>
                        </a:tabLst>
                      </a:pPr>
                      <a:r>
                        <a:rPr lang="es-ES" sz="1400" u="none" strike="noStrike" dirty="0" smtClean="0">
                          <a:effectLst/>
                          <a:latin typeface="+mj-lt"/>
                          <a:ea typeface="Calibri"/>
                          <a:cs typeface="Times New Roman"/>
                        </a:rPr>
                        <a:t>Muy bien</a:t>
                      </a:r>
                      <a:endParaRPr lang="es-ES" sz="1400" u="none" strike="noStrike" dirty="0">
                        <a:effectLst/>
                        <a:latin typeface="+mj-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536713">
                <a:tc>
                  <a:txBody>
                    <a:bodyPr/>
                    <a:lstStyle/>
                    <a:p>
                      <a:pPr marL="0" lvl="0" indent="0" algn="r">
                        <a:lnSpc>
                          <a:spcPct val="150000"/>
                        </a:lnSpc>
                        <a:spcBef>
                          <a:spcPts val="300"/>
                        </a:spcBef>
                        <a:spcAft>
                          <a:spcPts val="0"/>
                        </a:spcAft>
                        <a:buClr>
                          <a:srgbClr val="000000"/>
                        </a:buClr>
                        <a:buFont typeface="+mj-lt"/>
                        <a:buNone/>
                        <a:tabLst>
                          <a:tab pos="678815" algn="l"/>
                        </a:tabLst>
                      </a:pPr>
                      <a:r>
                        <a:rPr lang="es-ES" sz="1400" u="none" strike="noStrike" dirty="0" smtClean="0">
                          <a:effectLst/>
                          <a:latin typeface="+mj-lt"/>
                          <a:ea typeface="Calibri"/>
                          <a:cs typeface="Times New Roman"/>
                        </a:rPr>
                        <a:t>Bien</a:t>
                      </a:r>
                      <a:endParaRPr lang="es-ES" sz="1400" u="none" strike="noStrike" dirty="0">
                        <a:effectLst/>
                        <a:latin typeface="+mj-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536713">
                <a:tc>
                  <a:txBody>
                    <a:bodyPr/>
                    <a:lstStyle/>
                    <a:p>
                      <a:pPr marL="0" lvl="0" indent="0" algn="r">
                        <a:lnSpc>
                          <a:spcPct val="150000"/>
                        </a:lnSpc>
                        <a:spcBef>
                          <a:spcPts val="300"/>
                        </a:spcBef>
                        <a:spcAft>
                          <a:spcPts val="0"/>
                        </a:spcAft>
                        <a:buClr>
                          <a:srgbClr val="000000"/>
                        </a:buClr>
                        <a:buFont typeface="+mj-lt"/>
                        <a:buNone/>
                        <a:tabLst>
                          <a:tab pos="678815" algn="l"/>
                        </a:tabLst>
                      </a:pPr>
                      <a:r>
                        <a:rPr lang="es-ES" sz="1400" u="none" strike="noStrike" dirty="0" smtClean="0">
                          <a:effectLst/>
                          <a:latin typeface="+mj-lt"/>
                          <a:ea typeface="Calibri"/>
                          <a:cs typeface="Times New Roman"/>
                        </a:rPr>
                        <a:t>Indiferente</a:t>
                      </a:r>
                      <a:endParaRPr lang="es-ES" sz="1400" u="none" strike="noStrike" dirty="0">
                        <a:effectLst/>
                        <a:latin typeface="+mj-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536713">
                <a:tc>
                  <a:txBody>
                    <a:bodyPr/>
                    <a:lstStyle/>
                    <a:p>
                      <a:pPr marL="0" lvl="0" indent="0" algn="r">
                        <a:lnSpc>
                          <a:spcPct val="150000"/>
                        </a:lnSpc>
                        <a:spcBef>
                          <a:spcPts val="300"/>
                        </a:spcBef>
                        <a:spcAft>
                          <a:spcPts val="0"/>
                        </a:spcAft>
                        <a:buClr>
                          <a:srgbClr val="000000"/>
                        </a:buClr>
                        <a:buFont typeface="+mj-lt"/>
                        <a:buNone/>
                        <a:tabLst>
                          <a:tab pos="678815" algn="l"/>
                        </a:tabLst>
                      </a:pPr>
                      <a:r>
                        <a:rPr lang="es-ES" sz="1400" u="none" strike="noStrike" dirty="0" smtClean="0">
                          <a:effectLst/>
                          <a:latin typeface="+mj-lt"/>
                          <a:ea typeface="Calibri"/>
                          <a:cs typeface="Times New Roman"/>
                        </a:rPr>
                        <a:t>Mal</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536713">
                <a:tc>
                  <a:txBody>
                    <a:bodyPr/>
                    <a:lstStyle/>
                    <a:p>
                      <a:pPr marL="0" lvl="0" indent="0" algn="r">
                        <a:lnSpc>
                          <a:spcPct val="150000"/>
                        </a:lnSpc>
                        <a:spcBef>
                          <a:spcPts val="300"/>
                        </a:spcBef>
                        <a:spcAft>
                          <a:spcPts val="0"/>
                        </a:spcAft>
                        <a:buClr>
                          <a:srgbClr val="000000"/>
                        </a:buClr>
                        <a:buFont typeface="+mj-lt"/>
                        <a:buNone/>
                        <a:tabLst>
                          <a:tab pos="678815" algn="l"/>
                        </a:tabLst>
                      </a:pPr>
                      <a:r>
                        <a:rPr lang="es-ES" sz="1400" u="none" strike="noStrike" dirty="0" smtClean="0">
                          <a:effectLst/>
                          <a:latin typeface="+mj-lt"/>
                          <a:ea typeface="Calibri"/>
                          <a:cs typeface="Times New Roman"/>
                        </a:rPr>
                        <a:t>Muy mal</a:t>
                      </a:r>
                      <a:endParaRPr lang="es-ES" sz="1400" u="none" strike="noStrike" dirty="0">
                        <a:effectLst/>
                        <a:latin typeface="+mj-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536713">
                <a:tc>
                  <a:txBody>
                    <a:bodyPr/>
                    <a:lstStyle/>
                    <a:p>
                      <a:pPr marL="0" lvl="0" indent="0" algn="r">
                        <a:lnSpc>
                          <a:spcPct val="150000"/>
                        </a:lnSpc>
                        <a:spcBef>
                          <a:spcPts val="300"/>
                        </a:spcBef>
                        <a:spcAft>
                          <a:spcPts val="0"/>
                        </a:spcAft>
                        <a:buClr>
                          <a:srgbClr val="000000"/>
                        </a:buClr>
                        <a:buFont typeface="+mj-lt"/>
                        <a:buNone/>
                        <a:tabLst>
                          <a:tab pos="678815" algn="l"/>
                        </a:tabLst>
                      </a:pPr>
                      <a:r>
                        <a:rPr lang="es-ES" sz="1400" u="none" strike="noStrike" dirty="0" smtClean="0">
                          <a:effectLst/>
                          <a:latin typeface="+mj-lt"/>
                          <a:ea typeface="Calibri"/>
                          <a:cs typeface="Times New Roman"/>
                        </a:rPr>
                        <a:t>No sabe</a:t>
                      </a:r>
                      <a:endParaRPr lang="es-ES" sz="1400" u="none" strike="noStrike" dirty="0">
                        <a:effectLst/>
                        <a:latin typeface="+mj-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536713">
                <a:tc>
                  <a:txBody>
                    <a:bodyPr/>
                    <a:lstStyle/>
                    <a:p>
                      <a:pPr marL="0" lvl="0" indent="0" algn="r">
                        <a:lnSpc>
                          <a:spcPct val="150000"/>
                        </a:lnSpc>
                        <a:spcBef>
                          <a:spcPts val="300"/>
                        </a:spcBef>
                        <a:spcAft>
                          <a:spcPts val="0"/>
                        </a:spcAft>
                        <a:buClr>
                          <a:srgbClr val="000000"/>
                        </a:buClr>
                        <a:buFont typeface="+mj-lt"/>
                        <a:buNone/>
                        <a:tabLst>
                          <a:tab pos="678815" algn="l"/>
                        </a:tabLst>
                      </a:pPr>
                      <a:r>
                        <a:rPr lang="es-ES" sz="1400" u="none" strike="noStrike" dirty="0" smtClean="0">
                          <a:effectLst/>
                          <a:latin typeface="+mj-lt"/>
                          <a:ea typeface="Calibri"/>
                          <a:cs typeface="Times New Roman"/>
                        </a:rPr>
                        <a:t>No contesta</a:t>
                      </a:r>
                      <a:endParaRPr lang="es-ES" sz="1400" u="none" strike="noStrike" dirty="0">
                        <a:effectLst/>
                        <a:latin typeface="+mj-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graphicFrame>
        <p:nvGraphicFramePr>
          <p:cNvPr id="134162" name="36 Gráfico"/>
          <p:cNvGraphicFramePr>
            <a:graphicFrameLocks/>
          </p:cNvGraphicFramePr>
          <p:nvPr/>
        </p:nvGraphicFramePr>
        <p:xfrm>
          <a:off x="2109788" y="1793875"/>
          <a:ext cx="5861050" cy="4343400"/>
        </p:xfrm>
        <a:graphic>
          <a:graphicData uri="http://schemas.openxmlformats.org/presentationml/2006/ole">
            <p:oleObj spid="_x0000_s134162" r:id="rId4" imgW="5864860" imgH="4346825" progId="Excel.Chart.8">
              <p:embed/>
            </p:oleObj>
          </a:graphicData>
        </a:graphic>
      </p:graphicFrame>
      <p:sp>
        <p:nvSpPr>
          <p:cNvPr id="7" name="6 Rectángulo"/>
          <p:cNvSpPr/>
          <p:nvPr/>
        </p:nvSpPr>
        <p:spPr>
          <a:xfrm>
            <a:off x="128588" y="6453188"/>
            <a:ext cx="8137525" cy="415925"/>
          </a:xfrm>
          <a:prstGeom prst="rect">
            <a:avLst/>
          </a:prstGeom>
        </p:spPr>
        <p:txBody>
          <a:bodyPr>
            <a:spAutoFit/>
          </a:bodyPr>
          <a:lstStyle/>
          <a:p>
            <a:pPr fontAlgn="auto">
              <a:spcBef>
                <a:spcPts val="0"/>
              </a:spcBef>
              <a:spcAft>
                <a:spcPts val="0"/>
              </a:spcAft>
              <a:defRPr/>
            </a:pPr>
            <a:r>
              <a:rPr lang="es-ES" sz="1000" b="1" dirty="0">
                <a:solidFill>
                  <a:schemeClr val="tx1">
                    <a:lumMod val="50000"/>
                    <a:lumOff val="50000"/>
                  </a:schemeClr>
                </a:solidFill>
                <a:latin typeface="+mn-lt"/>
              </a:rPr>
              <a:t>P30</a:t>
            </a:r>
            <a:r>
              <a:rPr lang="es-ES" sz="1000" b="1" dirty="0">
                <a:solidFill>
                  <a:schemeClr val="tx1">
                    <a:lumMod val="50000"/>
                    <a:lumOff val="50000"/>
                  </a:schemeClr>
                </a:solidFill>
                <a:latin typeface="+mn-lt"/>
              </a:rPr>
              <a:t>. ¿</a:t>
            </a:r>
            <a:r>
              <a:rPr lang="es-ES" sz="1000" b="1" dirty="0">
                <a:solidFill>
                  <a:schemeClr val="tx1">
                    <a:lumMod val="50000"/>
                    <a:lumOff val="50000"/>
                  </a:schemeClr>
                </a:solidFill>
                <a:latin typeface="+mn-lt"/>
              </a:rPr>
              <a:t>Cómo valora la creación de la Oficina de Promoción de Empleo (OPEM) por la Organización Médica Colegial como una herramienta para gestionar las ofertas de trabajo tanto de ámbito nacional como del extranjero?</a:t>
            </a:r>
            <a:r>
              <a:rPr lang="es-ES" sz="1000" dirty="0">
                <a:solidFill>
                  <a:schemeClr val="tx1">
                    <a:lumMod val="50000"/>
                    <a:lumOff val="50000"/>
                  </a:schemeClr>
                </a:solidFill>
                <a:latin typeface="+mn-lt"/>
              </a:rPr>
              <a:t>:</a:t>
            </a:r>
          </a:p>
        </p:txBody>
      </p:sp>
      <p:sp>
        <p:nvSpPr>
          <p:cNvPr id="27" name="Text Box 4"/>
          <p:cNvSpPr txBox="1">
            <a:spLocks noChangeArrowheads="1"/>
          </p:cNvSpPr>
          <p:nvPr/>
        </p:nvSpPr>
        <p:spPr bwMode="auto">
          <a:xfrm>
            <a:off x="272480" y="23386"/>
            <a:ext cx="7704856" cy="799431"/>
          </a:xfrm>
          <a:prstGeom prst="rect">
            <a:avLst/>
          </a:prstGeom>
          <a:noFill/>
          <a:ln>
            <a:noFill/>
          </a:ln>
          <a:extLst>
            <a:ext uri="{909E8E84-426E-40DD-AFC4-6F175D3DCCD1}"/>
            <a:ext uri="{91240B29-F687-4F45-9708-019B960494DF}"/>
          </a:extLst>
        </p:spPr>
        <p:txBody>
          <a:bodyPr lIns="0" tIns="72000" rIns="0" bIns="72000" anchor="ctr">
            <a:spAutoFit/>
          </a:bodyPr>
          <a:lstStyle>
            <a:defPPr>
              <a:defRPr lang="es-ES"/>
            </a:defPPr>
            <a:lvl1pPr>
              <a:lnSpc>
                <a:spcPts val="1700"/>
              </a:lnSpc>
              <a:spcBef>
                <a:spcPts val="0"/>
              </a:spcBef>
              <a:defRPr>
                <a:ln>
                  <a:solidFill>
                    <a:schemeClr val="bg1"/>
                  </a:solidFill>
                </a:ln>
                <a:solidFill>
                  <a:schemeClr val="bg1"/>
                </a:solidFill>
                <a:latin typeface="Calibri" pitchFamily="34" charset="0"/>
                <a:cs typeface="Calibri" pitchFamily="34"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algn="ctr" eaLnBrk="0" fontAlgn="base" hangingPunct="0">
              <a:spcBef>
                <a:spcPct val="50000"/>
              </a:spcBef>
              <a:spcAft>
                <a:spcPct val="0"/>
              </a:spcAft>
              <a:defRPr>
                <a:latin typeface="Arial" charset="0"/>
                <a:cs typeface="Arial" charset="0"/>
              </a:defRPr>
            </a:lvl6pPr>
            <a:lvl7pPr marL="2971800" indent="-228600" algn="ctr" eaLnBrk="0" fontAlgn="base" hangingPunct="0">
              <a:spcBef>
                <a:spcPct val="50000"/>
              </a:spcBef>
              <a:spcAft>
                <a:spcPct val="0"/>
              </a:spcAft>
              <a:defRPr>
                <a:latin typeface="Arial" charset="0"/>
                <a:cs typeface="Arial" charset="0"/>
              </a:defRPr>
            </a:lvl7pPr>
            <a:lvl8pPr marL="3429000" indent="-228600" algn="ctr" eaLnBrk="0" fontAlgn="base" hangingPunct="0">
              <a:spcBef>
                <a:spcPct val="50000"/>
              </a:spcBef>
              <a:spcAft>
                <a:spcPct val="0"/>
              </a:spcAft>
              <a:defRPr>
                <a:latin typeface="Arial" charset="0"/>
                <a:cs typeface="Arial" charset="0"/>
              </a:defRPr>
            </a:lvl8pPr>
            <a:lvl9pPr marL="3886200" indent="-228600" algn="ctr" eaLnBrk="0" fontAlgn="base" hangingPunct="0">
              <a:spcBef>
                <a:spcPct val="50000"/>
              </a:spcBef>
              <a:spcAft>
                <a:spcPct val="0"/>
              </a:spcAft>
              <a:defRPr>
                <a:latin typeface="Arial" charset="0"/>
                <a:cs typeface="Arial" charset="0"/>
              </a:defRPr>
            </a:lvl9pPr>
          </a:lstStyle>
          <a:p>
            <a:pPr fontAlgn="auto">
              <a:spcAft>
                <a:spcPts val="0"/>
              </a:spcAft>
              <a:defRPr/>
            </a:pPr>
            <a:r>
              <a:rPr lang="es-ES" dirty="0"/>
              <a:t>VALORACIÓN DE LA OMC</a:t>
            </a:r>
          </a:p>
          <a:p>
            <a:pPr fontAlgn="auto">
              <a:spcAft>
                <a:spcPts val="0"/>
              </a:spcAft>
              <a:defRPr/>
            </a:pPr>
            <a:r>
              <a:rPr lang="es-ES_tradnl" dirty="0"/>
              <a:t>Valoración de la Oficina de Promoción de empleo como herramienta para </a:t>
            </a:r>
            <a:br>
              <a:rPr lang="es-ES_tradnl" dirty="0"/>
            </a:br>
            <a:r>
              <a:rPr lang="es-ES_tradnl" dirty="0"/>
              <a:t>gestionar ofertas de </a:t>
            </a:r>
            <a:r>
              <a:rPr lang="es-ES_tradnl" dirty="0" smtClean="0"/>
              <a:t>trabajo – </a:t>
            </a:r>
            <a:r>
              <a:rPr lang="es-ES_tradnl" sz="1400" dirty="0" smtClean="0"/>
              <a:t>Datos en %</a:t>
            </a:r>
            <a:endParaRPr lang="es-ES" sz="1400" dirty="0"/>
          </a:p>
        </p:txBody>
      </p:sp>
      <p:sp>
        <p:nvSpPr>
          <p:cNvPr id="134165" name="Text Box 97"/>
          <p:cNvSpPr txBox="1">
            <a:spLocks noChangeArrowheads="1"/>
          </p:cNvSpPr>
          <p:nvPr/>
        </p:nvSpPr>
        <p:spPr bwMode="auto">
          <a:xfrm>
            <a:off x="6808788" y="3984625"/>
            <a:ext cx="641350" cy="339725"/>
          </a:xfrm>
          <a:prstGeom prst="rect">
            <a:avLst/>
          </a:prstGeom>
          <a:solidFill>
            <a:schemeClr val="bg1"/>
          </a:solidFill>
          <a:ln w="12700">
            <a:solidFill>
              <a:schemeClr val="accent2"/>
            </a:solidFill>
            <a:prstDash val="sysDot"/>
            <a:miter lim="800000"/>
            <a:headEnd/>
            <a:tailEnd/>
          </a:ln>
        </p:spPr>
        <p:txBody>
          <a:bodyPr>
            <a:spAutoFit/>
          </a:bodyPr>
          <a:lstStyle/>
          <a:p>
            <a:pPr algn="ctr"/>
            <a:r>
              <a:rPr lang="es-ES_tradnl" sz="1600">
                <a:solidFill>
                  <a:srgbClr val="C00000"/>
                </a:solidFill>
                <a:latin typeface="Calibri" pitchFamily="34" charset="0"/>
                <a:ea typeface="Calibri" pitchFamily="34" charset="0"/>
                <a:cs typeface="Calibri" pitchFamily="34" charset="0"/>
              </a:rPr>
              <a:t>4,2</a:t>
            </a:r>
          </a:p>
        </p:txBody>
      </p:sp>
      <p:sp>
        <p:nvSpPr>
          <p:cNvPr id="25" name="Text Box 97"/>
          <p:cNvSpPr txBox="1">
            <a:spLocks noChangeArrowheads="1"/>
          </p:cNvSpPr>
          <p:nvPr/>
        </p:nvSpPr>
        <p:spPr bwMode="auto">
          <a:xfrm>
            <a:off x="6808788" y="2362200"/>
            <a:ext cx="641350" cy="338138"/>
          </a:xfrm>
          <a:prstGeom prst="rect">
            <a:avLst/>
          </a:prstGeom>
          <a:solidFill>
            <a:schemeClr val="bg1"/>
          </a:solidFill>
          <a:ln w="12700">
            <a:solidFill>
              <a:schemeClr val="accent3"/>
            </a:solidFill>
            <a:prstDash val="sysDot"/>
          </a:ln>
          <a:effectLst/>
          <a:extLst/>
        </p:spPr>
        <p:txBody>
          <a:bodyPr>
            <a:spAutoFit/>
          </a:bodyPr>
          <a:lstStyle/>
          <a:p>
            <a:pPr algn="ctr" fontAlgn="auto">
              <a:spcBef>
                <a:spcPts val="0"/>
              </a:spcBef>
              <a:spcAft>
                <a:spcPts val="0"/>
              </a:spcAft>
              <a:defRPr/>
            </a:pPr>
            <a:r>
              <a:rPr lang="es-ES_tradnl" sz="1600" dirty="0">
                <a:solidFill>
                  <a:schemeClr val="accent3">
                    <a:lumMod val="50000"/>
                  </a:schemeClr>
                </a:solidFill>
                <a:latin typeface="Calibri" pitchFamily="34" charset="0"/>
                <a:cs typeface="Calibri" pitchFamily="34" charset="0"/>
              </a:rPr>
              <a:t>53,0</a:t>
            </a:r>
            <a:endParaRPr lang="es-ES_tradnl" sz="1600" dirty="0">
              <a:solidFill>
                <a:schemeClr val="accent3">
                  <a:lumMod val="50000"/>
                </a:schemeClr>
              </a:solidFill>
              <a:latin typeface="Calibri" pitchFamily="34" charset="0"/>
              <a:cs typeface="Calibri" pitchFamily="34" charset="0"/>
            </a:endParaRPr>
          </a:p>
        </p:txBody>
      </p:sp>
      <p:sp>
        <p:nvSpPr>
          <p:cNvPr id="11" name="10 CuadroTexto"/>
          <p:cNvSpPr txBox="1"/>
          <p:nvPr/>
        </p:nvSpPr>
        <p:spPr>
          <a:xfrm>
            <a:off x="71438" y="6223000"/>
            <a:ext cx="2433637" cy="230188"/>
          </a:xfrm>
          <a:prstGeom prst="rect">
            <a:avLst/>
          </a:prstGeom>
          <a:noFill/>
        </p:spPr>
        <p:txBody>
          <a:bodyPr>
            <a:spAutoFit/>
          </a:bodyPr>
          <a:lstStyle/>
          <a:p>
            <a:pPr fontAlgn="auto">
              <a:spcBef>
                <a:spcPts val="0"/>
              </a:spcBef>
              <a:spcAft>
                <a:spcPts val="0"/>
              </a:spcAft>
              <a:defRPr/>
            </a:pPr>
            <a:r>
              <a:rPr lang="es-ES" sz="900" dirty="0">
                <a:solidFill>
                  <a:schemeClr val="tx1">
                    <a:lumMod val="65000"/>
                    <a:lumOff val="35000"/>
                  </a:schemeClr>
                </a:solidFill>
                <a:latin typeface="+mn-lt"/>
              </a:rPr>
              <a:t>Base: ejercen una esp. Médica (8696 casos)</a:t>
            </a:r>
            <a:endParaRPr lang="es-ES" sz="900" dirty="0">
              <a:solidFill>
                <a:schemeClr val="tx1">
                  <a:lumMod val="65000"/>
                  <a:lumOff val="35000"/>
                </a:schemeClr>
              </a:solidFill>
              <a:latin typeface="+mn-lt"/>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3 Marcador de número de diapositiva"/>
          <p:cNvSpPr>
            <a:spLocks noGrp="1"/>
          </p:cNvSpPr>
          <p:nvPr>
            <p:ph type="sldNum" sz="quarter" idx="4294967295"/>
          </p:nvPr>
        </p:nvSpPr>
        <p:spPr bwMode="auto">
          <a:xfrm>
            <a:off x="9309100" y="6596063"/>
            <a:ext cx="504825" cy="139700"/>
          </a:xfrm>
          <a:prstGeom prst="rect">
            <a:avLst/>
          </a:prstGeom>
          <a:noFill/>
          <a:ln>
            <a:miter lim="800000"/>
            <a:headEnd/>
            <a:tailEnd/>
          </a:ln>
        </p:spPr>
        <p:txBody>
          <a:bodyPr/>
          <a:lstStyle/>
          <a:p>
            <a:r>
              <a:rPr lang="en-US">
                <a:solidFill>
                  <a:schemeClr val="bg1"/>
                </a:solidFill>
                <a:latin typeface="Calibri" pitchFamily="34" charset="0"/>
              </a:rPr>
              <a:t>-</a:t>
            </a:r>
            <a:fld id="{7DD4A127-9FEE-4004-BF60-D064D70306FD}" type="slidenum">
              <a:rPr lang="en-US">
                <a:solidFill>
                  <a:schemeClr val="bg1"/>
                </a:solidFill>
                <a:latin typeface="Calibri" pitchFamily="34" charset="0"/>
              </a:rPr>
              <a:pPr/>
              <a:t>7</a:t>
            </a:fld>
            <a:r>
              <a:rPr lang="en-US">
                <a:solidFill>
                  <a:schemeClr val="bg1"/>
                </a:solidFill>
                <a:latin typeface="Calibri" pitchFamily="34" charset="0"/>
              </a:rPr>
              <a:t>-</a:t>
            </a:r>
          </a:p>
        </p:txBody>
      </p:sp>
      <p:sp>
        <p:nvSpPr>
          <p:cNvPr id="5" name="Text Box 4"/>
          <p:cNvSpPr txBox="1">
            <a:spLocks noChangeArrowheads="1"/>
          </p:cNvSpPr>
          <p:nvPr/>
        </p:nvSpPr>
        <p:spPr bwMode="auto">
          <a:xfrm>
            <a:off x="272480" y="254594"/>
            <a:ext cx="7704856" cy="369827"/>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eaLnBrk="1" fontAlgn="auto" hangingPunct="1">
              <a:lnSpc>
                <a:spcPts val="1700"/>
              </a:lnSpc>
              <a:spcBef>
                <a:spcPts val="0"/>
              </a:spcBef>
              <a:spcAft>
                <a:spcPts val="0"/>
              </a:spcAft>
              <a:defRPr/>
            </a:pPr>
            <a:r>
              <a:rPr lang="es-ES" dirty="0" smtClean="0">
                <a:ln>
                  <a:solidFill>
                    <a:schemeClr val="bg1"/>
                  </a:solidFill>
                </a:ln>
                <a:solidFill>
                  <a:schemeClr val="bg1"/>
                </a:solidFill>
                <a:latin typeface="Calibri" pitchFamily="34" charset="0"/>
                <a:cs typeface="Calibri" pitchFamily="34" charset="0"/>
              </a:rPr>
              <a:t>OBJETIVOS</a:t>
            </a:r>
          </a:p>
        </p:txBody>
      </p:sp>
      <p:sp>
        <p:nvSpPr>
          <p:cNvPr id="2" name="1 Rectángulo"/>
          <p:cNvSpPr/>
          <p:nvPr/>
        </p:nvSpPr>
        <p:spPr>
          <a:xfrm>
            <a:off x="415925" y="1276350"/>
            <a:ext cx="9217025" cy="5110163"/>
          </a:xfrm>
          <a:prstGeom prst="rect">
            <a:avLst/>
          </a:prstGeom>
        </p:spPr>
        <p:txBody>
          <a:bodyPr>
            <a:spAutoFit/>
          </a:bodyPr>
          <a:lstStyle/>
          <a:p>
            <a:pPr fontAlgn="auto">
              <a:spcBef>
                <a:spcPts val="0"/>
              </a:spcBef>
              <a:spcAft>
                <a:spcPts val="0"/>
              </a:spcAft>
              <a:defRPr/>
            </a:pPr>
            <a:r>
              <a:rPr lang="es-ES" dirty="0">
                <a:latin typeface="+mn-lt"/>
              </a:rPr>
              <a:t>Los principales objetivos del presente estudio son los siguientes:</a:t>
            </a:r>
          </a:p>
          <a:p>
            <a:pPr fontAlgn="auto">
              <a:spcBef>
                <a:spcPts val="0"/>
              </a:spcBef>
              <a:spcAft>
                <a:spcPts val="0"/>
              </a:spcAft>
              <a:defRPr/>
            </a:pPr>
            <a:endParaRPr lang="es-ES" dirty="0">
              <a:latin typeface="+mn-lt"/>
            </a:endParaRPr>
          </a:p>
          <a:p>
            <a:pPr marL="901700" indent="-457200" fontAlgn="auto">
              <a:spcBef>
                <a:spcPts val="0"/>
              </a:spcBef>
              <a:spcAft>
                <a:spcPts val="0"/>
              </a:spcAft>
              <a:buFont typeface="+mj-lt"/>
              <a:buAutoNum type="arabicPeriod"/>
              <a:defRPr/>
            </a:pPr>
            <a:r>
              <a:rPr lang="es-ES" dirty="0">
                <a:latin typeface="+mn-lt"/>
              </a:rPr>
              <a:t>Conocer el </a:t>
            </a:r>
            <a:r>
              <a:rPr lang="es-ES" i="1" dirty="0">
                <a:latin typeface="+mn-lt"/>
              </a:rPr>
              <a:t>estado </a:t>
            </a:r>
            <a:r>
              <a:rPr lang="es-ES" dirty="0">
                <a:latin typeface="+mn-lt"/>
              </a:rPr>
              <a:t>de </a:t>
            </a:r>
            <a:r>
              <a:rPr lang="es-ES" dirty="0">
                <a:latin typeface="+mn-lt"/>
              </a:rPr>
              <a:t>la </a:t>
            </a:r>
            <a:r>
              <a:rPr lang="es-ES" dirty="0">
                <a:latin typeface="+mn-lt"/>
              </a:rPr>
              <a:t>profesión (especialidades, contratos, tipos de contratos, lugar de colegiación,…)</a:t>
            </a:r>
          </a:p>
          <a:p>
            <a:pPr marL="444500" fontAlgn="auto">
              <a:spcBef>
                <a:spcPts val="0"/>
              </a:spcBef>
              <a:spcAft>
                <a:spcPts val="0"/>
              </a:spcAft>
              <a:defRPr/>
            </a:pPr>
            <a:endParaRPr lang="es-ES" sz="1400" dirty="0">
              <a:latin typeface="+mn-lt"/>
            </a:endParaRPr>
          </a:p>
          <a:p>
            <a:pPr marL="901700" indent="-457200" fontAlgn="auto">
              <a:spcBef>
                <a:spcPts val="600"/>
              </a:spcBef>
              <a:spcAft>
                <a:spcPts val="0"/>
              </a:spcAft>
              <a:buFont typeface="+mj-lt"/>
              <a:buAutoNum type="arabicPeriod" startAt="2"/>
              <a:defRPr/>
            </a:pPr>
            <a:r>
              <a:rPr lang="es-ES" dirty="0">
                <a:latin typeface="+mn-lt"/>
              </a:rPr>
              <a:t>Realizar una aproximación al </a:t>
            </a:r>
            <a:r>
              <a:rPr lang="es-ES" i="1" dirty="0">
                <a:latin typeface="+mn-lt"/>
              </a:rPr>
              <a:t>pulso</a:t>
            </a:r>
            <a:r>
              <a:rPr lang="es-ES" dirty="0">
                <a:latin typeface="+mn-lt"/>
              </a:rPr>
              <a:t> de </a:t>
            </a:r>
            <a:r>
              <a:rPr lang="es-ES" dirty="0">
                <a:latin typeface="+mn-lt"/>
              </a:rPr>
              <a:t>la </a:t>
            </a:r>
            <a:r>
              <a:rPr lang="es-ES" dirty="0">
                <a:latin typeface="+mn-lt"/>
              </a:rPr>
              <a:t>profesión (situación actual: activo, desempleo, jubilado,…).</a:t>
            </a:r>
            <a:endParaRPr lang="es-ES" sz="1400" dirty="0">
              <a:latin typeface="+mn-lt"/>
            </a:endParaRPr>
          </a:p>
          <a:p>
            <a:pPr marL="901700" indent="-457200" fontAlgn="auto">
              <a:lnSpc>
                <a:spcPct val="200000"/>
              </a:lnSpc>
              <a:spcBef>
                <a:spcPts val="600"/>
              </a:spcBef>
              <a:spcAft>
                <a:spcPts val="0"/>
              </a:spcAft>
              <a:buFont typeface="+mj-lt"/>
              <a:buAutoNum type="arabicPeriod" startAt="2"/>
              <a:defRPr/>
            </a:pPr>
            <a:r>
              <a:rPr lang="es-ES" dirty="0">
                <a:latin typeface="+mn-lt"/>
              </a:rPr>
              <a:t>Conocer </a:t>
            </a:r>
            <a:r>
              <a:rPr lang="es-ES" dirty="0">
                <a:latin typeface="+mn-lt"/>
              </a:rPr>
              <a:t>la opinión de los </a:t>
            </a:r>
            <a:r>
              <a:rPr lang="es-ES" dirty="0">
                <a:latin typeface="+mn-lt"/>
              </a:rPr>
              <a:t>colegiados en cuanto a:</a:t>
            </a:r>
            <a:endParaRPr lang="es-ES" sz="1400" dirty="0">
              <a:latin typeface="+mn-lt"/>
            </a:endParaRPr>
          </a:p>
          <a:p>
            <a:pPr marL="1435100" lvl="1" indent="-533400" fontAlgn="auto">
              <a:lnSpc>
                <a:spcPct val="200000"/>
              </a:lnSpc>
              <a:spcBef>
                <a:spcPts val="0"/>
              </a:spcBef>
              <a:spcAft>
                <a:spcPts val="0"/>
              </a:spcAft>
              <a:buFont typeface="Courier New" pitchFamily="49" charset="0"/>
              <a:buChar char="o"/>
              <a:defRPr/>
            </a:pPr>
            <a:r>
              <a:rPr lang="es-ES" dirty="0">
                <a:latin typeface="+mn-lt"/>
              </a:rPr>
              <a:t>Los grandes </a:t>
            </a:r>
            <a:r>
              <a:rPr lang="es-ES" dirty="0">
                <a:latin typeface="+mn-lt"/>
              </a:rPr>
              <a:t>temas que afectan a la </a:t>
            </a:r>
            <a:r>
              <a:rPr lang="es-ES" dirty="0">
                <a:latin typeface="+mn-lt"/>
              </a:rPr>
              <a:t>profesión.</a:t>
            </a:r>
          </a:p>
          <a:p>
            <a:pPr marL="1435100" lvl="1" indent="-533400" fontAlgn="auto">
              <a:lnSpc>
                <a:spcPct val="200000"/>
              </a:lnSpc>
              <a:spcBef>
                <a:spcPts val="0"/>
              </a:spcBef>
              <a:spcAft>
                <a:spcPts val="0"/>
              </a:spcAft>
              <a:buFont typeface="Courier New" pitchFamily="49" charset="0"/>
              <a:buChar char="o"/>
              <a:defRPr/>
            </a:pPr>
            <a:r>
              <a:rPr lang="es-ES" dirty="0">
                <a:latin typeface="+mn-lt"/>
              </a:rPr>
              <a:t>Su postura ante ellos.</a:t>
            </a:r>
          </a:p>
          <a:p>
            <a:pPr marL="1435100" lvl="1" indent="-533400" fontAlgn="auto">
              <a:lnSpc>
                <a:spcPct val="200000"/>
              </a:lnSpc>
              <a:spcBef>
                <a:spcPts val="0"/>
              </a:spcBef>
              <a:spcAft>
                <a:spcPts val="0"/>
              </a:spcAft>
              <a:buFont typeface="Courier New" pitchFamily="49" charset="0"/>
              <a:buChar char="o"/>
              <a:defRPr/>
            </a:pPr>
            <a:r>
              <a:rPr lang="es-ES" dirty="0">
                <a:latin typeface="+mn-lt"/>
              </a:rPr>
              <a:t>Formación recibida.</a:t>
            </a:r>
          </a:p>
          <a:p>
            <a:pPr marL="1435100" lvl="1" indent="-533400" fontAlgn="auto">
              <a:lnSpc>
                <a:spcPct val="200000"/>
              </a:lnSpc>
              <a:spcBef>
                <a:spcPts val="0"/>
              </a:spcBef>
              <a:spcAft>
                <a:spcPts val="0"/>
              </a:spcAft>
              <a:buFont typeface="Courier New" pitchFamily="49" charset="0"/>
              <a:buChar char="o"/>
              <a:defRPr/>
            </a:pPr>
            <a:r>
              <a:rPr lang="es-ES" dirty="0">
                <a:latin typeface="+mn-lt"/>
              </a:rPr>
              <a:t>Valor que otorgan a la OMC.</a:t>
            </a:r>
            <a:endParaRPr lang="es-ES" sz="1400" dirty="0">
              <a:latin typeface="+mn-lt"/>
            </a:endParaRPr>
          </a:p>
          <a:p>
            <a:pPr fontAlgn="auto">
              <a:spcBef>
                <a:spcPts val="0"/>
              </a:spcBef>
              <a:spcAft>
                <a:spcPts val="0"/>
              </a:spcAft>
              <a:defRPr/>
            </a:pPr>
            <a:endParaRPr lang="es-ES" sz="1400" dirty="0">
              <a:latin typeface="+mn-lt"/>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2" descr="C:\Users\beatriz.calvo\Desktop\PORTADA2.png"/>
          <p:cNvPicPr>
            <a:picLocks noChangeAspect="1" noChangeArrowheads="1"/>
          </p:cNvPicPr>
          <p:nvPr/>
        </p:nvPicPr>
        <p:blipFill rotWithShape="1">
          <a:blip r:embed="rId3"/>
          <a:srcRect l="95" t="-3" r="700" b="1"/>
          <a:stretch/>
        </p:blipFill>
        <p:spPr bwMode="auto">
          <a:xfrm>
            <a:off x="-4763" y="0"/>
            <a:ext cx="9915526" cy="6858000"/>
          </a:xfrm>
          <a:prstGeom prst="rect">
            <a:avLst/>
          </a:prstGeom>
          <a:noFill/>
          <a:effectLst>
            <a:outerShdw blurRad="50800" dist="38100" dir="8100000" algn="tr" rotWithShape="0">
              <a:prstClr val="black">
                <a:alpha val="40000"/>
              </a:prstClr>
            </a:outerShdw>
          </a:effectLst>
          <a:extLst>
            <a:ext uri="{909E8E84-426E-40DD-AFC4-6F175D3DCCD1}"/>
          </a:extLst>
        </p:spPr>
      </p:pic>
      <p:sp>
        <p:nvSpPr>
          <p:cNvPr id="16" name="15 Forma libre"/>
          <p:cNvSpPr/>
          <p:nvPr/>
        </p:nvSpPr>
        <p:spPr>
          <a:xfrm>
            <a:off x="-7938" y="1558925"/>
            <a:ext cx="7112001" cy="5265738"/>
          </a:xfrm>
          <a:custGeom>
            <a:avLst/>
            <a:gdLst>
              <a:gd name="connsiteX0" fmla="*/ 0 w 7427209"/>
              <a:gd name="connsiteY0" fmla="*/ 413673 h 5457487"/>
              <a:gd name="connsiteX1" fmla="*/ 1785257 w 7427209"/>
              <a:gd name="connsiteY1" fmla="*/ 7273 h 5457487"/>
              <a:gd name="connsiteX2" fmla="*/ 3657600 w 7427209"/>
              <a:gd name="connsiteY2" fmla="*/ 224987 h 5457487"/>
              <a:gd name="connsiteX3" fmla="*/ 5225143 w 7427209"/>
              <a:gd name="connsiteY3" fmla="*/ 1081330 h 5457487"/>
              <a:gd name="connsiteX4" fmla="*/ 6328228 w 7427209"/>
              <a:gd name="connsiteY4" fmla="*/ 2315044 h 5457487"/>
              <a:gd name="connsiteX5" fmla="*/ 7097485 w 7427209"/>
              <a:gd name="connsiteY5" fmla="*/ 3780987 h 5457487"/>
              <a:gd name="connsiteX6" fmla="*/ 7387771 w 7427209"/>
              <a:gd name="connsiteY6" fmla="*/ 5275958 h 5457487"/>
              <a:gd name="connsiteX7" fmla="*/ 7416800 w 7427209"/>
              <a:gd name="connsiteY7" fmla="*/ 5377558 h 5457487"/>
              <a:gd name="connsiteX0" fmla="*/ 0 w 7202923"/>
              <a:gd name="connsiteY0" fmla="*/ 359194 h 5454766"/>
              <a:gd name="connsiteX1" fmla="*/ 1560971 w 7202923"/>
              <a:gd name="connsiteY1" fmla="*/ 4552 h 5454766"/>
              <a:gd name="connsiteX2" fmla="*/ 3433314 w 7202923"/>
              <a:gd name="connsiteY2" fmla="*/ 222266 h 5454766"/>
              <a:gd name="connsiteX3" fmla="*/ 5000857 w 7202923"/>
              <a:gd name="connsiteY3" fmla="*/ 1078609 h 5454766"/>
              <a:gd name="connsiteX4" fmla="*/ 6103942 w 7202923"/>
              <a:gd name="connsiteY4" fmla="*/ 2312323 h 5454766"/>
              <a:gd name="connsiteX5" fmla="*/ 6873199 w 7202923"/>
              <a:gd name="connsiteY5" fmla="*/ 3778266 h 5454766"/>
              <a:gd name="connsiteX6" fmla="*/ 7163485 w 7202923"/>
              <a:gd name="connsiteY6" fmla="*/ 5273237 h 5454766"/>
              <a:gd name="connsiteX7" fmla="*/ 7192514 w 7202923"/>
              <a:gd name="connsiteY7" fmla="*/ 5374837 h 5454766"/>
              <a:gd name="connsiteX0" fmla="*/ 0 w 7202923"/>
              <a:gd name="connsiteY0" fmla="*/ 359194 h 5454766"/>
              <a:gd name="connsiteX1" fmla="*/ 1560971 w 7202923"/>
              <a:gd name="connsiteY1" fmla="*/ 4552 h 5454766"/>
              <a:gd name="connsiteX2" fmla="*/ 3433314 w 7202923"/>
              <a:gd name="connsiteY2" fmla="*/ 222266 h 5454766"/>
              <a:gd name="connsiteX3" fmla="*/ 5000857 w 7202923"/>
              <a:gd name="connsiteY3" fmla="*/ 1078609 h 5454766"/>
              <a:gd name="connsiteX4" fmla="*/ 6103942 w 7202923"/>
              <a:gd name="connsiteY4" fmla="*/ 2312323 h 5454766"/>
              <a:gd name="connsiteX5" fmla="*/ 6873199 w 7202923"/>
              <a:gd name="connsiteY5" fmla="*/ 3778266 h 5454766"/>
              <a:gd name="connsiteX6" fmla="*/ 7163485 w 7202923"/>
              <a:gd name="connsiteY6" fmla="*/ 5273237 h 5454766"/>
              <a:gd name="connsiteX7" fmla="*/ 7192514 w 7202923"/>
              <a:gd name="connsiteY7" fmla="*/ 5374837 h 5454766"/>
              <a:gd name="connsiteX0" fmla="*/ 0 w 7202923"/>
              <a:gd name="connsiteY0" fmla="*/ 359194 h 5454766"/>
              <a:gd name="connsiteX1" fmla="*/ 1560971 w 7202923"/>
              <a:gd name="connsiteY1" fmla="*/ 4552 h 5454766"/>
              <a:gd name="connsiteX2" fmla="*/ 3433314 w 7202923"/>
              <a:gd name="connsiteY2" fmla="*/ 222266 h 5454766"/>
              <a:gd name="connsiteX3" fmla="*/ 5000857 w 7202923"/>
              <a:gd name="connsiteY3" fmla="*/ 1078609 h 5454766"/>
              <a:gd name="connsiteX4" fmla="*/ 6164327 w 7202923"/>
              <a:gd name="connsiteY4" fmla="*/ 2286444 h 5454766"/>
              <a:gd name="connsiteX5" fmla="*/ 6873199 w 7202923"/>
              <a:gd name="connsiteY5" fmla="*/ 3778266 h 5454766"/>
              <a:gd name="connsiteX6" fmla="*/ 7163485 w 7202923"/>
              <a:gd name="connsiteY6" fmla="*/ 5273237 h 5454766"/>
              <a:gd name="connsiteX7" fmla="*/ 7192514 w 7202923"/>
              <a:gd name="connsiteY7" fmla="*/ 5374837 h 5454766"/>
              <a:gd name="connsiteX0" fmla="*/ 0 w 7194699"/>
              <a:gd name="connsiteY0" fmla="*/ 359194 h 5450719"/>
              <a:gd name="connsiteX1" fmla="*/ 1560971 w 7194699"/>
              <a:gd name="connsiteY1" fmla="*/ 4552 h 5450719"/>
              <a:gd name="connsiteX2" fmla="*/ 3433314 w 7194699"/>
              <a:gd name="connsiteY2" fmla="*/ 222266 h 5450719"/>
              <a:gd name="connsiteX3" fmla="*/ 5000857 w 7194699"/>
              <a:gd name="connsiteY3" fmla="*/ 1078609 h 5450719"/>
              <a:gd name="connsiteX4" fmla="*/ 6164327 w 7194699"/>
              <a:gd name="connsiteY4" fmla="*/ 2286444 h 5450719"/>
              <a:gd name="connsiteX5" fmla="*/ 6873199 w 7194699"/>
              <a:gd name="connsiteY5" fmla="*/ 3778266 h 5450719"/>
              <a:gd name="connsiteX6" fmla="*/ 7111726 w 7194699"/>
              <a:gd name="connsiteY6" fmla="*/ 5264611 h 5450719"/>
              <a:gd name="connsiteX7" fmla="*/ 7192514 w 7194699"/>
              <a:gd name="connsiteY7" fmla="*/ 5374837 h 5450719"/>
              <a:gd name="connsiteX0" fmla="*/ 0 w 7193839"/>
              <a:gd name="connsiteY0" fmla="*/ 359194 h 5469814"/>
              <a:gd name="connsiteX1" fmla="*/ 1560971 w 7193839"/>
              <a:gd name="connsiteY1" fmla="*/ 4552 h 5469814"/>
              <a:gd name="connsiteX2" fmla="*/ 3433314 w 7193839"/>
              <a:gd name="connsiteY2" fmla="*/ 222266 h 5469814"/>
              <a:gd name="connsiteX3" fmla="*/ 5000857 w 7193839"/>
              <a:gd name="connsiteY3" fmla="*/ 1078609 h 5469814"/>
              <a:gd name="connsiteX4" fmla="*/ 6164327 w 7193839"/>
              <a:gd name="connsiteY4" fmla="*/ 2286444 h 5469814"/>
              <a:gd name="connsiteX5" fmla="*/ 6873199 w 7193839"/>
              <a:gd name="connsiteY5" fmla="*/ 3778266 h 5469814"/>
              <a:gd name="connsiteX6" fmla="*/ 7111726 w 7193839"/>
              <a:gd name="connsiteY6" fmla="*/ 5264611 h 5469814"/>
              <a:gd name="connsiteX7" fmla="*/ 7192514 w 7193839"/>
              <a:gd name="connsiteY7" fmla="*/ 5374837 h 5469814"/>
              <a:gd name="connsiteX0" fmla="*/ 0 w 7111726"/>
              <a:gd name="connsiteY0" fmla="*/ 359194 h 5264611"/>
              <a:gd name="connsiteX1" fmla="*/ 1560971 w 7111726"/>
              <a:gd name="connsiteY1" fmla="*/ 4552 h 5264611"/>
              <a:gd name="connsiteX2" fmla="*/ 3433314 w 7111726"/>
              <a:gd name="connsiteY2" fmla="*/ 222266 h 5264611"/>
              <a:gd name="connsiteX3" fmla="*/ 5000857 w 7111726"/>
              <a:gd name="connsiteY3" fmla="*/ 1078609 h 5264611"/>
              <a:gd name="connsiteX4" fmla="*/ 6164327 w 7111726"/>
              <a:gd name="connsiteY4" fmla="*/ 2286444 h 5264611"/>
              <a:gd name="connsiteX5" fmla="*/ 6873199 w 7111726"/>
              <a:gd name="connsiteY5" fmla="*/ 3778266 h 5264611"/>
              <a:gd name="connsiteX6" fmla="*/ 7111726 w 7111726"/>
              <a:gd name="connsiteY6" fmla="*/ 5264611 h 526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726" h="5264611">
                <a:moveTo>
                  <a:pt x="0" y="359194"/>
                </a:moveTo>
                <a:cubicBezTo>
                  <a:pt x="484311" y="145838"/>
                  <a:pt x="988752" y="27373"/>
                  <a:pt x="1560971" y="4552"/>
                </a:cubicBezTo>
                <a:cubicBezTo>
                  <a:pt x="2133190" y="-18269"/>
                  <a:pt x="2860000" y="43257"/>
                  <a:pt x="3433314" y="222266"/>
                </a:cubicBezTo>
                <a:cubicBezTo>
                  <a:pt x="4006628" y="401275"/>
                  <a:pt x="4545688" y="734579"/>
                  <a:pt x="5000857" y="1078609"/>
                </a:cubicBezTo>
                <a:cubicBezTo>
                  <a:pt x="5456026" y="1422639"/>
                  <a:pt x="5852270" y="1836501"/>
                  <a:pt x="6164327" y="2286444"/>
                </a:cubicBezTo>
                <a:cubicBezTo>
                  <a:pt x="6476384" y="2736387"/>
                  <a:pt x="6715299" y="3281905"/>
                  <a:pt x="6873199" y="3778266"/>
                </a:cubicBezTo>
                <a:cubicBezTo>
                  <a:pt x="7031099" y="4274627"/>
                  <a:pt x="7093013" y="4946758"/>
                  <a:pt x="7111726" y="5264611"/>
                </a:cubicBezTo>
              </a:path>
            </a:pathLst>
          </a:cu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a:p>
        </p:txBody>
      </p:sp>
      <p:sp>
        <p:nvSpPr>
          <p:cNvPr id="17" name="Text Box 4"/>
          <p:cNvSpPr txBox="1">
            <a:spLocks noChangeArrowheads="1"/>
          </p:cNvSpPr>
          <p:nvPr/>
        </p:nvSpPr>
        <p:spPr bwMode="auto">
          <a:xfrm>
            <a:off x="8495885" y="1244104"/>
            <a:ext cx="864096" cy="816744"/>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algn="r" eaLnBrk="1" fontAlgn="auto" hangingPunct="1">
              <a:lnSpc>
                <a:spcPts val="1700"/>
              </a:lnSpc>
              <a:spcBef>
                <a:spcPts val="0"/>
              </a:spcBef>
              <a:spcAft>
                <a:spcPts val="0"/>
              </a:spcAft>
              <a:defRPr/>
            </a:pPr>
            <a:r>
              <a:rPr lang="es-ES" sz="15000" b="1" dirty="0">
                <a:ln>
                  <a:solidFill>
                    <a:schemeClr val="bg1"/>
                  </a:solidFill>
                </a:ln>
                <a:solidFill>
                  <a:schemeClr val="bg1"/>
                </a:solidFill>
                <a:latin typeface="Calibri" pitchFamily="34" charset="0"/>
                <a:cs typeface="Calibri" pitchFamily="34" charset="0"/>
              </a:rPr>
              <a:t>5</a:t>
            </a:r>
          </a:p>
        </p:txBody>
      </p:sp>
      <p:sp>
        <p:nvSpPr>
          <p:cNvPr id="19" name="Text Box 4"/>
          <p:cNvSpPr txBox="1">
            <a:spLocks noChangeArrowheads="1"/>
          </p:cNvSpPr>
          <p:nvPr/>
        </p:nvSpPr>
        <p:spPr bwMode="auto">
          <a:xfrm>
            <a:off x="632520" y="4128642"/>
            <a:ext cx="4680520" cy="760959"/>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s-ES" sz="4000" b="1" dirty="0" smtClean="0">
                <a:ln>
                  <a:solidFill>
                    <a:schemeClr val="bg1">
                      <a:lumMod val="50000"/>
                    </a:schemeClr>
                  </a:solidFill>
                </a:ln>
                <a:solidFill>
                  <a:schemeClr val="bg1">
                    <a:lumMod val="50000"/>
                  </a:schemeClr>
                </a:solidFill>
                <a:latin typeface="Calibri" pitchFamily="34" charset="0"/>
                <a:cs typeface="Calibri" pitchFamily="34" charset="0"/>
              </a:rPr>
              <a:t>Conclusiones</a:t>
            </a:r>
            <a:endParaRPr lang="es-ES" sz="4000" b="1" dirty="0">
              <a:ln>
                <a:solidFill>
                  <a:schemeClr val="bg1">
                    <a:lumMod val="50000"/>
                  </a:schemeClr>
                </a:solidFill>
              </a:ln>
              <a:solidFill>
                <a:schemeClr val="bg1">
                  <a:lumMod val="50000"/>
                </a:schemeClr>
              </a:solidFill>
              <a:latin typeface="Calibri" pitchFamily="34" charset="0"/>
              <a:cs typeface="Calibri" pitchFamily="34" charset="0"/>
            </a:endParaRPr>
          </a:p>
        </p:txBody>
      </p:sp>
    </p:spTree>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2 Rectángulo"/>
          <p:cNvSpPr/>
          <p:nvPr/>
        </p:nvSpPr>
        <p:spPr>
          <a:xfrm>
            <a:off x="415925" y="1263650"/>
            <a:ext cx="9074150" cy="5106988"/>
          </a:xfrm>
          <a:prstGeom prst="rect">
            <a:avLst/>
          </a:prstGeom>
          <a:no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sp>
        <p:nvSpPr>
          <p:cNvPr id="27" name="Text Box 4"/>
          <p:cNvSpPr txBox="1">
            <a:spLocks noChangeArrowheads="1"/>
          </p:cNvSpPr>
          <p:nvPr/>
        </p:nvSpPr>
        <p:spPr bwMode="auto">
          <a:xfrm>
            <a:off x="272480" y="212062"/>
            <a:ext cx="7704856" cy="369827"/>
          </a:xfrm>
          <a:prstGeom prst="rect">
            <a:avLst/>
          </a:prstGeom>
          <a:noFill/>
          <a:ln>
            <a:noFill/>
          </a:ln>
          <a:extLst>
            <a:ext uri="{909E8E84-426E-40DD-AFC4-6F175D3DCCD1}"/>
            <a:ext uri="{91240B29-F687-4F45-9708-019B960494DF}"/>
          </a:extLst>
        </p:spPr>
        <p:txBody>
          <a:bodyPr lIns="0" tIns="72000" rIns="0" bIns="72000" anchor="ctr">
            <a:spAutoFit/>
          </a:bodyPr>
          <a:lstStyle>
            <a:defPPr>
              <a:defRPr lang="es-ES"/>
            </a:defPPr>
            <a:lvl1pPr>
              <a:lnSpc>
                <a:spcPts val="1700"/>
              </a:lnSpc>
              <a:spcBef>
                <a:spcPts val="0"/>
              </a:spcBef>
              <a:defRPr>
                <a:ln>
                  <a:solidFill>
                    <a:schemeClr val="bg1"/>
                  </a:solidFill>
                </a:ln>
                <a:solidFill>
                  <a:schemeClr val="bg1"/>
                </a:solidFill>
                <a:latin typeface="Calibri" pitchFamily="34" charset="0"/>
                <a:cs typeface="Calibri" pitchFamily="34"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algn="ctr" eaLnBrk="0" fontAlgn="base" hangingPunct="0">
              <a:spcBef>
                <a:spcPct val="50000"/>
              </a:spcBef>
              <a:spcAft>
                <a:spcPct val="0"/>
              </a:spcAft>
              <a:defRPr>
                <a:latin typeface="Arial" charset="0"/>
                <a:cs typeface="Arial" charset="0"/>
              </a:defRPr>
            </a:lvl6pPr>
            <a:lvl7pPr marL="2971800" indent="-228600" algn="ctr" eaLnBrk="0" fontAlgn="base" hangingPunct="0">
              <a:spcBef>
                <a:spcPct val="50000"/>
              </a:spcBef>
              <a:spcAft>
                <a:spcPct val="0"/>
              </a:spcAft>
              <a:defRPr>
                <a:latin typeface="Arial" charset="0"/>
                <a:cs typeface="Arial" charset="0"/>
              </a:defRPr>
            </a:lvl7pPr>
            <a:lvl8pPr marL="3429000" indent="-228600" algn="ctr" eaLnBrk="0" fontAlgn="base" hangingPunct="0">
              <a:spcBef>
                <a:spcPct val="50000"/>
              </a:spcBef>
              <a:spcAft>
                <a:spcPct val="0"/>
              </a:spcAft>
              <a:defRPr>
                <a:latin typeface="Arial" charset="0"/>
                <a:cs typeface="Arial" charset="0"/>
              </a:defRPr>
            </a:lvl8pPr>
            <a:lvl9pPr marL="3886200" indent="-228600" algn="ctr" eaLnBrk="0" fontAlgn="base" hangingPunct="0">
              <a:spcBef>
                <a:spcPct val="50000"/>
              </a:spcBef>
              <a:spcAft>
                <a:spcPct val="0"/>
              </a:spcAft>
              <a:defRPr>
                <a:latin typeface="Arial" charset="0"/>
                <a:cs typeface="Arial" charset="0"/>
              </a:defRPr>
            </a:lvl9pPr>
          </a:lstStyle>
          <a:p>
            <a:pPr fontAlgn="auto">
              <a:spcAft>
                <a:spcPts val="0"/>
              </a:spcAft>
              <a:defRPr/>
            </a:pPr>
            <a:r>
              <a:rPr lang="es-ES" dirty="0" smtClean="0"/>
              <a:t>CONCLUSIONES</a:t>
            </a:r>
            <a:endParaRPr lang="es-ES" dirty="0"/>
          </a:p>
        </p:txBody>
      </p:sp>
      <p:sp>
        <p:nvSpPr>
          <p:cNvPr id="15" name="Text Box 97"/>
          <p:cNvSpPr txBox="1">
            <a:spLocks noChangeArrowheads="1"/>
          </p:cNvSpPr>
          <p:nvPr/>
        </p:nvSpPr>
        <p:spPr bwMode="auto">
          <a:xfrm>
            <a:off x="3621088" y="1109663"/>
            <a:ext cx="2663825" cy="307975"/>
          </a:xfrm>
          <a:prstGeom prst="rect">
            <a:avLst/>
          </a:prstGeom>
          <a:solidFill>
            <a:schemeClr val="bg1"/>
          </a:solidFill>
          <a:ln>
            <a:noFill/>
          </a:ln>
          <a:effectLst/>
          <a:extLst/>
        </p:spPr>
        <p:txBody>
          <a:bodyPr>
            <a:spAutoFit/>
          </a:bodyPr>
          <a:lstStyle/>
          <a:p>
            <a:pPr algn="ctr" fontAlgn="auto">
              <a:spcBef>
                <a:spcPts val="0"/>
              </a:spcBef>
              <a:spcAft>
                <a:spcPts val="0"/>
              </a:spcAft>
              <a:defRPr/>
            </a:pPr>
            <a:r>
              <a:rPr lang="es-ES_tradnl" sz="1400" b="1" dirty="0">
                <a:solidFill>
                  <a:schemeClr val="accent1">
                    <a:lumMod val="75000"/>
                  </a:schemeClr>
                </a:solidFill>
                <a:latin typeface="+mn-lt"/>
              </a:rPr>
              <a:t>DATOS DE CLASIFICACION</a:t>
            </a:r>
            <a:endParaRPr lang="es-ES_tradnl" sz="1400" b="1" dirty="0">
              <a:solidFill>
                <a:schemeClr val="accent1">
                  <a:lumMod val="75000"/>
                </a:schemeClr>
              </a:solidFill>
              <a:latin typeface="+mn-lt"/>
            </a:endParaRPr>
          </a:p>
        </p:txBody>
      </p:sp>
      <p:sp>
        <p:nvSpPr>
          <p:cNvPr id="2" name="1 Rectángulo"/>
          <p:cNvSpPr/>
          <p:nvPr/>
        </p:nvSpPr>
        <p:spPr>
          <a:xfrm>
            <a:off x="560388" y="1570038"/>
            <a:ext cx="8785225" cy="4606925"/>
          </a:xfrm>
          <a:prstGeom prst="rect">
            <a:avLst/>
          </a:prstGeom>
        </p:spPr>
        <p:txBody>
          <a:bodyPr>
            <a:spAutoFit/>
          </a:bodyPr>
          <a:lstStyle/>
          <a:p>
            <a:pPr marL="171450" indent="-171450" fontAlgn="auto">
              <a:spcBef>
                <a:spcPts val="0"/>
              </a:spcBef>
              <a:spcAft>
                <a:spcPts val="1200"/>
              </a:spcAft>
              <a:buClr>
                <a:schemeClr val="tx2">
                  <a:lumMod val="60000"/>
                  <a:lumOff val="40000"/>
                </a:schemeClr>
              </a:buClr>
              <a:buFont typeface="Wingdings" pitchFamily="2" charset="2"/>
              <a:buChar char="§"/>
              <a:defRPr/>
            </a:pPr>
            <a:r>
              <a:rPr lang="es-ES" sz="1500" b="1" dirty="0">
                <a:solidFill>
                  <a:srgbClr val="000000"/>
                </a:solidFill>
                <a:latin typeface="+mn-lt"/>
              </a:rPr>
              <a:t>Participación sobresaliente</a:t>
            </a:r>
            <a:r>
              <a:rPr lang="es-ES" sz="1500" dirty="0">
                <a:solidFill>
                  <a:srgbClr val="000000"/>
                </a:solidFill>
                <a:latin typeface="+mn-lt"/>
              </a:rPr>
              <a:t>, alcanzando una </a:t>
            </a:r>
            <a:r>
              <a:rPr lang="es-ES" sz="1500" b="1" i="1" dirty="0">
                <a:solidFill>
                  <a:srgbClr val="000000"/>
                </a:solidFill>
                <a:latin typeface="+mn-lt"/>
              </a:rPr>
              <a:t>muestra total de 9763 casos</a:t>
            </a:r>
            <a:r>
              <a:rPr lang="es-ES" sz="1500" dirty="0">
                <a:solidFill>
                  <a:srgbClr val="000000"/>
                </a:solidFill>
                <a:latin typeface="+mn-lt"/>
              </a:rPr>
              <a:t>. Además se percibe un </a:t>
            </a:r>
            <a:r>
              <a:rPr lang="es-ES" sz="1500" b="1" dirty="0">
                <a:solidFill>
                  <a:srgbClr val="000000"/>
                </a:solidFill>
                <a:latin typeface="+mn-lt"/>
              </a:rPr>
              <a:t>gran</a:t>
            </a:r>
            <a:r>
              <a:rPr lang="es-ES" sz="1500" dirty="0">
                <a:solidFill>
                  <a:srgbClr val="000000"/>
                </a:solidFill>
                <a:latin typeface="+mn-lt"/>
              </a:rPr>
              <a:t> </a:t>
            </a:r>
            <a:r>
              <a:rPr lang="es-ES" sz="1500" b="1" dirty="0">
                <a:solidFill>
                  <a:srgbClr val="000000"/>
                </a:solidFill>
                <a:latin typeface="+mn-lt"/>
              </a:rPr>
              <a:t>interés de los médicos a la hora de contestar a la encuesta</a:t>
            </a:r>
            <a:r>
              <a:rPr lang="es-ES" sz="1500" dirty="0">
                <a:solidFill>
                  <a:srgbClr val="000000"/>
                </a:solidFill>
                <a:latin typeface="+mn-lt"/>
              </a:rPr>
              <a:t>, ya que el 70% ha contestado a más del 90% del cuestionario.</a:t>
            </a:r>
          </a:p>
          <a:p>
            <a:pPr marL="171450" indent="-171450" fontAlgn="auto">
              <a:spcBef>
                <a:spcPts val="0"/>
              </a:spcBef>
              <a:spcAft>
                <a:spcPts val="800"/>
              </a:spcAft>
              <a:buClr>
                <a:schemeClr val="tx2">
                  <a:lumMod val="60000"/>
                  <a:lumOff val="40000"/>
                </a:schemeClr>
              </a:buClr>
              <a:buFont typeface="Wingdings" pitchFamily="2" charset="2"/>
              <a:buChar char="§"/>
              <a:defRPr/>
            </a:pPr>
            <a:r>
              <a:rPr lang="es-ES" sz="1500" dirty="0">
                <a:solidFill>
                  <a:srgbClr val="000000"/>
                </a:solidFill>
                <a:latin typeface="+mn-lt"/>
              </a:rPr>
              <a:t>Se </a:t>
            </a:r>
            <a:r>
              <a:rPr lang="es-ES" sz="1500" dirty="0">
                <a:solidFill>
                  <a:srgbClr val="000000"/>
                </a:solidFill>
                <a:latin typeface="+mn-lt"/>
              </a:rPr>
              <a:t>recogen las </a:t>
            </a:r>
            <a:r>
              <a:rPr lang="es-ES" sz="1500" b="1" dirty="0">
                <a:solidFill>
                  <a:srgbClr val="000000"/>
                </a:solidFill>
                <a:latin typeface="+mn-lt"/>
              </a:rPr>
              <a:t>respuestas de médicos </a:t>
            </a:r>
            <a:r>
              <a:rPr lang="es-ES" sz="1500" b="1" dirty="0">
                <a:solidFill>
                  <a:srgbClr val="000000"/>
                </a:solidFill>
                <a:latin typeface="+mn-lt"/>
              </a:rPr>
              <a:t>pertenecientes a 49 Colegios Profesionales</a:t>
            </a:r>
            <a:r>
              <a:rPr lang="es-ES" sz="1500" dirty="0">
                <a:solidFill>
                  <a:srgbClr val="000000"/>
                </a:solidFill>
                <a:latin typeface="+mn-lt"/>
              </a:rPr>
              <a:t>, con </a:t>
            </a:r>
            <a:r>
              <a:rPr lang="es-ES" sz="1500" dirty="0">
                <a:solidFill>
                  <a:srgbClr val="000000"/>
                </a:solidFill>
                <a:latin typeface="+mn-lt"/>
              </a:rPr>
              <a:t>distintos índices </a:t>
            </a:r>
            <a:r>
              <a:rPr lang="es-ES" sz="1500" dirty="0">
                <a:solidFill>
                  <a:srgbClr val="000000"/>
                </a:solidFill>
                <a:latin typeface="+mn-lt"/>
              </a:rPr>
              <a:t>de participación entre </a:t>
            </a:r>
            <a:r>
              <a:rPr lang="es-ES" sz="1500" dirty="0">
                <a:solidFill>
                  <a:srgbClr val="000000"/>
                </a:solidFill>
                <a:latin typeface="+mn-lt"/>
              </a:rPr>
              <a:t>ellos: destaca la participación de los colegiados de </a:t>
            </a:r>
            <a:r>
              <a:rPr lang="es-ES" sz="1500" dirty="0">
                <a:solidFill>
                  <a:srgbClr val="000000"/>
                </a:solidFill>
                <a:latin typeface="+mn-lt"/>
              </a:rPr>
              <a:t>Valencia, </a:t>
            </a:r>
            <a:r>
              <a:rPr lang="es-ES" sz="1500" dirty="0">
                <a:solidFill>
                  <a:srgbClr val="000000"/>
                </a:solidFill>
                <a:latin typeface="+mn-lt"/>
              </a:rPr>
              <a:t>seguido del de </a:t>
            </a:r>
            <a:r>
              <a:rPr lang="es-ES" sz="1500" dirty="0">
                <a:solidFill>
                  <a:srgbClr val="000000"/>
                </a:solidFill>
                <a:latin typeface="+mn-lt"/>
              </a:rPr>
              <a:t>Cádiz, Murcia, Asturias, Valladolid, A Coruña y Córdoba.</a:t>
            </a:r>
          </a:p>
          <a:p>
            <a:pPr marL="171450" indent="-171450" fontAlgn="auto">
              <a:spcBef>
                <a:spcPts val="0"/>
              </a:spcBef>
              <a:spcAft>
                <a:spcPts val="800"/>
              </a:spcAft>
              <a:buClr>
                <a:schemeClr val="tx2">
                  <a:lumMod val="60000"/>
                  <a:lumOff val="40000"/>
                </a:schemeClr>
              </a:buClr>
              <a:buFont typeface="Wingdings" pitchFamily="2" charset="2"/>
              <a:buChar char="§"/>
              <a:defRPr/>
            </a:pPr>
            <a:r>
              <a:rPr lang="es-ES" sz="1500" dirty="0">
                <a:solidFill>
                  <a:srgbClr val="000000"/>
                </a:solidFill>
                <a:latin typeface="+mn-lt"/>
              </a:rPr>
              <a:t>El </a:t>
            </a:r>
            <a:r>
              <a:rPr lang="es-ES" sz="1500" b="1" dirty="0">
                <a:solidFill>
                  <a:srgbClr val="000000"/>
                </a:solidFill>
                <a:latin typeface="+mn-lt"/>
              </a:rPr>
              <a:t>perfil de los médicos </a:t>
            </a:r>
            <a:r>
              <a:rPr lang="es-ES" sz="1500" dirty="0">
                <a:solidFill>
                  <a:srgbClr val="000000"/>
                </a:solidFill>
                <a:latin typeface="+mn-lt"/>
              </a:rPr>
              <a:t>que ha contestado la encuesta:</a:t>
            </a:r>
          </a:p>
          <a:p>
            <a:pPr marL="742950" lvl="1" indent="-285750" fontAlgn="auto">
              <a:spcBef>
                <a:spcPts val="0"/>
              </a:spcBef>
              <a:spcAft>
                <a:spcPts val="800"/>
              </a:spcAft>
              <a:buClr>
                <a:schemeClr val="tx2">
                  <a:lumMod val="60000"/>
                  <a:lumOff val="40000"/>
                </a:schemeClr>
              </a:buClr>
              <a:buFont typeface="Courier New" pitchFamily="49" charset="0"/>
              <a:buChar char="o"/>
              <a:defRPr/>
            </a:pPr>
            <a:r>
              <a:rPr lang="es-ES" sz="1500" i="1" dirty="0">
                <a:solidFill>
                  <a:srgbClr val="000000"/>
                </a:solidFill>
                <a:latin typeface="+mn-lt"/>
              </a:rPr>
              <a:t>Sexo</a:t>
            </a:r>
            <a:r>
              <a:rPr lang="es-ES" sz="1500" dirty="0">
                <a:solidFill>
                  <a:srgbClr val="000000"/>
                </a:solidFill>
                <a:latin typeface="+mn-lt"/>
              </a:rPr>
              <a:t>: equilibrio entre el porcentaje de hombres y mujeres.</a:t>
            </a:r>
          </a:p>
          <a:p>
            <a:pPr marL="742950" lvl="1" indent="-285750" fontAlgn="auto">
              <a:spcBef>
                <a:spcPts val="0"/>
              </a:spcBef>
              <a:spcAft>
                <a:spcPts val="800"/>
              </a:spcAft>
              <a:buClr>
                <a:schemeClr val="tx2">
                  <a:lumMod val="60000"/>
                  <a:lumOff val="40000"/>
                </a:schemeClr>
              </a:buClr>
              <a:buFont typeface="Courier New" pitchFamily="49" charset="0"/>
              <a:buChar char="o"/>
              <a:defRPr/>
            </a:pPr>
            <a:r>
              <a:rPr lang="es-ES" sz="1500" i="1" dirty="0">
                <a:solidFill>
                  <a:srgbClr val="000000"/>
                </a:solidFill>
                <a:latin typeface="+mn-lt"/>
              </a:rPr>
              <a:t>Nacionalidad</a:t>
            </a:r>
            <a:r>
              <a:rPr lang="es-ES" sz="1500" dirty="0">
                <a:solidFill>
                  <a:srgbClr val="000000"/>
                </a:solidFill>
                <a:latin typeface="+mn-lt"/>
              </a:rPr>
              <a:t>: la práctica totalidad de nacionalidad española.</a:t>
            </a:r>
          </a:p>
          <a:p>
            <a:pPr marL="742950" lvl="1" indent="-285750" fontAlgn="auto">
              <a:spcBef>
                <a:spcPts val="0"/>
              </a:spcBef>
              <a:spcAft>
                <a:spcPts val="800"/>
              </a:spcAft>
              <a:buClr>
                <a:schemeClr val="tx2">
                  <a:lumMod val="60000"/>
                  <a:lumOff val="40000"/>
                </a:schemeClr>
              </a:buClr>
              <a:buFont typeface="Courier New" pitchFamily="49" charset="0"/>
              <a:buChar char="o"/>
              <a:defRPr/>
            </a:pPr>
            <a:r>
              <a:rPr lang="es-ES" sz="1500" i="1" dirty="0">
                <a:solidFill>
                  <a:srgbClr val="000000"/>
                </a:solidFill>
                <a:latin typeface="+mn-lt"/>
              </a:rPr>
              <a:t>Edad</a:t>
            </a:r>
            <a:r>
              <a:rPr lang="es-ES" sz="1500" dirty="0">
                <a:solidFill>
                  <a:srgbClr val="000000"/>
                </a:solidFill>
                <a:latin typeface="+mn-lt"/>
              </a:rPr>
              <a:t>: 6 de cada 10 con edades comprendidas entre los 41 y los 60 años, y 3 de cada 10 con menos de 40 años.</a:t>
            </a:r>
          </a:p>
          <a:p>
            <a:pPr marL="171450" indent="-171450" fontAlgn="auto">
              <a:spcBef>
                <a:spcPts val="0"/>
              </a:spcBef>
              <a:spcAft>
                <a:spcPts val="1200"/>
              </a:spcAft>
              <a:buClr>
                <a:schemeClr val="tx2">
                  <a:lumMod val="60000"/>
                  <a:lumOff val="40000"/>
                </a:schemeClr>
              </a:buClr>
              <a:buFont typeface="Wingdings" pitchFamily="2" charset="2"/>
              <a:buChar char="§"/>
              <a:defRPr/>
            </a:pPr>
            <a:r>
              <a:rPr lang="es-ES" sz="1500" dirty="0">
                <a:solidFill>
                  <a:srgbClr val="000000"/>
                </a:solidFill>
                <a:latin typeface="+mn-lt"/>
              </a:rPr>
              <a:t>La práctica totalidad de los médicos que han participado en el estudio son </a:t>
            </a:r>
            <a:r>
              <a:rPr lang="es-ES" sz="1500" b="1" dirty="0">
                <a:solidFill>
                  <a:srgbClr val="000000"/>
                </a:solidFill>
                <a:latin typeface="+mn-lt"/>
              </a:rPr>
              <a:t>residentes en España</a:t>
            </a:r>
            <a:r>
              <a:rPr lang="es-ES" sz="1500" dirty="0">
                <a:solidFill>
                  <a:srgbClr val="000000"/>
                </a:solidFill>
                <a:latin typeface="+mn-lt"/>
              </a:rPr>
              <a:t>, aunque aparece también una representación minoritaria de encuestados residentes en el extranjero.</a:t>
            </a:r>
          </a:p>
          <a:p>
            <a:pPr marL="171450" indent="-171450" fontAlgn="auto">
              <a:spcBef>
                <a:spcPts val="0"/>
              </a:spcBef>
              <a:spcAft>
                <a:spcPts val="1200"/>
              </a:spcAft>
              <a:buClr>
                <a:schemeClr val="tx2">
                  <a:lumMod val="60000"/>
                  <a:lumOff val="40000"/>
                </a:schemeClr>
              </a:buClr>
              <a:buFont typeface="Wingdings" pitchFamily="2" charset="2"/>
              <a:buChar char="§"/>
              <a:defRPr/>
            </a:pPr>
            <a:r>
              <a:rPr lang="es-ES" sz="1500" dirty="0">
                <a:solidFill>
                  <a:srgbClr val="000000"/>
                </a:solidFill>
                <a:latin typeface="+mn-lt"/>
              </a:rPr>
              <a:t>El </a:t>
            </a:r>
            <a:r>
              <a:rPr lang="es-ES" sz="1500" b="1" dirty="0">
                <a:solidFill>
                  <a:srgbClr val="000000"/>
                </a:solidFill>
                <a:latin typeface="+mn-lt"/>
              </a:rPr>
              <a:t>87% se encuentra activo laboralmente</a:t>
            </a:r>
            <a:r>
              <a:rPr lang="es-ES" sz="1500" dirty="0">
                <a:solidFill>
                  <a:srgbClr val="000000"/>
                </a:solidFill>
                <a:latin typeface="+mn-lt"/>
              </a:rPr>
              <a:t>, donde el 45,7% tiene plaza en propiedad, </a:t>
            </a:r>
            <a:r>
              <a:rPr lang="es-ES" sz="1500" b="1" dirty="0">
                <a:solidFill>
                  <a:srgbClr val="000000"/>
                </a:solidFill>
                <a:latin typeface="+mn-lt"/>
              </a:rPr>
              <a:t>el 40,1% no tiene plaza en propiedad</a:t>
            </a:r>
            <a:r>
              <a:rPr lang="es-ES" sz="1500" dirty="0">
                <a:solidFill>
                  <a:srgbClr val="000000"/>
                </a:solidFill>
                <a:latin typeface="+mn-lt"/>
              </a:rPr>
              <a:t>. En </a:t>
            </a:r>
            <a:r>
              <a:rPr lang="es-ES" sz="1500" b="1" dirty="0">
                <a:solidFill>
                  <a:srgbClr val="000000"/>
                </a:solidFill>
                <a:latin typeface="+mn-lt"/>
              </a:rPr>
              <a:t>situación de inactividad aparece el 8,6% </a:t>
            </a:r>
            <a:r>
              <a:rPr lang="es-ES" sz="1500" dirty="0">
                <a:solidFill>
                  <a:srgbClr val="000000"/>
                </a:solidFill>
                <a:latin typeface="+mn-lt"/>
              </a:rPr>
              <a:t>de los encuestados, donde </a:t>
            </a:r>
            <a:r>
              <a:rPr lang="es-ES" sz="1500" b="1" dirty="0">
                <a:solidFill>
                  <a:srgbClr val="000000"/>
                </a:solidFill>
                <a:latin typeface="+mn-lt"/>
              </a:rPr>
              <a:t>el 5,9% se encuentra en situación de desempleo</a:t>
            </a:r>
            <a:r>
              <a:rPr lang="es-ES" sz="1500" dirty="0">
                <a:solidFill>
                  <a:srgbClr val="000000"/>
                </a:solidFill>
                <a:latin typeface="+mn-lt"/>
              </a:rPr>
              <a:t>.</a:t>
            </a:r>
          </a:p>
        </p:txBody>
      </p:sp>
    </p:spTree>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2 Rectángulo"/>
          <p:cNvSpPr/>
          <p:nvPr/>
        </p:nvSpPr>
        <p:spPr>
          <a:xfrm>
            <a:off x="415925" y="1284288"/>
            <a:ext cx="9074150" cy="4806950"/>
          </a:xfrm>
          <a:prstGeom prst="rect">
            <a:avLst/>
          </a:prstGeom>
          <a:no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sp>
        <p:nvSpPr>
          <p:cNvPr id="27" name="Text Box 4"/>
          <p:cNvSpPr txBox="1">
            <a:spLocks noChangeArrowheads="1"/>
          </p:cNvSpPr>
          <p:nvPr/>
        </p:nvSpPr>
        <p:spPr bwMode="auto">
          <a:xfrm>
            <a:off x="272480" y="212062"/>
            <a:ext cx="7704856" cy="369827"/>
          </a:xfrm>
          <a:prstGeom prst="rect">
            <a:avLst/>
          </a:prstGeom>
          <a:noFill/>
          <a:ln>
            <a:noFill/>
          </a:ln>
          <a:extLst>
            <a:ext uri="{909E8E84-426E-40DD-AFC4-6F175D3DCCD1}"/>
            <a:ext uri="{91240B29-F687-4F45-9708-019B960494DF}"/>
          </a:extLst>
        </p:spPr>
        <p:txBody>
          <a:bodyPr lIns="0" tIns="72000" rIns="0" bIns="72000" anchor="ctr">
            <a:spAutoFit/>
          </a:bodyPr>
          <a:lstStyle>
            <a:defPPr>
              <a:defRPr lang="es-ES"/>
            </a:defPPr>
            <a:lvl1pPr>
              <a:lnSpc>
                <a:spcPts val="1700"/>
              </a:lnSpc>
              <a:spcBef>
                <a:spcPts val="0"/>
              </a:spcBef>
              <a:defRPr>
                <a:ln>
                  <a:solidFill>
                    <a:schemeClr val="bg1"/>
                  </a:solidFill>
                </a:ln>
                <a:solidFill>
                  <a:schemeClr val="bg1"/>
                </a:solidFill>
                <a:latin typeface="Calibri" pitchFamily="34" charset="0"/>
                <a:cs typeface="Calibri" pitchFamily="34"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algn="ctr" eaLnBrk="0" fontAlgn="base" hangingPunct="0">
              <a:spcBef>
                <a:spcPct val="50000"/>
              </a:spcBef>
              <a:spcAft>
                <a:spcPct val="0"/>
              </a:spcAft>
              <a:defRPr>
                <a:latin typeface="Arial" charset="0"/>
                <a:cs typeface="Arial" charset="0"/>
              </a:defRPr>
            </a:lvl6pPr>
            <a:lvl7pPr marL="2971800" indent="-228600" algn="ctr" eaLnBrk="0" fontAlgn="base" hangingPunct="0">
              <a:spcBef>
                <a:spcPct val="50000"/>
              </a:spcBef>
              <a:spcAft>
                <a:spcPct val="0"/>
              </a:spcAft>
              <a:defRPr>
                <a:latin typeface="Arial" charset="0"/>
                <a:cs typeface="Arial" charset="0"/>
              </a:defRPr>
            </a:lvl7pPr>
            <a:lvl8pPr marL="3429000" indent="-228600" algn="ctr" eaLnBrk="0" fontAlgn="base" hangingPunct="0">
              <a:spcBef>
                <a:spcPct val="50000"/>
              </a:spcBef>
              <a:spcAft>
                <a:spcPct val="0"/>
              </a:spcAft>
              <a:defRPr>
                <a:latin typeface="Arial" charset="0"/>
                <a:cs typeface="Arial" charset="0"/>
              </a:defRPr>
            </a:lvl8pPr>
            <a:lvl9pPr marL="3886200" indent="-228600" algn="ctr" eaLnBrk="0" fontAlgn="base" hangingPunct="0">
              <a:spcBef>
                <a:spcPct val="50000"/>
              </a:spcBef>
              <a:spcAft>
                <a:spcPct val="0"/>
              </a:spcAft>
              <a:defRPr>
                <a:latin typeface="Arial" charset="0"/>
                <a:cs typeface="Arial" charset="0"/>
              </a:defRPr>
            </a:lvl9pPr>
          </a:lstStyle>
          <a:p>
            <a:pPr fontAlgn="auto">
              <a:spcAft>
                <a:spcPts val="0"/>
              </a:spcAft>
              <a:defRPr/>
            </a:pPr>
            <a:r>
              <a:rPr lang="es-ES" dirty="0" smtClean="0"/>
              <a:t>CONCLUSIONES</a:t>
            </a:r>
            <a:endParaRPr lang="es-ES" dirty="0"/>
          </a:p>
        </p:txBody>
      </p:sp>
      <p:sp>
        <p:nvSpPr>
          <p:cNvPr id="15" name="Text Box 97"/>
          <p:cNvSpPr txBox="1">
            <a:spLocks noChangeArrowheads="1"/>
          </p:cNvSpPr>
          <p:nvPr/>
        </p:nvSpPr>
        <p:spPr bwMode="auto">
          <a:xfrm>
            <a:off x="3584575" y="1146175"/>
            <a:ext cx="2736850" cy="307975"/>
          </a:xfrm>
          <a:prstGeom prst="rect">
            <a:avLst/>
          </a:prstGeom>
          <a:solidFill>
            <a:schemeClr val="bg1"/>
          </a:solidFill>
          <a:ln>
            <a:noFill/>
          </a:ln>
          <a:effectLst/>
          <a:extLst/>
        </p:spPr>
        <p:txBody>
          <a:bodyPr>
            <a:spAutoFit/>
          </a:bodyPr>
          <a:lstStyle/>
          <a:p>
            <a:pPr algn="ctr" fontAlgn="auto">
              <a:spcBef>
                <a:spcPts val="0"/>
              </a:spcBef>
              <a:spcAft>
                <a:spcPts val="0"/>
              </a:spcAft>
              <a:defRPr/>
            </a:pPr>
            <a:r>
              <a:rPr lang="es-ES_tradnl" sz="1400" b="1" dirty="0">
                <a:solidFill>
                  <a:schemeClr val="accent1">
                    <a:lumMod val="75000"/>
                  </a:schemeClr>
                </a:solidFill>
                <a:latin typeface="+mn-lt"/>
              </a:rPr>
              <a:t>LA ESPECIALIZACION MÉDICA (I)</a:t>
            </a:r>
            <a:endParaRPr lang="es-ES_tradnl" sz="1400" b="1" dirty="0">
              <a:solidFill>
                <a:schemeClr val="accent1">
                  <a:lumMod val="75000"/>
                </a:schemeClr>
              </a:solidFill>
              <a:latin typeface="+mn-lt"/>
            </a:endParaRPr>
          </a:p>
        </p:txBody>
      </p:sp>
      <p:sp>
        <p:nvSpPr>
          <p:cNvPr id="2" name="1 Rectángulo"/>
          <p:cNvSpPr/>
          <p:nvPr/>
        </p:nvSpPr>
        <p:spPr>
          <a:xfrm>
            <a:off x="560388" y="1458913"/>
            <a:ext cx="8785225" cy="4400550"/>
          </a:xfrm>
          <a:prstGeom prst="rect">
            <a:avLst/>
          </a:prstGeom>
        </p:spPr>
        <p:txBody>
          <a:bodyPr>
            <a:spAutoFit/>
          </a:bodyPr>
          <a:lstStyle/>
          <a:p>
            <a:pPr marL="171450" indent="-171450" fontAlgn="auto">
              <a:spcBef>
                <a:spcPts val="0"/>
              </a:spcBef>
              <a:spcAft>
                <a:spcPts val="1200"/>
              </a:spcAft>
              <a:buClr>
                <a:schemeClr val="tx2">
                  <a:lumMod val="60000"/>
                  <a:lumOff val="40000"/>
                </a:schemeClr>
              </a:buClr>
              <a:buFont typeface="Wingdings" pitchFamily="2" charset="2"/>
              <a:buChar char="§"/>
              <a:defRPr/>
            </a:pPr>
            <a:r>
              <a:rPr lang="es-ES" sz="1500" b="1" dirty="0">
                <a:solidFill>
                  <a:srgbClr val="000000"/>
                </a:solidFill>
                <a:latin typeface="+mn-lt"/>
              </a:rPr>
              <a:t>La mayor parte de los médicos </a:t>
            </a:r>
            <a:r>
              <a:rPr lang="es-ES" sz="1500" dirty="0">
                <a:solidFill>
                  <a:srgbClr val="000000"/>
                </a:solidFill>
                <a:latin typeface="+mn-lt"/>
              </a:rPr>
              <a:t>encuestados, en torno al 90%,  </a:t>
            </a:r>
            <a:r>
              <a:rPr lang="es-ES" sz="1500" b="1" dirty="0">
                <a:solidFill>
                  <a:srgbClr val="000000"/>
                </a:solidFill>
                <a:latin typeface="+mn-lt"/>
              </a:rPr>
              <a:t>ha realizado una especialidad</a:t>
            </a:r>
            <a:r>
              <a:rPr lang="es-ES" sz="1500" dirty="0">
                <a:solidFill>
                  <a:srgbClr val="000000"/>
                </a:solidFill>
                <a:latin typeface="+mn-lt"/>
              </a:rPr>
              <a:t>.</a:t>
            </a:r>
            <a:r>
              <a:rPr lang="es-ES" sz="1500" dirty="0">
                <a:solidFill>
                  <a:srgbClr val="000000"/>
                </a:solidFill>
                <a:latin typeface="+mn-lt"/>
              </a:rPr>
              <a:t> La mayoría de ellos (el 61,8%) la ha finalizado </a:t>
            </a:r>
            <a:r>
              <a:rPr lang="es-ES" sz="1500" b="1" dirty="0">
                <a:solidFill>
                  <a:srgbClr val="000000"/>
                </a:solidFill>
                <a:latin typeface="+mn-lt"/>
              </a:rPr>
              <a:t>hace más de 11 años</a:t>
            </a:r>
            <a:r>
              <a:rPr lang="es-ES" sz="1500" dirty="0">
                <a:solidFill>
                  <a:srgbClr val="000000"/>
                </a:solidFill>
                <a:latin typeface="+mn-lt"/>
              </a:rPr>
              <a:t>.</a:t>
            </a:r>
          </a:p>
          <a:p>
            <a:pPr marL="171450" indent="-171450" fontAlgn="auto">
              <a:spcBef>
                <a:spcPts val="0"/>
              </a:spcBef>
              <a:spcAft>
                <a:spcPts val="1200"/>
              </a:spcAft>
              <a:buClr>
                <a:schemeClr val="tx2">
                  <a:lumMod val="60000"/>
                  <a:lumOff val="40000"/>
                </a:schemeClr>
              </a:buClr>
              <a:buFont typeface="Wingdings" pitchFamily="2" charset="2"/>
              <a:buChar char="§"/>
              <a:defRPr/>
            </a:pPr>
            <a:r>
              <a:rPr lang="es-ES" sz="1500" dirty="0">
                <a:solidFill>
                  <a:srgbClr val="000000"/>
                </a:solidFill>
                <a:latin typeface="+mn-lt"/>
              </a:rPr>
              <a:t>Tan sólo </a:t>
            </a:r>
            <a:r>
              <a:rPr lang="es-ES" sz="1500" b="1" dirty="0">
                <a:solidFill>
                  <a:srgbClr val="000000"/>
                </a:solidFill>
                <a:latin typeface="+mn-lt"/>
              </a:rPr>
              <a:t>el 5,9% ha realizado más de una especialidad</a:t>
            </a:r>
            <a:r>
              <a:rPr lang="es-ES" sz="1500" dirty="0">
                <a:solidFill>
                  <a:srgbClr val="000000"/>
                </a:solidFill>
                <a:latin typeface="+mn-lt"/>
              </a:rPr>
              <a:t>. De éstos, </a:t>
            </a:r>
            <a:r>
              <a:rPr lang="es-ES" sz="1500" b="1" dirty="0">
                <a:solidFill>
                  <a:srgbClr val="000000"/>
                </a:solidFill>
                <a:latin typeface="+mn-lt"/>
              </a:rPr>
              <a:t>el 11% hace un año que ha terminado la última, y el 43,5% hace menos de 5 años.</a:t>
            </a:r>
            <a:r>
              <a:rPr lang="es-ES" sz="1500" dirty="0">
                <a:solidFill>
                  <a:srgbClr val="000000"/>
                </a:solidFill>
                <a:latin typeface="+mn-lt"/>
              </a:rPr>
              <a:t> </a:t>
            </a:r>
            <a:r>
              <a:rPr lang="es-ES" sz="1500" dirty="0">
                <a:solidFill>
                  <a:srgbClr val="000000"/>
                </a:solidFill>
                <a:latin typeface="+mn-lt"/>
                <a:sym typeface="Wingdings" pitchFamily="2" charset="2"/>
              </a:rPr>
              <a:t>De acuerdo a éstos datos podría decirse que se ha producido un </a:t>
            </a:r>
            <a:r>
              <a:rPr lang="es-ES" sz="1500" b="1" dirty="0">
                <a:solidFill>
                  <a:srgbClr val="000000"/>
                </a:solidFill>
                <a:latin typeface="+mn-lt"/>
                <a:sym typeface="Wingdings" pitchFamily="2" charset="2"/>
              </a:rPr>
              <a:t>fenómeno de re-especialización especialmente intenso en los últimos 5 años.</a:t>
            </a:r>
            <a:endParaRPr lang="es-ES" sz="1500" b="1" dirty="0">
              <a:solidFill>
                <a:srgbClr val="000000"/>
              </a:solidFill>
              <a:latin typeface="+mn-lt"/>
            </a:endParaRPr>
          </a:p>
          <a:p>
            <a:pPr marL="171450" indent="-171450" fontAlgn="auto">
              <a:spcBef>
                <a:spcPts val="0"/>
              </a:spcBef>
              <a:spcAft>
                <a:spcPts val="1200"/>
              </a:spcAft>
              <a:buClr>
                <a:schemeClr val="tx2">
                  <a:lumMod val="60000"/>
                  <a:lumOff val="40000"/>
                </a:schemeClr>
              </a:buClr>
              <a:buFont typeface="Wingdings" pitchFamily="2" charset="2"/>
              <a:buChar char="§"/>
              <a:defRPr/>
            </a:pPr>
            <a:r>
              <a:rPr lang="es-ES" sz="1500" dirty="0">
                <a:solidFill>
                  <a:srgbClr val="000000"/>
                </a:solidFill>
                <a:latin typeface="+mn-lt"/>
              </a:rPr>
              <a:t>Entre los que han realizado </a:t>
            </a:r>
            <a:r>
              <a:rPr lang="es-ES" sz="1500" b="1" dirty="0">
                <a:solidFill>
                  <a:srgbClr val="000000"/>
                </a:solidFill>
                <a:latin typeface="+mn-lt"/>
              </a:rPr>
              <a:t>una sola especialidad, </a:t>
            </a:r>
            <a:r>
              <a:rPr lang="es-ES" sz="1500" b="1" i="1" dirty="0">
                <a:solidFill>
                  <a:srgbClr val="000000"/>
                </a:solidFill>
                <a:latin typeface="+mn-lt"/>
              </a:rPr>
              <a:t>Medicina familiar y Comunitaria</a:t>
            </a:r>
            <a:r>
              <a:rPr lang="es-ES" sz="1500" b="1" dirty="0">
                <a:solidFill>
                  <a:srgbClr val="000000"/>
                </a:solidFill>
                <a:latin typeface="+mn-lt"/>
              </a:rPr>
              <a:t> se muestra como la más prevalente. </a:t>
            </a:r>
            <a:r>
              <a:rPr lang="es-ES" sz="1500" dirty="0">
                <a:solidFill>
                  <a:srgbClr val="000000"/>
                </a:solidFill>
                <a:latin typeface="+mn-lt"/>
              </a:rPr>
              <a:t>A gran distancia, le siguen </a:t>
            </a:r>
            <a:r>
              <a:rPr lang="es-ES" sz="1500" i="1" dirty="0">
                <a:solidFill>
                  <a:srgbClr val="000000"/>
                </a:solidFill>
                <a:latin typeface="+mn-lt"/>
              </a:rPr>
              <a:t>Pediatría y sus áreas específicas</a:t>
            </a:r>
            <a:r>
              <a:rPr lang="es-ES" sz="1500" dirty="0">
                <a:solidFill>
                  <a:srgbClr val="000000"/>
                </a:solidFill>
                <a:latin typeface="+mn-lt"/>
              </a:rPr>
              <a:t> además de </a:t>
            </a:r>
            <a:r>
              <a:rPr lang="es-ES" sz="1500" i="1" dirty="0">
                <a:solidFill>
                  <a:srgbClr val="000000"/>
                </a:solidFill>
                <a:latin typeface="+mn-lt"/>
              </a:rPr>
              <a:t>Medicina del trabajo</a:t>
            </a:r>
            <a:r>
              <a:rPr lang="es-ES" sz="1500" dirty="0">
                <a:solidFill>
                  <a:srgbClr val="000000"/>
                </a:solidFill>
                <a:latin typeface="+mn-lt"/>
              </a:rPr>
              <a:t> y </a:t>
            </a:r>
            <a:r>
              <a:rPr lang="es-ES" sz="1500" i="1" dirty="0">
                <a:solidFill>
                  <a:srgbClr val="000000"/>
                </a:solidFill>
                <a:latin typeface="+mn-lt"/>
              </a:rPr>
              <a:t>Medicina Interna</a:t>
            </a:r>
            <a:r>
              <a:rPr lang="es-ES" sz="1500" dirty="0">
                <a:solidFill>
                  <a:srgbClr val="000000"/>
                </a:solidFill>
                <a:latin typeface="+mn-lt"/>
              </a:rPr>
              <a:t>. Entre </a:t>
            </a:r>
            <a:r>
              <a:rPr lang="es-ES" sz="1500" b="1" dirty="0">
                <a:solidFill>
                  <a:srgbClr val="000000"/>
                </a:solidFill>
                <a:latin typeface="+mn-lt"/>
              </a:rPr>
              <a:t>los que realizan más de una especialidad las más demandadas son, nuevamente, </a:t>
            </a:r>
            <a:r>
              <a:rPr lang="es-ES" sz="1500" b="1" i="1" dirty="0">
                <a:solidFill>
                  <a:srgbClr val="000000"/>
                </a:solidFill>
                <a:latin typeface="+mn-lt"/>
              </a:rPr>
              <a:t>Medicina </a:t>
            </a:r>
            <a:r>
              <a:rPr lang="es-ES" sz="1500" b="1" i="1" dirty="0">
                <a:solidFill>
                  <a:srgbClr val="000000"/>
                </a:solidFill>
                <a:latin typeface="+mn-lt"/>
              </a:rPr>
              <a:t>F</a:t>
            </a:r>
            <a:r>
              <a:rPr lang="es-ES" sz="1500" b="1" i="1" dirty="0">
                <a:solidFill>
                  <a:srgbClr val="000000"/>
                </a:solidFill>
                <a:latin typeface="+mn-lt"/>
              </a:rPr>
              <a:t>amiliar y Comunitaria</a:t>
            </a:r>
            <a:r>
              <a:rPr lang="es-ES" sz="1500" dirty="0">
                <a:solidFill>
                  <a:srgbClr val="000000"/>
                </a:solidFill>
                <a:latin typeface="+mn-lt"/>
              </a:rPr>
              <a:t> bastante distanciada del resto. Le siguen, </a:t>
            </a:r>
            <a:r>
              <a:rPr lang="es-ES" sz="1500" i="1" dirty="0">
                <a:solidFill>
                  <a:srgbClr val="000000"/>
                </a:solidFill>
                <a:latin typeface="+mn-lt"/>
              </a:rPr>
              <a:t>Medicina Interna</a:t>
            </a:r>
            <a:r>
              <a:rPr lang="es-ES" sz="1500" dirty="0">
                <a:solidFill>
                  <a:srgbClr val="000000"/>
                </a:solidFill>
                <a:latin typeface="+mn-lt"/>
              </a:rPr>
              <a:t> y </a:t>
            </a:r>
            <a:r>
              <a:rPr lang="es-ES" sz="1500" i="1" dirty="0">
                <a:solidFill>
                  <a:srgbClr val="000000"/>
                </a:solidFill>
                <a:latin typeface="+mn-lt"/>
              </a:rPr>
              <a:t>Medicina del Trabajo</a:t>
            </a:r>
            <a:r>
              <a:rPr lang="es-ES" sz="1500" dirty="0">
                <a:solidFill>
                  <a:srgbClr val="000000"/>
                </a:solidFill>
                <a:latin typeface="+mn-lt"/>
              </a:rPr>
              <a:t>.</a:t>
            </a:r>
          </a:p>
          <a:p>
            <a:pPr marL="171450" indent="-171450" fontAlgn="auto">
              <a:spcBef>
                <a:spcPts val="0"/>
              </a:spcBef>
              <a:spcAft>
                <a:spcPts val="1200"/>
              </a:spcAft>
              <a:buClr>
                <a:schemeClr val="tx2">
                  <a:lumMod val="60000"/>
                  <a:lumOff val="40000"/>
                </a:schemeClr>
              </a:buClr>
              <a:buFont typeface="Wingdings" pitchFamily="2" charset="2"/>
              <a:buChar char="§"/>
              <a:defRPr/>
            </a:pPr>
            <a:r>
              <a:rPr lang="es-ES" sz="1500" b="1" dirty="0">
                <a:solidFill>
                  <a:srgbClr val="000000"/>
                </a:solidFill>
                <a:latin typeface="+mn-lt"/>
              </a:rPr>
              <a:t>Madrid y Valencia </a:t>
            </a:r>
            <a:r>
              <a:rPr lang="es-ES" sz="1500" dirty="0">
                <a:solidFill>
                  <a:srgbClr val="000000"/>
                </a:solidFill>
                <a:latin typeface="+mn-lt"/>
              </a:rPr>
              <a:t>se posicionan como las </a:t>
            </a:r>
            <a:r>
              <a:rPr lang="es-ES" sz="1500" b="1" dirty="0">
                <a:solidFill>
                  <a:srgbClr val="000000"/>
                </a:solidFill>
                <a:latin typeface="+mn-lt"/>
              </a:rPr>
              <a:t>principales provincias de obtención de las especialidades </a:t>
            </a:r>
            <a:r>
              <a:rPr lang="es-ES" sz="1500" dirty="0">
                <a:solidFill>
                  <a:srgbClr val="000000"/>
                </a:solidFill>
                <a:latin typeface="+mn-lt"/>
              </a:rPr>
              <a:t>para</a:t>
            </a:r>
            <a:r>
              <a:rPr lang="es-ES" sz="1500" b="1" dirty="0">
                <a:solidFill>
                  <a:srgbClr val="000000"/>
                </a:solidFill>
                <a:latin typeface="+mn-lt"/>
              </a:rPr>
              <a:t> </a:t>
            </a:r>
            <a:r>
              <a:rPr lang="es-ES" sz="1500" dirty="0">
                <a:solidFill>
                  <a:srgbClr val="000000"/>
                </a:solidFill>
                <a:latin typeface="+mn-lt"/>
              </a:rPr>
              <a:t>los que los médicos que han realizado la encuesta</a:t>
            </a:r>
            <a:r>
              <a:rPr lang="es-ES" sz="1500" b="1" dirty="0">
                <a:solidFill>
                  <a:srgbClr val="000000"/>
                </a:solidFill>
                <a:latin typeface="+mn-lt"/>
              </a:rPr>
              <a:t>.</a:t>
            </a:r>
            <a:r>
              <a:rPr lang="es-ES" sz="1500" dirty="0">
                <a:solidFill>
                  <a:srgbClr val="000000"/>
                </a:solidFill>
                <a:latin typeface="+mn-lt"/>
              </a:rPr>
              <a:t> No obstante, hay que tener en cuenta que la mayoría de las encuestas proceden del colegio profesional de Valencia, no produciéndose esta situación con Madrid.</a:t>
            </a:r>
          </a:p>
          <a:p>
            <a:pPr marL="171450" indent="-171450" fontAlgn="auto">
              <a:spcBef>
                <a:spcPts val="0"/>
              </a:spcBef>
              <a:spcAft>
                <a:spcPts val="1200"/>
              </a:spcAft>
              <a:buClr>
                <a:schemeClr val="tx2">
                  <a:lumMod val="60000"/>
                  <a:lumOff val="40000"/>
                </a:schemeClr>
              </a:buClr>
              <a:buFont typeface="Wingdings" pitchFamily="2" charset="2"/>
              <a:buChar char="§"/>
              <a:defRPr/>
            </a:pPr>
            <a:r>
              <a:rPr lang="es-ES" sz="1500" dirty="0">
                <a:solidFill>
                  <a:srgbClr val="000000"/>
                </a:solidFill>
                <a:latin typeface="+mn-lt"/>
              </a:rPr>
              <a:t>Aparece una </a:t>
            </a:r>
            <a:r>
              <a:rPr lang="es-ES" sz="1500" b="1" dirty="0">
                <a:solidFill>
                  <a:srgbClr val="000000"/>
                </a:solidFill>
                <a:latin typeface="+mn-lt"/>
              </a:rPr>
              <a:t>importante movilidad laboral interprovincial</a:t>
            </a:r>
            <a:r>
              <a:rPr lang="es-ES" sz="1500" dirty="0">
                <a:solidFill>
                  <a:srgbClr val="000000"/>
                </a:solidFill>
                <a:latin typeface="+mn-lt"/>
              </a:rPr>
              <a:t>: el 53,6% de los que realizan su especialidad en España trabaja en la misma provincia de obtención del título, mientras que </a:t>
            </a:r>
            <a:r>
              <a:rPr lang="es-ES" sz="1500" b="1" dirty="0">
                <a:solidFill>
                  <a:srgbClr val="000000"/>
                </a:solidFill>
                <a:latin typeface="+mn-lt"/>
              </a:rPr>
              <a:t>el 34,9% lo hace en una provincia diferente</a:t>
            </a:r>
            <a:r>
              <a:rPr lang="es-ES" sz="1500" dirty="0">
                <a:solidFill>
                  <a:srgbClr val="000000"/>
                </a:solidFill>
                <a:latin typeface="+mn-lt"/>
              </a:rPr>
              <a:t>. Únicamente el 0,5% trabaja fuera de España</a:t>
            </a:r>
            <a:r>
              <a:rPr lang="es-ES" sz="1500" dirty="0">
                <a:solidFill>
                  <a:srgbClr val="000000"/>
                </a:solidFill>
                <a:latin typeface="+mn-lt"/>
              </a:rPr>
              <a:t>.</a:t>
            </a:r>
            <a:endParaRPr lang="es-ES" sz="1500" dirty="0">
              <a:solidFill>
                <a:srgbClr val="000000"/>
              </a:solidFill>
              <a:latin typeface="+mn-lt"/>
            </a:endParaRPr>
          </a:p>
        </p:txBody>
      </p:sp>
    </p:spTree>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2 Rectángulo"/>
          <p:cNvSpPr/>
          <p:nvPr/>
        </p:nvSpPr>
        <p:spPr>
          <a:xfrm>
            <a:off x="415925" y="1374775"/>
            <a:ext cx="9074150" cy="4430713"/>
          </a:xfrm>
          <a:prstGeom prst="rect">
            <a:avLst/>
          </a:prstGeom>
          <a:no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sp>
        <p:nvSpPr>
          <p:cNvPr id="27" name="Text Box 4"/>
          <p:cNvSpPr txBox="1">
            <a:spLocks noChangeArrowheads="1"/>
          </p:cNvSpPr>
          <p:nvPr/>
        </p:nvSpPr>
        <p:spPr bwMode="auto">
          <a:xfrm>
            <a:off x="272480" y="212062"/>
            <a:ext cx="7704856" cy="369827"/>
          </a:xfrm>
          <a:prstGeom prst="rect">
            <a:avLst/>
          </a:prstGeom>
          <a:noFill/>
          <a:ln>
            <a:noFill/>
          </a:ln>
          <a:extLst>
            <a:ext uri="{909E8E84-426E-40DD-AFC4-6F175D3DCCD1}"/>
            <a:ext uri="{91240B29-F687-4F45-9708-019B960494DF}"/>
          </a:extLst>
        </p:spPr>
        <p:txBody>
          <a:bodyPr lIns="0" tIns="72000" rIns="0" bIns="72000" anchor="ctr">
            <a:spAutoFit/>
          </a:bodyPr>
          <a:lstStyle>
            <a:defPPr>
              <a:defRPr lang="es-ES"/>
            </a:defPPr>
            <a:lvl1pPr>
              <a:lnSpc>
                <a:spcPts val="1700"/>
              </a:lnSpc>
              <a:spcBef>
                <a:spcPts val="0"/>
              </a:spcBef>
              <a:defRPr>
                <a:ln>
                  <a:solidFill>
                    <a:schemeClr val="bg1"/>
                  </a:solidFill>
                </a:ln>
                <a:solidFill>
                  <a:schemeClr val="bg1"/>
                </a:solidFill>
                <a:latin typeface="Calibri" pitchFamily="34" charset="0"/>
                <a:cs typeface="Calibri" pitchFamily="34"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algn="ctr" eaLnBrk="0" fontAlgn="base" hangingPunct="0">
              <a:spcBef>
                <a:spcPct val="50000"/>
              </a:spcBef>
              <a:spcAft>
                <a:spcPct val="0"/>
              </a:spcAft>
              <a:defRPr>
                <a:latin typeface="Arial" charset="0"/>
                <a:cs typeface="Arial" charset="0"/>
              </a:defRPr>
            </a:lvl6pPr>
            <a:lvl7pPr marL="2971800" indent="-228600" algn="ctr" eaLnBrk="0" fontAlgn="base" hangingPunct="0">
              <a:spcBef>
                <a:spcPct val="50000"/>
              </a:spcBef>
              <a:spcAft>
                <a:spcPct val="0"/>
              </a:spcAft>
              <a:defRPr>
                <a:latin typeface="Arial" charset="0"/>
                <a:cs typeface="Arial" charset="0"/>
              </a:defRPr>
            </a:lvl7pPr>
            <a:lvl8pPr marL="3429000" indent="-228600" algn="ctr" eaLnBrk="0" fontAlgn="base" hangingPunct="0">
              <a:spcBef>
                <a:spcPct val="50000"/>
              </a:spcBef>
              <a:spcAft>
                <a:spcPct val="0"/>
              </a:spcAft>
              <a:defRPr>
                <a:latin typeface="Arial" charset="0"/>
                <a:cs typeface="Arial" charset="0"/>
              </a:defRPr>
            </a:lvl8pPr>
            <a:lvl9pPr marL="3886200" indent="-228600" algn="ctr" eaLnBrk="0" fontAlgn="base" hangingPunct="0">
              <a:spcBef>
                <a:spcPct val="50000"/>
              </a:spcBef>
              <a:spcAft>
                <a:spcPct val="0"/>
              </a:spcAft>
              <a:defRPr>
                <a:latin typeface="Arial" charset="0"/>
                <a:cs typeface="Arial" charset="0"/>
              </a:defRPr>
            </a:lvl9pPr>
          </a:lstStyle>
          <a:p>
            <a:pPr fontAlgn="auto">
              <a:spcAft>
                <a:spcPts val="0"/>
              </a:spcAft>
              <a:defRPr/>
            </a:pPr>
            <a:r>
              <a:rPr lang="es-ES" dirty="0" smtClean="0"/>
              <a:t>CONCLUSIONES</a:t>
            </a:r>
            <a:endParaRPr lang="es-ES" dirty="0"/>
          </a:p>
        </p:txBody>
      </p:sp>
      <p:sp>
        <p:nvSpPr>
          <p:cNvPr id="15" name="Text Box 97"/>
          <p:cNvSpPr txBox="1">
            <a:spLocks noChangeArrowheads="1"/>
          </p:cNvSpPr>
          <p:nvPr/>
        </p:nvSpPr>
        <p:spPr bwMode="auto">
          <a:xfrm>
            <a:off x="3584575" y="1238250"/>
            <a:ext cx="2736850" cy="307975"/>
          </a:xfrm>
          <a:prstGeom prst="rect">
            <a:avLst/>
          </a:prstGeom>
          <a:solidFill>
            <a:schemeClr val="bg1"/>
          </a:solidFill>
          <a:ln>
            <a:noFill/>
          </a:ln>
          <a:effectLst/>
          <a:extLst/>
        </p:spPr>
        <p:txBody>
          <a:bodyPr>
            <a:spAutoFit/>
          </a:bodyPr>
          <a:lstStyle/>
          <a:p>
            <a:pPr algn="ctr" fontAlgn="auto">
              <a:spcBef>
                <a:spcPts val="0"/>
              </a:spcBef>
              <a:spcAft>
                <a:spcPts val="0"/>
              </a:spcAft>
              <a:defRPr/>
            </a:pPr>
            <a:r>
              <a:rPr lang="es-ES_tradnl" sz="1400" b="1" dirty="0">
                <a:solidFill>
                  <a:schemeClr val="accent1">
                    <a:lumMod val="75000"/>
                  </a:schemeClr>
                </a:solidFill>
                <a:latin typeface="+mn-lt"/>
              </a:rPr>
              <a:t>LA ESPECIALIZACION MÉDICA (II)</a:t>
            </a:r>
            <a:endParaRPr lang="es-ES_tradnl" sz="1400" b="1" dirty="0">
              <a:solidFill>
                <a:schemeClr val="accent1">
                  <a:lumMod val="75000"/>
                </a:schemeClr>
              </a:solidFill>
              <a:latin typeface="+mn-lt"/>
            </a:endParaRPr>
          </a:p>
        </p:txBody>
      </p:sp>
      <p:sp>
        <p:nvSpPr>
          <p:cNvPr id="2" name="1 Rectángulo"/>
          <p:cNvSpPr/>
          <p:nvPr/>
        </p:nvSpPr>
        <p:spPr>
          <a:xfrm>
            <a:off x="560388" y="1666875"/>
            <a:ext cx="8785225" cy="4016375"/>
          </a:xfrm>
          <a:prstGeom prst="rect">
            <a:avLst/>
          </a:prstGeom>
        </p:spPr>
        <p:txBody>
          <a:bodyPr>
            <a:spAutoFit/>
          </a:bodyPr>
          <a:lstStyle/>
          <a:p>
            <a:pPr marL="171450" indent="-171450" fontAlgn="auto">
              <a:spcBef>
                <a:spcPts val="0"/>
              </a:spcBef>
              <a:spcAft>
                <a:spcPts val="1200"/>
              </a:spcAft>
              <a:buClr>
                <a:schemeClr val="tx2">
                  <a:lumMod val="60000"/>
                  <a:lumOff val="40000"/>
                </a:schemeClr>
              </a:buClr>
              <a:buFont typeface="Wingdings" pitchFamily="2" charset="2"/>
              <a:buChar char="§"/>
              <a:defRPr/>
            </a:pPr>
            <a:r>
              <a:rPr lang="es-ES" sz="1500" b="1" dirty="0">
                <a:latin typeface="+mn-lt"/>
              </a:rPr>
              <a:t>De </a:t>
            </a:r>
            <a:r>
              <a:rPr lang="es-ES" sz="1500" b="1" dirty="0">
                <a:latin typeface="+mn-lt"/>
              </a:rPr>
              <a:t>los médicos que ejercen una especialidad médica y trabajan en el extranjero, el 43,9% llevan menos de 5 años fuera de </a:t>
            </a:r>
            <a:r>
              <a:rPr lang="es-ES" sz="1500" b="1" dirty="0">
                <a:latin typeface="+mn-lt"/>
              </a:rPr>
              <a:t>España, la </a:t>
            </a:r>
            <a:r>
              <a:rPr lang="es-ES" sz="1500" b="1" dirty="0">
                <a:latin typeface="+mn-lt"/>
              </a:rPr>
              <a:t>mayoría, el 31,3%, han salido en el último </a:t>
            </a:r>
            <a:r>
              <a:rPr lang="es-ES" sz="1500" b="1" dirty="0">
                <a:latin typeface="+mn-lt"/>
              </a:rPr>
              <a:t>año.</a:t>
            </a:r>
            <a:r>
              <a:rPr lang="es-ES" sz="1500" dirty="0">
                <a:latin typeface="+mn-lt"/>
              </a:rPr>
              <a:t> </a:t>
            </a:r>
            <a:r>
              <a:rPr lang="es-ES" sz="1500" dirty="0">
                <a:latin typeface="+mn-lt"/>
              </a:rPr>
              <a:t>De acuerdo a éstos datos podría decirse que la emigración de médicos españoles se ha intensificado principalmente en el último año: tan sólo el 27,1% de los encuestados que ejercen una especialidad médica en el extranjero hace más de 5 años que se encuentran allí</a:t>
            </a:r>
            <a:r>
              <a:rPr lang="es-ES" sz="1500" dirty="0">
                <a:latin typeface="+mn-lt"/>
              </a:rPr>
              <a:t>.</a:t>
            </a:r>
          </a:p>
          <a:p>
            <a:pPr marL="171450" indent="-171450" fontAlgn="auto">
              <a:spcBef>
                <a:spcPts val="0"/>
              </a:spcBef>
              <a:spcAft>
                <a:spcPts val="1200"/>
              </a:spcAft>
              <a:buClr>
                <a:schemeClr val="tx2">
                  <a:lumMod val="60000"/>
                  <a:lumOff val="40000"/>
                </a:schemeClr>
              </a:buClr>
              <a:buFont typeface="Wingdings" pitchFamily="2" charset="2"/>
              <a:buChar char="§"/>
              <a:defRPr/>
            </a:pPr>
            <a:r>
              <a:rPr lang="es-ES" sz="1500" b="1" dirty="0">
                <a:latin typeface="+mn-lt"/>
              </a:rPr>
              <a:t>El 5,1% de los encuestados que han realizado una especialidad en España se encuentran desempleados</a:t>
            </a:r>
            <a:r>
              <a:rPr lang="es-ES" sz="1500" dirty="0">
                <a:latin typeface="+mn-lt"/>
              </a:rPr>
              <a:t>, mientras que para </a:t>
            </a:r>
            <a:r>
              <a:rPr lang="es-ES" sz="1500" b="1" dirty="0">
                <a:latin typeface="+mn-lt"/>
              </a:rPr>
              <a:t>los que han realizado una especialidad en un país extracomunitario el desempleo asciende al 20,8%</a:t>
            </a:r>
            <a:r>
              <a:rPr lang="es-ES" sz="1500" dirty="0">
                <a:latin typeface="+mn-lt"/>
              </a:rPr>
              <a:t>.</a:t>
            </a:r>
          </a:p>
          <a:p>
            <a:pPr marL="171450" indent="-171450" fontAlgn="auto">
              <a:spcBef>
                <a:spcPts val="0"/>
              </a:spcBef>
              <a:spcAft>
                <a:spcPts val="1200"/>
              </a:spcAft>
              <a:buClr>
                <a:schemeClr val="tx2">
                  <a:lumMod val="60000"/>
                  <a:lumOff val="40000"/>
                </a:schemeClr>
              </a:buClr>
              <a:buFont typeface="Wingdings" pitchFamily="2" charset="2"/>
              <a:buChar char="§"/>
              <a:defRPr/>
            </a:pPr>
            <a:r>
              <a:rPr lang="es-ES" sz="1500" dirty="0">
                <a:latin typeface="+mn-lt"/>
              </a:rPr>
              <a:t>En relación a la formación continuada de los médicos, 7 de cada 10 hace menos de un año que han realizado un curso de formación, de éstos 3 de cada 10 lo está realizando en el momento actual: podría decirse que </a:t>
            </a:r>
            <a:r>
              <a:rPr lang="es-ES" sz="1500" b="1" dirty="0">
                <a:latin typeface="+mn-lt"/>
              </a:rPr>
              <a:t>la formación continua es un aspecto que los médicos encuestados parecen tener muy presente</a:t>
            </a:r>
            <a:r>
              <a:rPr lang="es-ES" sz="1500" dirty="0">
                <a:latin typeface="+mn-lt"/>
              </a:rPr>
              <a:t>.</a:t>
            </a:r>
          </a:p>
          <a:p>
            <a:pPr marL="171450" indent="-171450" fontAlgn="auto">
              <a:spcBef>
                <a:spcPts val="0"/>
              </a:spcBef>
              <a:spcAft>
                <a:spcPts val="1200"/>
              </a:spcAft>
              <a:buClr>
                <a:schemeClr val="tx2">
                  <a:lumMod val="60000"/>
                  <a:lumOff val="40000"/>
                </a:schemeClr>
              </a:buClr>
              <a:buFont typeface="Wingdings" pitchFamily="2" charset="2"/>
              <a:buChar char="§"/>
              <a:defRPr/>
            </a:pPr>
            <a:r>
              <a:rPr lang="es-ES" sz="1500" dirty="0">
                <a:latin typeface="+mn-lt"/>
              </a:rPr>
              <a:t>En sugerido, las principales entidades en las que realizan los cursos de formación son las Sociedades Científicas y los Centros de Trabajo, situándose la OMC como la 5º entidad más elegida para formarse.  No obstante, </a:t>
            </a:r>
            <a:r>
              <a:rPr lang="es-ES" sz="1500" b="1" dirty="0">
                <a:latin typeface="+mn-lt"/>
              </a:rPr>
              <a:t>al analizar la calidad de la formación, la OMC asciende al segundo puesto, situándose tan solo por detrás de las Sociedades Científicas.</a:t>
            </a:r>
            <a:endParaRPr lang="es-ES" sz="1600" b="1" dirty="0">
              <a:latin typeface="+mn-lt"/>
            </a:endParaRPr>
          </a:p>
        </p:txBody>
      </p:sp>
    </p:spTree>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2 Rectángulo"/>
          <p:cNvSpPr/>
          <p:nvPr/>
        </p:nvSpPr>
        <p:spPr>
          <a:xfrm>
            <a:off x="415925" y="1185863"/>
            <a:ext cx="9074150" cy="5195887"/>
          </a:xfrm>
          <a:prstGeom prst="rect">
            <a:avLst/>
          </a:prstGeom>
          <a:no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sp>
        <p:nvSpPr>
          <p:cNvPr id="27" name="Text Box 4"/>
          <p:cNvSpPr txBox="1">
            <a:spLocks noChangeArrowheads="1"/>
          </p:cNvSpPr>
          <p:nvPr/>
        </p:nvSpPr>
        <p:spPr bwMode="auto">
          <a:xfrm>
            <a:off x="272480" y="212062"/>
            <a:ext cx="7704856" cy="369827"/>
          </a:xfrm>
          <a:prstGeom prst="rect">
            <a:avLst/>
          </a:prstGeom>
          <a:noFill/>
          <a:ln>
            <a:noFill/>
          </a:ln>
          <a:extLst>
            <a:ext uri="{909E8E84-426E-40DD-AFC4-6F175D3DCCD1}"/>
            <a:ext uri="{91240B29-F687-4F45-9708-019B960494DF}"/>
          </a:extLst>
        </p:spPr>
        <p:txBody>
          <a:bodyPr lIns="0" tIns="72000" rIns="0" bIns="72000" anchor="ctr">
            <a:spAutoFit/>
          </a:bodyPr>
          <a:lstStyle>
            <a:defPPr>
              <a:defRPr lang="es-ES"/>
            </a:defPPr>
            <a:lvl1pPr>
              <a:lnSpc>
                <a:spcPts val="1700"/>
              </a:lnSpc>
              <a:spcBef>
                <a:spcPts val="0"/>
              </a:spcBef>
              <a:defRPr>
                <a:ln>
                  <a:solidFill>
                    <a:schemeClr val="bg1"/>
                  </a:solidFill>
                </a:ln>
                <a:solidFill>
                  <a:schemeClr val="bg1"/>
                </a:solidFill>
                <a:latin typeface="Calibri" pitchFamily="34" charset="0"/>
                <a:cs typeface="Calibri" pitchFamily="34"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algn="ctr" eaLnBrk="0" fontAlgn="base" hangingPunct="0">
              <a:spcBef>
                <a:spcPct val="50000"/>
              </a:spcBef>
              <a:spcAft>
                <a:spcPct val="0"/>
              </a:spcAft>
              <a:defRPr>
                <a:latin typeface="Arial" charset="0"/>
                <a:cs typeface="Arial" charset="0"/>
              </a:defRPr>
            </a:lvl6pPr>
            <a:lvl7pPr marL="2971800" indent="-228600" algn="ctr" eaLnBrk="0" fontAlgn="base" hangingPunct="0">
              <a:spcBef>
                <a:spcPct val="50000"/>
              </a:spcBef>
              <a:spcAft>
                <a:spcPct val="0"/>
              </a:spcAft>
              <a:defRPr>
                <a:latin typeface="Arial" charset="0"/>
                <a:cs typeface="Arial" charset="0"/>
              </a:defRPr>
            </a:lvl7pPr>
            <a:lvl8pPr marL="3429000" indent="-228600" algn="ctr" eaLnBrk="0" fontAlgn="base" hangingPunct="0">
              <a:spcBef>
                <a:spcPct val="50000"/>
              </a:spcBef>
              <a:spcAft>
                <a:spcPct val="0"/>
              </a:spcAft>
              <a:defRPr>
                <a:latin typeface="Arial" charset="0"/>
                <a:cs typeface="Arial" charset="0"/>
              </a:defRPr>
            </a:lvl8pPr>
            <a:lvl9pPr marL="3886200" indent="-228600" algn="ctr" eaLnBrk="0" fontAlgn="base" hangingPunct="0">
              <a:spcBef>
                <a:spcPct val="50000"/>
              </a:spcBef>
              <a:spcAft>
                <a:spcPct val="0"/>
              </a:spcAft>
              <a:defRPr>
                <a:latin typeface="Arial" charset="0"/>
                <a:cs typeface="Arial" charset="0"/>
              </a:defRPr>
            </a:lvl9pPr>
          </a:lstStyle>
          <a:p>
            <a:pPr fontAlgn="auto">
              <a:spcAft>
                <a:spcPts val="0"/>
              </a:spcAft>
              <a:defRPr/>
            </a:pPr>
            <a:r>
              <a:rPr lang="es-ES" dirty="0" smtClean="0"/>
              <a:t>CONCLUSIONES</a:t>
            </a:r>
            <a:endParaRPr lang="es-ES" dirty="0"/>
          </a:p>
        </p:txBody>
      </p:sp>
      <p:sp>
        <p:nvSpPr>
          <p:cNvPr id="15" name="Text Box 97"/>
          <p:cNvSpPr txBox="1">
            <a:spLocks noChangeArrowheads="1"/>
          </p:cNvSpPr>
          <p:nvPr/>
        </p:nvSpPr>
        <p:spPr bwMode="auto">
          <a:xfrm>
            <a:off x="3890963" y="990600"/>
            <a:ext cx="2124075" cy="307975"/>
          </a:xfrm>
          <a:prstGeom prst="rect">
            <a:avLst/>
          </a:prstGeom>
          <a:solidFill>
            <a:schemeClr val="bg1"/>
          </a:solidFill>
          <a:ln>
            <a:noFill/>
          </a:ln>
          <a:effectLst/>
          <a:extLst/>
        </p:spPr>
        <p:txBody>
          <a:bodyPr>
            <a:spAutoFit/>
          </a:bodyPr>
          <a:lstStyle/>
          <a:p>
            <a:pPr algn="ctr" fontAlgn="auto">
              <a:spcBef>
                <a:spcPts val="0"/>
              </a:spcBef>
              <a:spcAft>
                <a:spcPts val="0"/>
              </a:spcAft>
              <a:defRPr/>
            </a:pPr>
            <a:r>
              <a:rPr lang="es-ES_tradnl" sz="1400" b="1" dirty="0">
                <a:solidFill>
                  <a:schemeClr val="accent1">
                    <a:lumMod val="75000"/>
                  </a:schemeClr>
                </a:solidFill>
                <a:latin typeface="+mn-lt"/>
              </a:rPr>
              <a:t>SITUACIÓN LABORAL (I)</a:t>
            </a:r>
            <a:endParaRPr lang="es-ES_tradnl" sz="1400" b="1" dirty="0">
              <a:solidFill>
                <a:schemeClr val="accent1">
                  <a:lumMod val="75000"/>
                </a:schemeClr>
              </a:solidFill>
              <a:latin typeface="+mn-lt"/>
            </a:endParaRPr>
          </a:p>
        </p:txBody>
      </p:sp>
      <p:sp>
        <p:nvSpPr>
          <p:cNvPr id="2" name="1 Rectángulo"/>
          <p:cNvSpPr/>
          <p:nvPr/>
        </p:nvSpPr>
        <p:spPr>
          <a:xfrm>
            <a:off x="488950" y="1287463"/>
            <a:ext cx="8928100" cy="5094287"/>
          </a:xfrm>
          <a:prstGeom prst="rect">
            <a:avLst/>
          </a:prstGeom>
        </p:spPr>
        <p:txBody>
          <a:bodyPr>
            <a:spAutoFit/>
          </a:bodyPr>
          <a:lstStyle/>
          <a:p>
            <a:pPr marL="171450" indent="-171450" fontAlgn="auto">
              <a:spcBef>
                <a:spcPts val="0"/>
              </a:spcBef>
              <a:spcAft>
                <a:spcPts val="1200"/>
              </a:spcAft>
              <a:buClr>
                <a:schemeClr val="tx2">
                  <a:lumMod val="60000"/>
                  <a:lumOff val="40000"/>
                </a:schemeClr>
              </a:buClr>
              <a:buFont typeface="Wingdings" pitchFamily="2" charset="2"/>
              <a:buChar char="§"/>
              <a:defRPr/>
            </a:pPr>
            <a:r>
              <a:rPr lang="es-ES" sz="1500" dirty="0">
                <a:solidFill>
                  <a:srgbClr val="000000"/>
                </a:solidFill>
                <a:latin typeface="+mn-lt"/>
              </a:rPr>
              <a:t>Entre los encuestados que han participado en el Estudio, </a:t>
            </a:r>
            <a:r>
              <a:rPr lang="es-ES" sz="1500" b="1" dirty="0">
                <a:solidFill>
                  <a:srgbClr val="000000"/>
                </a:solidFill>
                <a:latin typeface="+mn-lt"/>
              </a:rPr>
              <a:t>domina el ejercicio de </a:t>
            </a:r>
            <a:r>
              <a:rPr lang="es-ES" sz="1500" b="1" i="1" dirty="0">
                <a:solidFill>
                  <a:srgbClr val="000000"/>
                </a:solidFill>
                <a:latin typeface="+mn-lt"/>
              </a:rPr>
              <a:t>Medicina Familiar y Comunitari</a:t>
            </a:r>
            <a:r>
              <a:rPr lang="es-ES" sz="1500" b="1" dirty="0">
                <a:solidFill>
                  <a:srgbClr val="000000"/>
                </a:solidFill>
                <a:latin typeface="+mn-lt"/>
              </a:rPr>
              <a:t>a</a:t>
            </a:r>
            <a:r>
              <a:rPr lang="es-ES" sz="1500" dirty="0">
                <a:solidFill>
                  <a:srgbClr val="000000"/>
                </a:solidFill>
                <a:latin typeface="+mn-lt"/>
              </a:rPr>
              <a:t>. A continuación, a gran distancia, se posicionan las especialidades de </a:t>
            </a:r>
            <a:r>
              <a:rPr lang="es-ES" sz="1500" i="1" dirty="0">
                <a:solidFill>
                  <a:srgbClr val="000000"/>
                </a:solidFill>
                <a:latin typeface="+mn-lt"/>
              </a:rPr>
              <a:t>Pediatría y sus Áreas Específicas</a:t>
            </a:r>
            <a:r>
              <a:rPr lang="es-ES" sz="1500" dirty="0">
                <a:solidFill>
                  <a:srgbClr val="000000"/>
                </a:solidFill>
                <a:latin typeface="+mn-lt"/>
              </a:rPr>
              <a:t>, seguidas de </a:t>
            </a:r>
            <a:r>
              <a:rPr lang="es-ES" sz="1500" i="1" dirty="0">
                <a:solidFill>
                  <a:srgbClr val="000000"/>
                </a:solidFill>
                <a:latin typeface="+mn-lt"/>
              </a:rPr>
              <a:t>Medicina del Trabajo</a:t>
            </a:r>
            <a:r>
              <a:rPr lang="es-ES" sz="1500" dirty="0">
                <a:solidFill>
                  <a:srgbClr val="000000"/>
                </a:solidFill>
                <a:latin typeface="+mn-lt"/>
              </a:rPr>
              <a:t> y </a:t>
            </a:r>
            <a:r>
              <a:rPr lang="es-ES" sz="1500" i="1" dirty="0">
                <a:solidFill>
                  <a:srgbClr val="000000"/>
                </a:solidFill>
                <a:latin typeface="+mn-lt"/>
              </a:rPr>
              <a:t>Anestesiología y Reanimación</a:t>
            </a:r>
            <a:r>
              <a:rPr lang="es-ES" sz="1500" dirty="0">
                <a:solidFill>
                  <a:srgbClr val="000000"/>
                </a:solidFill>
                <a:latin typeface="+mn-lt"/>
              </a:rPr>
              <a:t>.</a:t>
            </a:r>
          </a:p>
          <a:p>
            <a:pPr marL="171450" indent="-171450" fontAlgn="auto">
              <a:spcBef>
                <a:spcPts val="0"/>
              </a:spcBef>
              <a:spcAft>
                <a:spcPts val="1200"/>
              </a:spcAft>
              <a:buClr>
                <a:schemeClr val="tx2">
                  <a:lumMod val="60000"/>
                  <a:lumOff val="40000"/>
                </a:schemeClr>
              </a:buClr>
              <a:buFont typeface="Wingdings" pitchFamily="2" charset="2"/>
              <a:buChar char="§"/>
              <a:defRPr/>
            </a:pPr>
            <a:r>
              <a:rPr lang="es-ES" sz="1500" dirty="0">
                <a:solidFill>
                  <a:srgbClr val="000000"/>
                </a:solidFill>
                <a:latin typeface="+mn-lt"/>
              </a:rPr>
              <a:t>El </a:t>
            </a:r>
            <a:r>
              <a:rPr lang="es-ES" sz="1500" b="1" dirty="0">
                <a:solidFill>
                  <a:srgbClr val="000000"/>
                </a:solidFill>
                <a:latin typeface="+mn-lt"/>
              </a:rPr>
              <a:t>5,4% de los médicos encuestados no ejerce ninguna especialidad médica</a:t>
            </a:r>
            <a:r>
              <a:rPr lang="es-ES" sz="1500" dirty="0">
                <a:solidFill>
                  <a:srgbClr val="000000"/>
                </a:solidFill>
                <a:latin typeface="+mn-lt"/>
              </a:rPr>
              <a:t>, orientándose bien hacia la Administración pública o hacia alguna profesión sanitaria no asistencial.</a:t>
            </a:r>
          </a:p>
          <a:p>
            <a:pPr marL="171450" indent="-171450" fontAlgn="auto">
              <a:spcBef>
                <a:spcPts val="0"/>
              </a:spcBef>
              <a:spcAft>
                <a:spcPts val="1200"/>
              </a:spcAft>
              <a:buClr>
                <a:schemeClr val="tx2">
                  <a:lumMod val="60000"/>
                  <a:lumOff val="40000"/>
                </a:schemeClr>
              </a:buClr>
              <a:buFont typeface="Wingdings" pitchFamily="2" charset="2"/>
              <a:buChar char="§"/>
              <a:defRPr/>
            </a:pPr>
            <a:r>
              <a:rPr lang="es-ES" sz="1500" dirty="0">
                <a:solidFill>
                  <a:srgbClr val="000000"/>
                </a:solidFill>
                <a:latin typeface="+mn-lt"/>
              </a:rPr>
              <a:t>De los encuestados que se encuentran trabajando en el momento de realización del estudio (ejerciendo una especialidad médica), </a:t>
            </a:r>
            <a:r>
              <a:rPr lang="es-ES" sz="1500" b="1" dirty="0">
                <a:solidFill>
                  <a:srgbClr val="000000"/>
                </a:solidFill>
                <a:latin typeface="+mn-lt"/>
              </a:rPr>
              <a:t>un </a:t>
            </a:r>
            <a:r>
              <a:rPr lang="es-ES" sz="1500" b="1" dirty="0">
                <a:latin typeface="+mn-lt"/>
              </a:rPr>
              <a:t>52,3% tiene plaza en propiedad </a:t>
            </a:r>
            <a:r>
              <a:rPr lang="es-ES" sz="1500" b="1" dirty="0">
                <a:solidFill>
                  <a:srgbClr val="000000"/>
                </a:solidFill>
                <a:latin typeface="+mn-lt"/>
              </a:rPr>
              <a:t>frente al </a:t>
            </a:r>
            <a:r>
              <a:rPr lang="es-ES" sz="1500" b="1" dirty="0">
                <a:solidFill>
                  <a:srgbClr val="000000"/>
                </a:solidFill>
                <a:latin typeface="+mn-lt"/>
              </a:rPr>
              <a:t>46,7% que no tiene</a:t>
            </a:r>
            <a:r>
              <a:rPr lang="es-ES" sz="1500" dirty="0">
                <a:solidFill>
                  <a:srgbClr val="000000"/>
                </a:solidFill>
                <a:latin typeface="+mn-lt"/>
              </a:rPr>
              <a:t>. </a:t>
            </a:r>
          </a:p>
          <a:p>
            <a:pPr marL="171450" indent="-171450" fontAlgn="auto">
              <a:spcBef>
                <a:spcPts val="0"/>
              </a:spcBef>
              <a:spcAft>
                <a:spcPts val="1200"/>
              </a:spcAft>
              <a:buClr>
                <a:schemeClr val="tx2">
                  <a:lumMod val="60000"/>
                  <a:lumOff val="40000"/>
                </a:schemeClr>
              </a:buClr>
              <a:buFont typeface="Wingdings" pitchFamily="2" charset="2"/>
              <a:buChar char="§"/>
              <a:defRPr/>
            </a:pPr>
            <a:r>
              <a:rPr lang="es-ES" sz="1500" b="1" dirty="0">
                <a:latin typeface="+mn-lt"/>
              </a:rPr>
              <a:t>Tan sólo el 22,6% de los médicos </a:t>
            </a:r>
            <a:r>
              <a:rPr lang="es-ES" sz="1500" dirty="0">
                <a:latin typeface="+mn-lt"/>
              </a:rPr>
              <a:t>encuestados que ejercen una especialidad médica y se encuentran en activo y trabajando en España </a:t>
            </a:r>
            <a:r>
              <a:rPr lang="es-ES" sz="1500" b="1" dirty="0">
                <a:latin typeface="+mn-lt"/>
              </a:rPr>
              <a:t>con plaza en propiedad en el Sistema Nacional de Salud disfrutan de ella desde hace menos de 5 años</a:t>
            </a:r>
            <a:r>
              <a:rPr lang="es-ES" sz="1500" dirty="0">
                <a:latin typeface="+mn-lt"/>
              </a:rPr>
              <a:t>. Por el contrario, el 29,8% de los adjudicatarios la obtuvo hace más de 20 años.</a:t>
            </a:r>
          </a:p>
          <a:p>
            <a:pPr marL="171450" indent="-171450" fontAlgn="auto">
              <a:spcBef>
                <a:spcPts val="0"/>
              </a:spcBef>
              <a:spcAft>
                <a:spcPts val="600"/>
              </a:spcAft>
              <a:buClr>
                <a:schemeClr val="tx2">
                  <a:lumMod val="60000"/>
                  <a:lumOff val="40000"/>
                </a:schemeClr>
              </a:buClr>
              <a:buFont typeface="Wingdings" pitchFamily="2" charset="2"/>
              <a:buChar char="§"/>
              <a:defRPr/>
            </a:pPr>
            <a:r>
              <a:rPr lang="es-ES" sz="1500" dirty="0">
                <a:solidFill>
                  <a:srgbClr val="000000"/>
                </a:solidFill>
                <a:latin typeface="+mn-lt"/>
              </a:rPr>
              <a:t>En definitiva, el </a:t>
            </a:r>
            <a:r>
              <a:rPr lang="es-ES" sz="1500" b="1" dirty="0">
                <a:solidFill>
                  <a:srgbClr val="000000"/>
                </a:solidFill>
                <a:latin typeface="+mn-lt"/>
              </a:rPr>
              <a:t>perfil de médico CON PLAZA EN PROPIEDAD</a:t>
            </a:r>
            <a:r>
              <a:rPr lang="es-ES" sz="1500" dirty="0">
                <a:solidFill>
                  <a:srgbClr val="000000"/>
                </a:solidFill>
                <a:latin typeface="+mn-lt"/>
              </a:rPr>
              <a:t> es el de un </a:t>
            </a:r>
            <a:r>
              <a:rPr lang="es-ES" sz="1500" b="1" dirty="0">
                <a:solidFill>
                  <a:srgbClr val="000000"/>
                </a:solidFill>
                <a:latin typeface="+mn-lt"/>
              </a:rPr>
              <a:t>varón de entre 41 y 60 años que ha obtenido su plaza hace más de 10</a:t>
            </a:r>
            <a:r>
              <a:rPr lang="es-ES" sz="1500" dirty="0">
                <a:solidFill>
                  <a:srgbClr val="000000"/>
                </a:solidFill>
                <a:latin typeface="+mn-lt"/>
              </a:rPr>
              <a:t>.</a:t>
            </a:r>
          </a:p>
          <a:p>
            <a:pPr marL="742950" lvl="1" indent="-285750" fontAlgn="auto">
              <a:spcBef>
                <a:spcPts val="0"/>
              </a:spcBef>
              <a:spcAft>
                <a:spcPts val="600"/>
              </a:spcAft>
              <a:buClr>
                <a:schemeClr val="tx2">
                  <a:lumMod val="60000"/>
                  <a:lumOff val="40000"/>
                </a:schemeClr>
              </a:buClr>
              <a:buFont typeface="Courier New" pitchFamily="49" charset="0"/>
              <a:buChar char="o"/>
              <a:defRPr/>
            </a:pPr>
            <a:r>
              <a:rPr lang="es-ES" sz="1500" dirty="0">
                <a:latin typeface="+mn-lt"/>
              </a:rPr>
              <a:t>Únicamente el 8,8% de los encuestados en activo y con plaza en propiedad tiene menos de 40 años, y sólo 4 de cada 10 son mujeres.</a:t>
            </a:r>
          </a:p>
          <a:p>
            <a:pPr marL="742950" lvl="1" indent="-285750" fontAlgn="auto">
              <a:spcBef>
                <a:spcPts val="0"/>
              </a:spcBef>
              <a:spcAft>
                <a:spcPts val="600"/>
              </a:spcAft>
              <a:buClr>
                <a:schemeClr val="tx2">
                  <a:lumMod val="60000"/>
                  <a:lumOff val="40000"/>
                </a:schemeClr>
              </a:buClr>
              <a:buFont typeface="Courier New" pitchFamily="49" charset="0"/>
              <a:buChar char="o"/>
              <a:defRPr/>
            </a:pPr>
            <a:r>
              <a:rPr lang="es-ES" sz="1500" dirty="0">
                <a:latin typeface="+mn-lt"/>
              </a:rPr>
              <a:t>El lugar más prevalente entre los médicos encuestados como lugar de obtención de la plaza en propiedad es Valencia (7,4%), seguido de Murcia (6,1%) y Cádiz (5,8%)</a:t>
            </a:r>
          </a:p>
          <a:p>
            <a:pPr marL="742950" lvl="1" indent="-285750" fontAlgn="auto">
              <a:spcBef>
                <a:spcPts val="0"/>
              </a:spcBef>
              <a:spcAft>
                <a:spcPts val="600"/>
              </a:spcAft>
              <a:buClr>
                <a:schemeClr val="tx2">
                  <a:lumMod val="60000"/>
                  <a:lumOff val="40000"/>
                </a:schemeClr>
              </a:buClr>
              <a:buFont typeface="Courier New" pitchFamily="49" charset="0"/>
              <a:buChar char="o"/>
              <a:defRPr/>
            </a:pPr>
            <a:r>
              <a:rPr lang="es-ES" sz="1500" dirty="0">
                <a:latin typeface="+mn-lt"/>
              </a:rPr>
              <a:t>El 7,1% de los encuestados en activo con plaza en propiedad ejercen su profesión en una provincia diferente a la de obtención de la plaza.</a:t>
            </a:r>
            <a:endParaRPr lang="es-ES" sz="1500" dirty="0">
              <a:latin typeface="+mn-lt"/>
            </a:endParaRPr>
          </a:p>
        </p:txBody>
      </p:sp>
    </p:spTree>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2 Rectángulo"/>
          <p:cNvSpPr/>
          <p:nvPr/>
        </p:nvSpPr>
        <p:spPr>
          <a:xfrm>
            <a:off x="415925" y="1154113"/>
            <a:ext cx="9074150" cy="5227637"/>
          </a:xfrm>
          <a:prstGeom prst="rect">
            <a:avLst/>
          </a:prstGeom>
          <a:no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sp>
        <p:nvSpPr>
          <p:cNvPr id="27" name="Text Box 4"/>
          <p:cNvSpPr txBox="1">
            <a:spLocks noChangeArrowheads="1"/>
          </p:cNvSpPr>
          <p:nvPr/>
        </p:nvSpPr>
        <p:spPr bwMode="auto">
          <a:xfrm>
            <a:off x="272480" y="212062"/>
            <a:ext cx="7704856" cy="369827"/>
          </a:xfrm>
          <a:prstGeom prst="rect">
            <a:avLst/>
          </a:prstGeom>
          <a:noFill/>
          <a:ln>
            <a:noFill/>
          </a:ln>
          <a:extLst>
            <a:ext uri="{909E8E84-426E-40DD-AFC4-6F175D3DCCD1}"/>
            <a:ext uri="{91240B29-F687-4F45-9708-019B960494DF}"/>
          </a:extLst>
        </p:spPr>
        <p:txBody>
          <a:bodyPr lIns="0" tIns="72000" rIns="0" bIns="72000" anchor="ctr">
            <a:spAutoFit/>
          </a:bodyPr>
          <a:lstStyle>
            <a:defPPr>
              <a:defRPr lang="es-ES"/>
            </a:defPPr>
            <a:lvl1pPr>
              <a:lnSpc>
                <a:spcPts val="1700"/>
              </a:lnSpc>
              <a:spcBef>
                <a:spcPts val="0"/>
              </a:spcBef>
              <a:defRPr>
                <a:ln>
                  <a:solidFill>
                    <a:schemeClr val="bg1"/>
                  </a:solidFill>
                </a:ln>
                <a:solidFill>
                  <a:schemeClr val="bg1"/>
                </a:solidFill>
                <a:latin typeface="Calibri" pitchFamily="34" charset="0"/>
                <a:cs typeface="Calibri" pitchFamily="34"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algn="ctr" eaLnBrk="0" fontAlgn="base" hangingPunct="0">
              <a:spcBef>
                <a:spcPct val="50000"/>
              </a:spcBef>
              <a:spcAft>
                <a:spcPct val="0"/>
              </a:spcAft>
              <a:defRPr>
                <a:latin typeface="Arial" charset="0"/>
                <a:cs typeface="Arial" charset="0"/>
              </a:defRPr>
            </a:lvl6pPr>
            <a:lvl7pPr marL="2971800" indent="-228600" algn="ctr" eaLnBrk="0" fontAlgn="base" hangingPunct="0">
              <a:spcBef>
                <a:spcPct val="50000"/>
              </a:spcBef>
              <a:spcAft>
                <a:spcPct val="0"/>
              </a:spcAft>
              <a:defRPr>
                <a:latin typeface="Arial" charset="0"/>
                <a:cs typeface="Arial" charset="0"/>
              </a:defRPr>
            </a:lvl7pPr>
            <a:lvl8pPr marL="3429000" indent="-228600" algn="ctr" eaLnBrk="0" fontAlgn="base" hangingPunct="0">
              <a:spcBef>
                <a:spcPct val="50000"/>
              </a:spcBef>
              <a:spcAft>
                <a:spcPct val="0"/>
              </a:spcAft>
              <a:defRPr>
                <a:latin typeface="Arial" charset="0"/>
                <a:cs typeface="Arial" charset="0"/>
              </a:defRPr>
            </a:lvl8pPr>
            <a:lvl9pPr marL="3886200" indent="-228600" algn="ctr" eaLnBrk="0" fontAlgn="base" hangingPunct="0">
              <a:spcBef>
                <a:spcPct val="50000"/>
              </a:spcBef>
              <a:spcAft>
                <a:spcPct val="0"/>
              </a:spcAft>
              <a:defRPr>
                <a:latin typeface="Arial" charset="0"/>
                <a:cs typeface="Arial" charset="0"/>
              </a:defRPr>
            </a:lvl9pPr>
          </a:lstStyle>
          <a:p>
            <a:pPr fontAlgn="auto">
              <a:spcAft>
                <a:spcPts val="0"/>
              </a:spcAft>
              <a:defRPr/>
            </a:pPr>
            <a:r>
              <a:rPr lang="es-ES" dirty="0" smtClean="0"/>
              <a:t>CONCLUSIONES</a:t>
            </a:r>
            <a:endParaRPr lang="es-ES" dirty="0"/>
          </a:p>
        </p:txBody>
      </p:sp>
      <p:sp>
        <p:nvSpPr>
          <p:cNvPr id="15" name="Text Box 97"/>
          <p:cNvSpPr txBox="1">
            <a:spLocks noChangeArrowheads="1"/>
          </p:cNvSpPr>
          <p:nvPr/>
        </p:nvSpPr>
        <p:spPr bwMode="auto">
          <a:xfrm>
            <a:off x="4052888" y="981075"/>
            <a:ext cx="1979612" cy="307975"/>
          </a:xfrm>
          <a:prstGeom prst="rect">
            <a:avLst/>
          </a:prstGeom>
          <a:solidFill>
            <a:schemeClr val="bg1"/>
          </a:solidFill>
          <a:ln>
            <a:noFill/>
          </a:ln>
          <a:effectLst/>
          <a:extLst/>
        </p:spPr>
        <p:txBody>
          <a:bodyPr>
            <a:spAutoFit/>
          </a:bodyPr>
          <a:lstStyle/>
          <a:p>
            <a:pPr algn="ctr" fontAlgn="auto">
              <a:spcBef>
                <a:spcPts val="0"/>
              </a:spcBef>
              <a:spcAft>
                <a:spcPts val="0"/>
              </a:spcAft>
              <a:defRPr/>
            </a:pPr>
            <a:r>
              <a:rPr lang="es-ES_tradnl" sz="1400" b="1" dirty="0">
                <a:solidFill>
                  <a:schemeClr val="accent1">
                    <a:lumMod val="75000"/>
                  </a:schemeClr>
                </a:solidFill>
                <a:latin typeface="+mn-lt"/>
              </a:rPr>
              <a:t>SITUACIÓN LABORAL (II)</a:t>
            </a:r>
            <a:endParaRPr lang="es-ES_tradnl" sz="1400" b="1" dirty="0">
              <a:solidFill>
                <a:schemeClr val="accent1">
                  <a:lumMod val="75000"/>
                </a:schemeClr>
              </a:solidFill>
              <a:latin typeface="+mn-lt"/>
            </a:endParaRPr>
          </a:p>
        </p:txBody>
      </p:sp>
      <p:sp>
        <p:nvSpPr>
          <p:cNvPr id="2" name="1 Rectángulo"/>
          <p:cNvSpPr/>
          <p:nvPr/>
        </p:nvSpPr>
        <p:spPr>
          <a:xfrm>
            <a:off x="560388" y="1341438"/>
            <a:ext cx="8785225" cy="4246562"/>
          </a:xfrm>
          <a:prstGeom prst="rect">
            <a:avLst/>
          </a:prstGeom>
        </p:spPr>
        <p:txBody>
          <a:bodyPr>
            <a:spAutoFit/>
          </a:bodyPr>
          <a:lstStyle/>
          <a:p>
            <a:pPr marL="171450" indent="-171450" fontAlgn="auto">
              <a:spcBef>
                <a:spcPts val="0"/>
              </a:spcBef>
              <a:spcAft>
                <a:spcPts val="1200"/>
              </a:spcAft>
              <a:buClr>
                <a:schemeClr val="tx2">
                  <a:lumMod val="60000"/>
                  <a:lumOff val="40000"/>
                </a:schemeClr>
              </a:buClr>
              <a:buFont typeface="Wingdings" pitchFamily="2" charset="2"/>
              <a:buChar char="§"/>
              <a:defRPr/>
            </a:pPr>
            <a:r>
              <a:rPr lang="es-ES" sz="1500" dirty="0">
                <a:latin typeface="+mn-lt"/>
              </a:rPr>
              <a:t>La mayoría, un 66,5%, de los médicos </a:t>
            </a:r>
            <a:r>
              <a:rPr lang="es-ES" sz="1500" b="1" dirty="0">
                <a:latin typeface="+mn-lt"/>
              </a:rPr>
              <a:t>SIN PLAZA EN PROPIEDAD </a:t>
            </a:r>
            <a:r>
              <a:rPr lang="es-ES" sz="1500" dirty="0">
                <a:latin typeface="+mn-lt"/>
              </a:rPr>
              <a:t>se encuentra trabajando en el Sistema Nacional de Salud: el 35,2% lleva contratado entre 1 y 5 años, el 25,7% entre 6 y 10. En este sentido, es importante señalar que </a:t>
            </a:r>
            <a:r>
              <a:rPr lang="es-ES" sz="1500" b="1" dirty="0">
                <a:latin typeface="+mn-lt"/>
              </a:rPr>
              <a:t>el 19,5% de los médicos encuestados que trabajan en el Sistema Nacional de Salud y no disponen de una plaza en propiedad llevan entre 11 y 20 años contratados sin regularizar su situación contractual, y un 6,7% más de 20.</a:t>
            </a:r>
          </a:p>
          <a:p>
            <a:pPr marL="171450" indent="-171450" fontAlgn="auto">
              <a:spcBef>
                <a:spcPts val="0"/>
              </a:spcBef>
              <a:spcAft>
                <a:spcPts val="1200"/>
              </a:spcAft>
              <a:buClr>
                <a:schemeClr val="tx2">
                  <a:lumMod val="60000"/>
                  <a:lumOff val="40000"/>
                </a:schemeClr>
              </a:buClr>
              <a:buFont typeface="Wingdings" pitchFamily="2" charset="2"/>
              <a:buChar char="§"/>
              <a:defRPr/>
            </a:pPr>
            <a:r>
              <a:rPr lang="es-ES" sz="1500" b="1" dirty="0">
                <a:latin typeface="+mn-lt"/>
              </a:rPr>
              <a:t>4 de cada 10 médicos encuestados (41,3%) que trabajan en </a:t>
            </a:r>
            <a:r>
              <a:rPr lang="es-ES" sz="1500" b="1" dirty="0">
                <a:latin typeface="+mn-lt"/>
              </a:rPr>
              <a:t>el Sistema Nacional de Salud y no disponen de una plaza en propiedad</a:t>
            </a:r>
            <a:r>
              <a:rPr lang="es-ES" sz="1500" b="1" dirty="0">
                <a:latin typeface="+mn-lt"/>
              </a:rPr>
              <a:t> </a:t>
            </a:r>
            <a:r>
              <a:rPr lang="es-ES" sz="1500" b="1" dirty="0">
                <a:latin typeface="+mn-lt"/>
              </a:rPr>
              <a:t>tienen contratos </a:t>
            </a:r>
            <a:r>
              <a:rPr lang="es-ES" sz="1500" b="1" dirty="0">
                <a:latin typeface="+mn-lt"/>
              </a:rPr>
              <a:t>precarios, de duración inferior a 6 meses</a:t>
            </a:r>
            <a:r>
              <a:rPr lang="es-ES" sz="1500" dirty="0">
                <a:latin typeface="+mn-lt"/>
              </a:rPr>
              <a:t>: </a:t>
            </a:r>
            <a:r>
              <a:rPr lang="es-ES" sz="1500" dirty="0">
                <a:latin typeface="+mn-lt"/>
              </a:rPr>
              <a:t>dominan los contratos </a:t>
            </a:r>
            <a:r>
              <a:rPr lang="es-ES" sz="1500" dirty="0">
                <a:latin typeface="+mn-lt"/>
              </a:rPr>
              <a:t>a </a:t>
            </a:r>
            <a:r>
              <a:rPr lang="es-ES" sz="1500" dirty="0">
                <a:latin typeface="+mn-lt"/>
              </a:rPr>
              <a:t>tiempo parcial, </a:t>
            </a:r>
            <a:r>
              <a:rPr lang="es-ES" sz="1500" dirty="0">
                <a:latin typeface="+mn-lt"/>
              </a:rPr>
              <a:t>de guardias y de interinidad por baja del titular (sustitución).</a:t>
            </a:r>
            <a:endParaRPr lang="es-ES" sz="1500" b="1" dirty="0">
              <a:latin typeface="+mn-lt"/>
            </a:endParaRPr>
          </a:p>
          <a:p>
            <a:pPr marL="171450" indent="-171450" fontAlgn="auto">
              <a:spcBef>
                <a:spcPts val="0"/>
              </a:spcBef>
              <a:spcAft>
                <a:spcPts val="1200"/>
              </a:spcAft>
              <a:buClr>
                <a:schemeClr val="tx2">
                  <a:lumMod val="60000"/>
                  <a:lumOff val="40000"/>
                </a:schemeClr>
              </a:buClr>
              <a:buFont typeface="Wingdings" pitchFamily="2" charset="2"/>
              <a:buChar char="§"/>
              <a:defRPr/>
            </a:pPr>
            <a:r>
              <a:rPr lang="es-ES" sz="1500" b="1" dirty="0">
                <a:latin typeface="+mn-lt"/>
              </a:rPr>
              <a:t>El promedio de contratos firmados en el último año por los médicos encuestados que se encuentran trabajando o han trabajado este año en el Sistema Nacional de Salud y no disponen de una plaza en propiedad es de 3,76</a:t>
            </a:r>
            <a:r>
              <a:rPr lang="es-ES" sz="1500" dirty="0">
                <a:latin typeface="+mn-lt"/>
              </a:rPr>
              <a:t>. Analizando estos datos encontramos que </a:t>
            </a:r>
            <a:r>
              <a:rPr lang="es-ES" sz="1500" b="1" dirty="0">
                <a:latin typeface="+mn-lt"/>
              </a:rPr>
              <a:t>los médicos que actualmente están en desempleo han firmado un promedio de 5,3 contratos en los últimos 12 meses con el Sistema Nacional de Salud</a:t>
            </a:r>
            <a:r>
              <a:rPr lang="es-ES" sz="1500" dirty="0">
                <a:latin typeface="+mn-lt"/>
              </a:rPr>
              <a:t>.</a:t>
            </a:r>
          </a:p>
          <a:p>
            <a:pPr marL="171450" indent="-171450" fontAlgn="auto">
              <a:spcBef>
                <a:spcPts val="0"/>
              </a:spcBef>
              <a:spcAft>
                <a:spcPts val="1200"/>
              </a:spcAft>
              <a:buClr>
                <a:schemeClr val="tx2">
                  <a:lumMod val="60000"/>
                  <a:lumOff val="40000"/>
                </a:schemeClr>
              </a:buClr>
              <a:buFont typeface="Wingdings" pitchFamily="2" charset="2"/>
              <a:buChar char="§"/>
              <a:defRPr/>
            </a:pPr>
            <a:r>
              <a:rPr lang="es-ES" sz="1500" dirty="0">
                <a:latin typeface="+mn-lt"/>
              </a:rPr>
              <a:t>El 24% de los médicos encuestados que no disponen de una plaza en propiedad nunca ha trabajado en el sistema público. </a:t>
            </a:r>
            <a:r>
              <a:rPr lang="es-ES" sz="1500" b="1" dirty="0">
                <a:latin typeface="+mn-lt"/>
              </a:rPr>
              <a:t>De los que han trabajado en alguna ocasión en el Sistema Nacional de Salud, el contrato más prevalente es el de corta duración, menor de 6 meses, en un 32,5% de los casos</a:t>
            </a:r>
            <a:r>
              <a:rPr lang="es-ES" sz="1500" dirty="0">
                <a:latin typeface="+mn-lt"/>
              </a:rPr>
              <a:t>.</a:t>
            </a:r>
            <a:endParaRPr lang="es-ES" sz="1500" dirty="0">
              <a:latin typeface="+mn-lt"/>
            </a:endParaRPr>
          </a:p>
        </p:txBody>
      </p:sp>
    </p:spTree>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2 Rectángulo"/>
          <p:cNvSpPr/>
          <p:nvPr/>
        </p:nvSpPr>
        <p:spPr>
          <a:xfrm>
            <a:off x="415925" y="1154113"/>
            <a:ext cx="9074150" cy="4970462"/>
          </a:xfrm>
          <a:prstGeom prst="rect">
            <a:avLst/>
          </a:prstGeom>
          <a:no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sp>
        <p:nvSpPr>
          <p:cNvPr id="27" name="Text Box 4"/>
          <p:cNvSpPr txBox="1">
            <a:spLocks noChangeArrowheads="1"/>
          </p:cNvSpPr>
          <p:nvPr/>
        </p:nvSpPr>
        <p:spPr bwMode="auto">
          <a:xfrm>
            <a:off x="272480" y="212062"/>
            <a:ext cx="7704856" cy="369827"/>
          </a:xfrm>
          <a:prstGeom prst="rect">
            <a:avLst/>
          </a:prstGeom>
          <a:noFill/>
          <a:ln>
            <a:noFill/>
          </a:ln>
          <a:extLst>
            <a:ext uri="{909E8E84-426E-40DD-AFC4-6F175D3DCCD1}"/>
            <a:ext uri="{91240B29-F687-4F45-9708-019B960494DF}"/>
          </a:extLst>
        </p:spPr>
        <p:txBody>
          <a:bodyPr lIns="0" tIns="72000" rIns="0" bIns="72000" anchor="ctr">
            <a:spAutoFit/>
          </a:bodyPr>
          <a:lstStyle>
            <a:defPPr>
              <a:defRPr lang="es-ES"/>
            </a:defPPr>
            <a:lvl1pPr>
              <a:lnSpc>
                <a:spcPts val="1700"/>
              </a:lnSpc>
              <a:spcBef>
                <a:spcPts val="0"/>
              </a:spcBef>
              <a:defRPr>
                <a:ln>
                  <a:solidFill>
                    <a:schemeClr val="bg1"/>
                  </a:solidFill>
                </a:ln>
                <a:solidFill>
                  <a:schemeClr val="bg1"/>
                </a:solidFill>
                <a:latin typeface="Calibri" pitchFamily="34" charset="0"/>
                <a:cs typeface="Calibri" pitchFamily="34"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algn="ctr" eaLnBrk="0" fontAlgn="base" hangingPunct="0">
              <a:spcBef>
                <a:spcPct val="50000"/>
              </a:spcBef>
              <a:spcAft>
                <a:spcPct val="0"/>
              </a:spcAft>
              <a:defRPr>
                <a:latin typeface="Arial" charset="0"/>
                <a:cs typeface="Arial" charset="0"/>
              </a:defRPr>
            </a:lvl6pPr>
            <a:lvl7pPr marL="2971800" indent="-228600" algn="ctr" eaLnBrk="0" fontAlgn="base" hangingPunct="0">
              <a:spcBef>
                <a:spcPct val="50000"/>
              </a:spcBef>
              <a:spcAft>
                <a:spcPct val="0"/>
              </a:spcAft>
              <a:defRPr>
                <a:latin typeface="Arial" charset="0"/>
                <a:cs typeface="Arial" charset="0"/>
              </a:defRPr>
            </a:lvl7pPr>
            <a:lvl8pPr marL="3429000" indent="-228600" algn="ctr" eaLnBrk="0" fontAlgn="base" hangingPunct="0">
              <a:spcBef>
                <a:spcPct val="50000"/>
              </a:spcBef>
              <a:spcAft>
                <a:spcPct val="0"/>
              </a:spcAft>
              <a:defRPr>
                <a:latin typeface="Arial" charset="0"/>
                <a:cs typeface="Arial" charset="0"/>
              </a:defRPr>
            </a:lvl8pPr>
            <a:lvl9pPr marL="3886200" indent="-228600" algn="ctr" eaLnBrk="0" fontAlgn="base" hangingPunct="0">
              <a:spcBef>
                <a:spcPct val="50000"/>
              </a:spcBef>
              <a:spcAft>
                <a:spcPct val="0"/>
              </a:spcAft>
              <a:defRPr>
                <a:latin typeface="Arial" charset="0"/>
                <a:cs typeface="Arial" charset="0"/>
              </a:defRPr>
            </a:lvl9pPr>
          </a:lstStyle>
          <a:p>
            <a:pPr fontAlgn="auto">
              <a:spcAft>
                <a:spcPts val="0"/>
              </a:spcAft>
              <a:defRPr/>
            </a:pPr>
            <a:r>
              <a:rPr lang="es-ES" dirty="0" smtClean="0"/>
              <a:t>CONCLUSIONES</a:t>
            </a:r>
            <a:endParaRPr lang="es-ES" dirty="0"/>
          </a:p>
        </p:txBody>
      </p:sp>
      <p:sp>
        <p:nvSpPr>
          <p:cNvPr id="2" name="1 Rectángulo"/>
          <p:cNvSpPr/>
          <p:nvPr/>
        </p:nvSpPr>
        <p:spPr>
          <a:xfrm>
            <a:off x="560388" y="1493838"/>
            <a:ext cx="8785225" cy="4630737"/>
          </a:xfrm>
          <a:prstGeom prst="rect">
            <a:avLst/>
          </a:prstGeom>
        </p:spPr>
        <p:txBody>
          <a:bodyPr>
            <a:spAutoFit/>
          </a:bodyPr>
          <a:lstStyle/>
          <a:p>
            <a:pPr marL="171450" indent="-171450" fontAlgn="auto">
              <a:spcBef>
                <a:spcPts val="0"/>
              </a:spcBef>
              <a:spcAft>
                <a:spcPts val="1200"/>
              </a:spcAft>
              <a:buClr>
                <a:schemeClr val="tx2">
                  <a:lumMod val="60000"/>
                  <a:lumOff val="40000"/>
                </a:schemeClr>
              </a:buClr>
              <a:buFont typeface="Wingdings" pitchFamily="2" charset="2"/>
              <a:buChar char="§"/>
              <a:defRPr/>
            </a:pPr>
            <a:r>
              <a:rPr lang="es-ES" sz="1500" b="1" dirty="0">
                <a:latin typeface="+mn-lt"/>
              </a:rPr>
              <a:t>El 59% de los médicos encuestados que se encuentran trabajando en el sistema privado por cuenta ajena y no disponen de una plaza en propiedad lo hacen con un contrato indefinido</a:t>
            </a:r>
            <a:r>
              <a:rPr lang="es-ES" sz="1500" dirty="0">
                <a:latin typeface="+mn-lt"/>
              </a:rPr>
              <a:t>. El promedio de contratos firmados en el último año por los médicos encuestados que se encuentran trabajando o han trabajado en este año en el sistema privado y no disponen de una plaza en propiedad es de 0,5.</a:t>
            </a:r>
            <a:endParaRPr lang="es-ES" sz="1500" dirty="0">
              <a:latin typeface="+mn-lt"/>
            </a:endParaRPr>
          </a:p>
          <a:p>
            <a:pPr marL="171450" indent="-171450" fontAlgn="auto">
              <a:spcBef>
                <a:spcPts val="0"/>
              </a:spcBef>
              <a:spcAft>
                <a:spcPts val="1200"/>
              </a:spcAft>
              <a:buClr>
                <a:schemeClr val="tx2">
                  <a:lumMod val="60000"/>
                  <a:lumOff val="40000"/>
                </a:schemeClr>
              </a:buClr>
              <a:buFont typeface="Wingdings" pitchFamily="2" charset="2"/>
              <a:buChar char="§"/>
              <a:defRPr/>
            </a:pPr>
            <a:r>
              <a:rPr lang="es-ES" sz="1500" b="1" dirty="0">
                <a:latin typeface="+mn-lt"/>
              </a:rPr>
              <a:t>La forma más prevalente de encontrar un trabajo entre los médicos encuestados que no disponen de una plaza en propiedad es la entrevista personal</a:t>
            </a:r>
            <a:r>
              <a:rPr lang="es-ES" sz="1500" dirty="0">
                <a:latin typeface="+mn-lt"/>
              </a:rPr>
              <a:t>, en un 40,2% de los casos, seguido de las listas de contratación, en un 37,7%.</a:t>
            </a:r>
          </a:p>
          <a:p>
            <a:pPr marL="171450" indent="-171450" fontAlgn="auto">
              <a:spcBef>
                <a:spcPts val="0"/>
              </a:spcBef>
              <a:spcAft>
                <a:spcPts val="1200"/>
              </a:spcAft>
              <a:buClr>
                <a:schemeClr val="tx2">
                  <a:lumMod val="60000"/>
                  <a:lumOff val="40000"/>
                </a:schemeClr>
              </a:buClr>
              <a:buFont typeface="Wingdings" pitchFamily="2" charset="2"/>
              <a:buChar char="§"/>
              <a:defRPr/>
            </a:pPr>
            <a:r>
              <a:rPr lang="es-ES" sz="1500" b="1" dirty="0">
                <a:latin typeface="+mn-lt"/>
              </a:rPr>
              <a:t>El 38,6% de los médicos encuestados que no disponen de una plaza en propiedad en el Sistema Nacional de Salud y se encuentran DESEMPLEADOS tienen una edad comprendida entre los 40 y 60 años</a:t>
            </a:r>
            <a:r>
              <a:rPr lang="es-ES" sz="1500" dirty="0">
                <a:latin typeface="+mn-lt"/>
              </a:rPr>
              <a:t>. En todos los rangos de edad </a:t>
            </a:r>
            <a:r>
              <a:rPr lang="es-ES" sz="1500" b="1" dirty="0">
                <a:latin typeface="+mn-lt"/>
              </a:rPr>
              <a:t>las mujeres tienen tasas mayores de desempleo</a:t>
            </a:r>
            <a:r>
              <a:rPr lang="es-ES" sz="1500" dirty="0">
                <a:latin typeface="+mn-lt"/>
              </a:rPr>
              <a:t>.</a:t>
            </a:r>
          </a:p>
          <a:p>
            <a:pPr marL="171450" indent="-171450" fontAlgn="auto">
              <a:spcBef>
                <a:spcPts val="0"/>
              </a:spcBef>
              <a:spcAft>
                <a:spcPts val="1200"/>
              </a:spcAft>
              <a:buClr>
                <a:schemeClr val="tx2">
                  <a:lumMod val="60000"/>
                  <a:lumOff val="40000"/>
                </a:schemeClr>
              </a:buClr>
              <a:buFont typeface="Wingdings" pitchFamily="2" charset="2"/>
              <a:buChar char="§"/>
              <a:defRPr/>
            </a:pPr>
            <a:r>
              <a:rPr lang="es-ES" sz="1500" b="1" dirty="0">
                <a:latin typeface="+mn-lt"/>
              </a:rPr>
              <a:t>Es también significativa la especial incidencia del desempleo entre los extranjeros</a:t>
            </a:r>
            <a:r>
              <a:rPr lang="es-ES" sz="1500" dirty="0">
                <a:latin typeface="+mn-lt"/>
              </a:rPr>
              <a:t>, los cuales, a pesar de constituir únicamente el 3,8% del total de la muestra, llegan a representar el 13,8% de los desempleados. Proporcionalmente, la incidencia sobre los extracomunitarios es mucho mayor que sobre los comunitarios. </a:t>
            </a:r>
          </a:p>
          <a:p>
            <a:pPr marL="171450" indent="-171450" fontAlgn="auto">
              <a:spcBef>
                <a:spcPts val="0"/>
              </a:spcBef>
              <a:spcAft>
                <a:spcPts val="1200"/>
              </a:spcAft>
              <a:buClr>
                <a:schemeClr val="tx2">
                  <a:lumMod val="60000"/>
                  <a:lumOff val="40000"/>
                </a:schemeClr>
              </a:buClr>
              <a:buFont typeface="Wingdings" pitchFamily="2" charset="2"/>
              <a:buChar char="§"/>
              <a:defRPr/>
            </a:pPr>
            <a:r>
              <a:rPr lang="es-ES" sz="1500" dirty="0">
                <a:latin typeface="+mn-lt"/>
              </a:rPr>
              <a:t>El 22,2% de los desempleados de nacionalidad española se encuentra buscando su primer empleo en el ámbito sanitario. </a:t>
            </a:r>
            <a:r>
              <a:rPr lang="es-ES" sz="1500" dirty="0">
                <a:latin typeface="+mn-lt"/>
              </a:rPr>
              <a:t>En el caso de </a:t>
            </a:r>
            <a:r>
              <a:rPr lang="es-ES" sz="1500" b="1" dirty="0">
                <a:latin typeface="+mn-lt"/>
              </a:rPr>
              <a:t>los médicos de origen extracomunitario en desempleo en el momento de realizar el estudio, la proporción de los que buscan su primer empleo en el ámbito sanitario asciende al </a:t>
            </a:r>
            <a:r>
              <a:rPr lang="es-ES" sz="1500" b="1" dirty="0">
                <a:latin typeface="+mn-lt"/>
              </a:rPr>
              <a:t>44,6</a:t>
            </a:r>
            <a:r>
              <a:rPr lang="es-ES" sz="1500" b="1" dirty="0">
                <a:latin typeface="+mn-lt"/>
              </a:rPr>
              <a:t>%.</a:t>
            </a:r>
            <a:endParaRPr lang="es-ES" sz="1500" b="1" dirty="0">
              <a:latin typeface="+mn-lt"/>
            </a:endParaRPr>
          </a:p>
        </p:txBody>
      </p:sp>
      <p:sp>
        <p:nvSpPr>
          <p:cNvPr id="6" name="Text Box 97"/>
          <p:cNvSpPr txBox="1">
            <a:spLocks noChangeArrowheads="1"/>
          </p:cNvSpPr>
          <p:nvPr/>
        </p:nvSpPr>
        <p:spPr bwMode="auto">
          <a:xfrm>
            <a:off x="4052888" y="981075"/>
            <a:ext cx="2195512" cy="307975"/>
          </a:xfrm>
          <a:prstGeom prst="rect">
            <a:avLst/>
          </a:prstGeom>
          <a:solidFill>
            <a:schemeClr val="bg1"/>
          </a:solidFill>
          <a:ln>
            <a:noFill/>
          </a:ln>
          <a:effectLst/>
          <a:extLst/>
        </p:spPr>
        <p:txBody>
          <a:bodyPr>
            <a:spAutoFit/>
          </a:bodyPr>
          <a:lstStyle/>
          <a:p>
            <a:pPr algn="ctr" fontAlgn="auto">
              <a:spcBef>
                <a:spcPts val="0"/>
              </a:spcBef>
              <a:spcAft>
                <a:spcPts val="0"/>
              </a:spcAft>
              <a:defRPr/>
            </a:pPr>
            <a:r>
              <a:rPr lang="es-ES_tradnl" sz="1400" b="1" dirty="0">
                <a:solidFill>
                  <a:schemeClr val="accent1">
                    <a:lumMod val="75000"/>
                  </a:schemeClr>
                </a:solidFill>
                <a:latin typeface="+mn-lt"/>
              </a:rPr>
              <a:t>SITUACIÓN LABORAL (III)</a:t>
            </a:r>
            <a:endParaRPr lang="es-ES_tradnl" sz="1400" b="1" dirty="0">
              <a:solidFill>
                <a:schemeClr val="accent1">
                  <a:lumMod val="75000"/>
                </a:schemeClr>
              </a:solidFill>
              <a:latin typeface="+mn-lt"/>
            </a:endParaRPr>
          </a:p>
        </p:txBody>
      </p:sp>
    </p:spTree>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2 Rectángulo"/>
          <p:cNvSpPr/>
          <p:nvPr/>
        </p:nvSpPr>
        <p:spPr>
          <a:xfrm>
            <a:off x="415925" y="1393825"/>
            <a:ext cx="9074150" cy="4751388"/>
          </a:xfrm>
          <a:prstGeom prst="rect">
            <a:avLst/>
          </a:prstGeom>
          <a:no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sp>
        <p:nvSpPr>
          <p:cNvPr id="27" name="Text Box 4"/>
          <p:cNvSpPr txBox="1">
            <a:spLocks noChangeArrowheads="1"/>
          </p:cNvSpPr>
          <p:nvPr/>
        </p:nvSpPr>
        <p:spPr bwMode="auto">
          <a:xfrm>
            <a:off x="272480" y="212062"/>
            <a:ext cx="7704856" cy="369827"/>
          </a:xfrm>
          <a:prstGeom prst="rect">
            <a:avLst/>
          </a:prstGeom>
          <a:noFill/>
          <a:ln>
            <a:noFill/>
          </a:ln>
          <a:extLst>
            <a:ext uri="{909E8E84-426E-40DD-AFC4-6F175D3DCCD1}"/>
            <a:ext uri="{91240B29-F687-4F45-9708-019B960494DF}"/>
          </a:extLst>
        </p:spPr>
        <p:txBody>
          <a:bodyPr lIns="0" tIns="72000" rIns="0" bIns="72000" anchor="ctr">
            <a:spAutoFit/>
          </a:bodyPr>
          <a:lstStyle>
            <a:defPPr>
              <a:defRPr lang="es-ES"/>
            </a:defPPr>
            <a:lvl1pPr>
              <a:lnSpc>
                <a:spcPts val="1700"/>
              </a:lnSpc>
              <a:spcBef>
                <a:spcPts val="0"/>
              </a:spcBef>
              <a:defRPr>
                <a:ln>
                  <a:solidFill>
                    <a:schemeClr val="bg1"/>
                  </a:solidFill>
                </a:ln>
                <a:solidFill>
                  <a:schemeClr val="bg1"/>
                </a:solidFill>
                <a:latin typeface="Calibri" pitchFamily="34" charset="0"/>
                <a:cs typeface="Calibri" pitchFamily="34"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algn="ctr" eaLnBrk="0" fontAlgn="base" hangingPunct="0">
              <a:spcBef>
                <a:spcPct val="50000"/>
              </a:spcBef>
              <a:spcAft>
                <a:spcPct val="0"/>
              </a:spcAft>
              <a:defRPr>
                <a:latin typeface="Arial" charset="0"/>
                <a:cs typeface="Arial" charset="0"/>
              </a:defRPr>
            </a:lvl6pPr>
            <a:lvl7pPr marL="2971800" indent="-228600" algn="ctr" eaLnBrk="0" fontAlgn="base" hangingPunct="0">
              <a:spcBef>
                <a:spcPct val="50000"/>
              </a:spcBef>
              <a:spcAft>
                <a:spcPct val="0"/>
              </a:spcAft>
              <a:defRPr>
                <a:latin typeface="Arial" charset="0"/>
                <a:cs typeface="Arial" charset="0"/>
              </a:defRPr>
            </a:lvl7pPr>
            <a:lvl8pPr marL="3429000" indent="-228600" algn="ctr" eaLnBrk="0" fontAlgn="base" hangingPunct="0">
              <a:spcBef>
                <a:spcPct val="50000"/>
              </a:spcBef>
              <a:spcAft>
                <a:spcPct val="0"/>
              </a:spcAft>
              <a:defRPr>
                <a:latin typeface="Arial" charset="0"/>
                <a:cs typeface="Arial" charset="0"/>
              </a:defRPr>
            </a:lvl8pPr>
            <a:lvl9pPr marL="3886200" indent="-228600" algn="ctr" eaLnBrk="0" fontAlgn="base" hangingPunct="0">
              <a:spcBef>
                <a:spcPct val="50000"/>
              </a:spcBef>
              <a:spcAft>
                <a:spcPct val="0"/>
              </a:spcAft>
              <a:defRPr>
                <a:latin typeface="Arial" charset="0"/>
                <a:cs typeface="Arial" charset="0"/>
              </a:defRPr>
            </a:lvl9pPr>
          </a:lstStyle>
          <a:p>
            <a:pPr fontAlgn="auto">
              <a:spcAft>
                <a:spcPts val="0"/>
              </a:spcAft>
              <a:defRPr/>
            </a:pPr>
            <a:r>
              <a:rPr lang="es-ES" dirty="0" smtClean="0"/>
              <a:t>CONCLUSIONES</a:t>
            </a:r>
            <a:endParaRPr lang="es-ES" dirty="0"/>
          </a:p>
        </p:txBody>
      </p:sp>
      <p:sp>
        <p:nvSpPr>
          <p:cNvPr id="15" name="Text Box 97"/>
          <p:cNvSpPr txBox="1">
            <a:spLocks noChangeArrowheads="1"/>
          </p:cNvSpPr>
          <p:nvPr/>
        </p:nvSpPr>
        <p:spPr bwMode="auto">
          <a:xfrm>
            <a:off x="4052888" y="1230313"/>
            <a:ext cx="2195512" cy="306387"/>
          </a:xfrm>
          <a:prstGeom prst="rect">
            <a:avLst/>
          </a:prstGeom>
          <a:solidFill>
            <a:schemeClr val="bg1"/>
          </a:solidFill>
          <a:ln>
            <a:noFill/>
          </a:ln>
          <a:effectLst/>
          <a:extLst/>
        </p:spPr>
        <p:txBody>
          <a:bodyPr>
            <a:spAutoFit/>
          </a:bodyPr>
          <a:lstStyle/>
          <a:p>
            <a:pPr algn="ctr" fontAlgn="auto">
              <a:spcBef>
                <a:spcPts val="0"/>
              </a:spcBef>
              <a:spcAft>
                <a:spcPts val="0"/>
              </a:spcAft>
              <a:defRPr/>
            </a:pPr>
            <a:r>
              <a:rPr lang="es-ES_tradnl" sz="1400" b="1" dirty="0">
                <a:solidFill>
                  <a:schemeClr val="accent1">
                    <a:lumMod val="75000"/>
                  </a:schemeClr>
                </a:solidFill>
                <a:latin typeface="+mn-lt"/>
              </a:rPr>
              <a:t>SITUACIÓN LABORAL (IV)</a:t>
            </a:r>
            <a:endParaRPr lang="es-ES_tradnl" sz="1400" b="1" dirty="0">
              <a:solidFill>
                <a:schemeClr val="accent1">
                  <a:lumMod val="75000"/>
                </a:schemeClr>
              </a:solidFill>
              <a:latin typeface="+mn-lt"/>
            </a:endParaRPr>
          </a:p>
        </p:txBody>
      </p:sp>
      <p:sp>
        <p:nvSpPr>
          <p:cNvPr id="2" name="1 Rectángulo"/>
          <p:cNvSpPr/>
          <p:nvPr/>
        </p:nvSpPr>
        <p:spPr>
          <a:xfrm>
            <a:off x="560388" y="1628775"/>
            <a:ext cx="8785225" cy="3478213"/>
          </a:xfrm>
          <a:prstGeom prst="rect">
            <a:avLst/>
          </a:prstGeom>
        </p:spPr>
        <p:txBody>
          <a:bodyPr>
            <a:spAutoFit/>
          </a:bodyPr>
          <a:lstStyle/>
          <a:p>
            <a:pPr marL="171450" indent="-171450" fontAlgn="auto">
              <a:spcBef>
                <a:spcPts val="0"/>
              </a:spcBef>
              <a:spcAft>
                <a:spcPts val="1200"/>
              </a:spcAft>
              <a:buClr>
                <a:schemeClr val="tx2">
                  <a:lumMod val="60000"/>
                  <a:lumOff val="40000"/>
                </a:schemeClr>
              </a:buClr>
              <a:buFont typeface="Wingdings" pitchFamily="2" charset="2"/>
              <a:buChar char="§"/>
              <a:defRPr/>
            </a:pPr>
            <a:r>
              <a:rPr lang="es-ES" sz="1500" b="1" dirty="0">
                <a:latin typeface="+mn-lt"/>
              </a:rPr>
              <a:t>El 22,4% </a:t>
            </a:r>
            <a:r>
              <a:rPr lang="es-ES" sz="1500" dirty="0">
                <a:latin typeface="+mn-lt"/>
              </a:rPr>
              <a:t>de los médicos encuestados que no disponen de una plaza en propiedad en el Sistema Nacional de Salud y se encuentran en desempleo </a:t>
            </a:r>
            <a:r>
              <a:rPr lang="es-ES" sz="1500" b="1" dirty="0">
                <a:latin typeface="+mn-lt"/>
              </a:rPr>
              <a:t>no están apuntados al paro. El 86,9% de los médicos encuestados </a:t>
            </a:r>
            <a:r>
              <a:rPr lang="es-ES" sz="1500" dirty="0">
                <a:latin typeface="+mn-lt"/>
              </a:rPr>
              <a:t>que no disponen de una plaza en propiedad en el Sistema Nacional de Salud y se encuentran en desempleo </a:t>
            </a:r>
            <a:r>
              <a:rPr lang="es-ES" sz="1500" b="1" dirty="0">
                <a:latin typeface="+mn-lt"/>
              </a:rPr>
              <a:t>están buscando trabajo.</a:t>
            </a:r>
          </a:p>
          <a:p>
            <a:pPr marL="171450" indent="-171450" fontAlgn="auto">
              <a:spcBef>
                <a:spcPts val="0"/>
              </a:spcBef>
              <a:spcAft>
                <a:spcPts val="1200"/>
              </a:spcAft>
              <a:buClr>
                <a:schemeClr val="tx2">
                  <a:lumMod val="60000"/>
                  <a:lumOff val="40000"/>
                </a:schemeClr>
              </a:buClr>
              <a:buFont typeface="Wingdings" pitchFamily="2" charset="2"/>
              <a:buChar char="§"/>
              <a:defRPr/>
            </a:pPr>
            <a:r>
              <a:rPr lang="es-ES" sz="1500" dirty="0">
                <a:latin typeface="+mn-lt"/>
              </a:rPr>
              <a:t>Así mismo, </a:t>
            </a:r>
            <a:r>
              <a:rPr lang="es-ES" sz="1500" b="1" dirty="0">
                <a:latin typeface="+mn-lt"/>
              </a:rPr>
              <a:t>el 26% </a:t>
            </a:r>
            <a:r>
              <a:rPr lang="es-ES" sz="1500" dirty="0">
                <a:latin typeface="+mn-lt"/>
              </a:rPr>
              <a:t>de los médicos encuestados que no disponen de una plaza en propiedad en el Sistema Nacional de Salud, se encuentran en situación de desempleo y buscando trabajo</a:t>
            </a:r>
            <a:r>
              <a:rPr lang="es-ES" sz="1500" b="1" dirty="0">
                <a:latin typeface="+mn-lt"/>
              </a:rPr>
              <a:t> llevan más de 6 meses sin trabajar, de los cuales el 12,4% más de un año.</a:t>
            </a:r>
          </a:p>
          <a:p>
            <a:pPr marL="171450" indent="-171450" fontAlgn="auto">
              <a:spcBef>
                <a:spcPts val="0"/>
              </a:spcBef>
              <a:spcAft>
                <a:spcPts val="1200"/>
              </a:spcAft>
              <a:buClr>
                <a:schemeClr val="tx2">
                  <a:lumMod val="60000"/>
                  <a:lumOff val="40000"/>
                </a:schemeClr>
              </a:buClr>
              <a:buFont typeface="Wingdings" pitchFamily="2" charset="2"/>
              <a:buChar char="§"/>
              <a:defRPr/>
            </a:pPr>
            <a:r>
              <a:rPr lang="es-ES" sz="1500" dirty="0">
                <a:latin typeface="+mn-lt"/>
              </a:rPr>
              <a:t>La </a:t>
            </a:r>
            <a:r>
              <a:rPr lang="es-ES" sz="1500" b="1" dirty="0">
                <a:latin typeface="+mn-lt"/>
              </a:rPr>
              <a:t>especialidad con mayor índice de desempleo </a:t>
            </a:r>
            <a:r>
              <a:rPr lang="es-ES" sz="1500" dirty="0">
                <a:latin typeface="+mn-lt"/>
              </a:rPr>
              <a:t>entre los encuestados es</a:t>
            </a:r>
            <a:r>
              <a:rPr lang="es-ES" sz="1500" b="1" dirty="0">
                <a:latin typeface="+mn-lt"/>
              </a:rPr>
              <a:t> </a:t>
            </a:r>
            <a:r>
              <a:rPr lang="es-ES" sz="1500" b="1" i="1" dirty="0">
                <a:latin typeface="+mn-lt"/>
              </a:rPr>
              <a:t>Farmacología Clínica </a:t>
            </a:r>
            <a:r>
              <a:rPr lang="es-ES" sz="1500" b="1" dirty="0">
                <a:latin typeface="+mn-lt"/>
              </a:rPr>
              <a:t>con un 16,7</a:t>
            </a:r>
            <a:r>
              <a:rPr lang="es-ES" sz="1500" dirty="0">
                <a:latin typeface="+mn-lt"/>
              </a:rPr>
              <a:t>%, seguido de </a:t>
            </a:r>
            <a:r>
              <a:rPr lang="es-ES" sz="1500" i="1" dirty="0">
                <a:latin typeface="+mn-lt"/>
              </a:rPr>
              <a:t>Hidrología </a:t>
            </a:r>
            <a:r>
              <a:rPr lang="es-ES" sz="1500" i="1" dirty="0">
                <a:latin typeface="+mn-lt"/>
              </a:rPr>
              <a:t>Médica</a:t>
            </a:r>
            <a:r>
              <a:rPr lang="es-ES" sz="1500" dirty="0">
                <a:latin typeface="+mn-lt"/>
              </a:rPr>
              <a:t>, con un 16,2% y </a:t>
            </a:r>
            <a:r>
              <a:rPr lang="es-ES" sz="1500" i="1" dirty="0">
                <a:latin typeface="+mn-lt"/>
              </a:rPr>
              <a:t>Medicina Nuclear </a:t>
            </a:r>
            <a:r>
              <a:rPr lang="es-ES" sz="1500" dirty="0">
                <a:latin typeface="+mn-lt"/>
              </a:rPr>
              <a:t>con un 11,6%. </a:t>
            </a:r>
            <a:endParaRPr lang="es-ES" sz="1500" dirty="0">
              <a:latin typeface="+mn-lt"/>
            </a:endParaRPr>
          </a:p>
          <a:p>
            <a:pPr marL="171450" indent="-171450" fontAlgn="auto">
              <a:spcBef>
                <a:spcPts val="0"/>
              </a:spcBef>
              <a:spcAft>
                <a:spcPts val="1200"/>
              </a:spcAft>
              <a:buClr>
                <a:schemeClr val="tx2">
                  <a:lumMod val="60000"/>
                  <a:lumOff val="40000"/>
                </a:schemeClr>
              </a:buClr>
              <a:buFont typeface="Wingdings" pitchFamily="2" charset="2"/>
              <a:buChar char="§"/>
              <a:defRPr/>
            </a:pPr>
            <a:r>
              <a:rPr lang="es-ES" sz="1500" dirty="0">
                <a:latin typeface="+mn-lt"/>
              </a:rPr>
              <a:t>Las especialidades con menor índice de desempleo entre los encuestados son Cirugía Pediátrica, </a:t>
            </a:r>
            <a:r>
              <a:rPr lang="es-ES" sz="1500" i="1" dirty="0">
                <a:latin typeface="+mn-lt"/>
              </a:rPr>
              <a:t>Cirugía Cardiovascular</a:t>
            </a:r>
            <a:r>
              <a:rPr lang="es-ES" sz="1500" dirty="0">
                <a:latin typeface="+mn-lt"/>
              </a:rPr>
              <a:t>, </a:t>
            </a:r>
            <a:r>
              <a:rPr lang="es-ES" sz="1500" i="1" dirty="0">
                <a:latin typeface="+mn-lt"/>
              </a:rPr>
              <a:t>Angiología</a:t>
            </a:r>
            <a:r>
              <a:rPr lang="es-ES" sz="1500" dirty="0">
                <a:latin typeface="+mn-lt"/>
              </a:rPr>
              <a:t> y </a:t>
            </a:r>
            <a:r>
              <a:rPr lang="es-ES" sz="1500" i="1" dirty="0">
                <a:latin typeface="+mn-lt"/>
              </a:rPr>
              <a:t>Cirugía Vascular</a:t>
            </a:r>
            <a:r>
              <a:rPr lang="es-ES" sz="1500" dirty="0">
                <a:latin typeface="+mn-lt"/>
              </a:rPr>
              <a:t>, todas ellas con un 0% de desempleo.</a:t>
            </a:r>
            <a:endParaRPr lang="es-ES" sz="1500" dirty="0">
              <a:latin typeface="+mn-lt"/>
            </a:endParaRPr>
          </a:p>
          <a:p>
            <a:pPr fontAlgn="auto">
              <a:spcBef>
                <a:spcPts val="0"/>
              </a:spcBef>
              <a:spcAft>
                <a:spcPts val="1200"/>
              </a:spcAft>
              <a:buClr>
                <a:schemeClr val="tx2">
                  <a:lumMod val="60000"/>
                  <a:lumOff val="40000"/>
                </a:schemeClr>
              </a:buClr>
              <a:defRPr/>
            </a:pPr>
            <a:endParaRPr lang="es-ES" sz="1500" b="1" dirty="0">
              <a:latin typeface="+mn-lt"/>
            </a:endParaRPr>
          </a:p>
        </p:txBody>
      </p:sp>
    </p:spTree>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2 Rectángulo"/>
          <p:cNvSpPr/>
          <p:nvPr/>
        </p:nvSpPr>
        <p:spPr>
          <a:xfrm>
            <a:off x="415925" y="1019175"/>
            <a:ext cx="9074150" cy="5362575"/>
          </a:xfrm>
          <a:prstGeom prst="rect">
            <a:avLst/>
          </a:prstGeom>
          <a:no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sp>
        <p:nvSpPr>
          <p:cNvPr id="27" name="Text Box 4"/>
          <p:cNvSpPr txBox="1">
            <a:spLocks noChangeArrowheads="1"/>
          </p:cNvSpPr>
          <p:nvPr/>
        </p:nvSpPr>
        <p:spPr bwMode="auto">
          <a:xfrm>
            <a:off x="272480" y="212062"/>
            <a:ext cx="7704856" cy="369827"/>
          </a:xfrm>
          <a:prstGeom prst="rect">
            <a:avLst/>
          </a:prstGeom>
          <a:noFill/>
          <a:ln>
            <a:noFill/>
          </a:ln>
          <a:extLst>
            <a:ext uri="{909E8E84-426E-40DD-AFC4-6F175D3DCCD1}"/>
            <a:ext uri="{91240B29-F687-4F45-9708-019B960494DF}"/>
          </a:extLst>
        </p:spPr>
        <p:txBody>
          <a:bodyPr lIns="0" tIns="72000" rIns="0" bIns="72000" anchor="ctr">
            <a:spAutoFit/>
          </a:bodyPr>
          <a:lstStyle>
            <a:defPPr>
              <a:defRPr lang="es-ES"/>
            </a:defPPr>
            <a:lvl1pPr>
              <a:lnSpc>
                <a:spcPts val="1700"/>
              </a:lnSpc>
              <a:spcBef>
                <a:spcPts val="0"/>
              </a:spcBef>
              <a:defRPr>
                <a:ln>
                  <a:solidFill>
                    <a:schemeClr val="bg1"/>
                  </a:solidFill>
                </a:ln>
                <a:solidFill>
                  <a:schemeClr val="bg1"/>
                </a:solidFill>
                <a:latin typeface="Calibri" pitchFamily="34" charset="0"/>
                <a:cs typeface="Calibri" pitchFamily="34"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algn="ctr" eaLnBrk="0" fontAlgn="base" hangingPunct="0">
              <a:spcBef>
                <a:spcPct val="50000"/>
              </a:spcBef>
              <a:spcAft>
                <a:spcPct val="0"/>
              </a:spcAft>
              <a:defRPr>
                <a:latin typeface="Arial" charset="0"/>
                <a:cs typeface="Arial" charset="0"/>
              </a:defRPr>
            </a:lvl6pPr>
            <a:lvl7pPr marL="2971800" indent="-228600" algn="ctr" eaLnBrk="0" fontAlgn="base" hangingPunct="0">
              <a:spcBef>
                <a:spcPct val="50000"/>
              </a:spcBef>
              <a:spcAft>
                <a:spcPct val="0"/>
              </a:spcAft>
              <a:defRPr>
                <a:latin typeface="Arial" charset="0"/>
                <a:cs typeface="Arial" charset="0"/>
              </a:defRPr>
            </a:lvl7pPr>
            <a:lvl8pPr marL="3429000" indent="-228600" algn="ctr" eaLnBrk="0" fontAlgn="base" hangingPunct="0">
              <a:spcBef>
                <a:spcPct val="50000"/>
              </a:spcBef>
              <a:spcAft>
                <a:spcPct val="0"/>
              </a:spcAft>
              <a:defRPr>
                <a:latin typeface="Arial" charset="0"/>
                <a:cs typeface="Arial" charset="0"/>
              </a:defRPr>
            </a:lvl8pPr>
            <a:lvl9pPr marL="3886200" indent="-228600" algn="ctr" eaLnBrk="0" fontAlgn="base" hangingPunct="0">
              <a:spcBef>
                <a:spcPct val="50000"/>
              </a:spcBef>
              <a:spcAft>
                <a:spcPct val="0"/>
              </a:spcAft>
              <a:defRPr>
                <a:latin typeface="Arial" charset="0"/>
                <a:cs typeface="Arial" charset="0"/>
              </a:defRPr>
            </a:lvl9pPr>
          </a:lstStyle>
          <a:p>
            <a:pPr fontAlgn="auto">
              <a:spcAft>
                <a:spcPts val="0"/>
              </a:spcAft>
              <a:defRPr/>
            </a:pPr>
            <a:r>
              <a:rPr lang="es-ES" dirty="0" smtClean="0"/>
              <a:t>CONCLUSIONES</a:t>
            </a:r>
            <a:endParaRPr lang="es-ES" dirty="0"/>
          </a:p>
        </p:txBody>
      </p:sp>
      <p:sp>
        <p:nvSpPr>
          <p:cNvPr id="15" name="Text Box 97"/>
          <p:cNvSpPr txBox="1">
            <a:spLocks noChangeArrowheads="1"/>
          </p:cNvSpPr>
          <p:nvPr/>
        </p:nvSpPr>
        <p:spPr bwMode="auto">
          <a:xfrm>
            <a:off x="3170238" y="968375"/>
            <a:ext cx="3565525" cy="307975"/>
          </a:xfrm>
          <a:prstGeom prst="rect">
            <a:avLst/>
          </a:prstGeom>
          <a:solidFill>
            <a:schemeClr val="bg1"/>
          </a:solidFill>
          <a:ln>
            <a:noFill/>
          </a:ln>
          <a:effectLst/>
          <a:extLst/>
        </p:spPr>
        <p:txBody>
          <a:bodyPr>
            <a:spAutoFit/>
          </a:bodyPr>
          <a:lstStyle/>
          <a:p>
            <a:pPr algn="ctr" fontAlgn="auto">
              <a:spcBef>
                <a:spcPts val="0"/>
              </a:spcBef>
              <a:spcAft>
                <a:spcPts val="0"/>
              </a:spcAft>
              <a:defRPr/>
            </a:pPr>
            <a:r>
              <a:rPr lang="es-ES_tradnl" sz="1400" b="1" dirty="0">
                <a:solidFill>
                  <a:schemeClr val="accent1">
                    <a:lumMod val="75000"/>
                  </a:schemeClr>
                </a:solidFill>
                <a:latin typeface="+mn-lt"/>
              </a:rPr>
              <a:t>PERCEPCIÓN DE LA PROFESIÓN Y LA OMC (I)</a:t>
            </a:r>
            <a:endParaRPr lang="es-ES_tradnl" sz="1400" b="1" dirty="0">
              <a:solidFill>
                <a:schemeClr val="accent1">
                  <a:lumMod val="75000"/>
                </a:schemeClr>
              </a:solidFill>
              <a:latin typeface="+mn-lt"/>
            </a:endParaRPr>
          </a:p>
        </p:txBody>
      </p:sp>
      <p:sp>
        <p:nvSpPr>
          <p:cNvPr id="2" name="1 Rectángulo"/>
          <p:cNvSpPr/>
          <p:nvPr/>
        </p:nvSpPr>
        <p:spPr>
          <a:xfrm>
            <a:off x="560388" y="1308100"/>
            <a:ext cx="8785225" cy="4786313"/>
          </a:xfrm>
          <a:prstGeom prst="rect">
            <a:avLst/>
          </a:prstGeom>
        </p:spPr>
        <p:txBody>
          <a:bodyPr>
            <a:spAutoFit/>
          </a:bodyPr>
          <a:lstStyle/>
          <a:p>
            <a:pPr marL="171450" indent="-171450" fontAlgn="auto">
              <a:spcBef>
                <a:spcPts val="0"/>
              </a:spcBef>
              <a:spcAft>
                <a:spcPts val="1000"/>
              </a:spcAft>
              <a:buClr>
                <a:schemeClr val="tx2">
                  <a:lumMod val="60000"/>
                  <a:lumOff val="40000"/>
                </a:schemeClr>
              </a:buClr>
              <a:buFont typeface="Wingdings" pitchFamily="2" charset="2"/>
              <a:buChar char="§"/>
              <a:defRPr/>
            </a:pPr>
            <a:r>
              <a:rPr lang="es-ES" sz="1500" b="1" dirty="0">
                <a:solidFill>
                  <a:srgbClr val="000000"/>
                </a:solidFill>
                <a:latin typeface="+mn-lt"/>
              </a:rPr>
              <a:t>La retribución de los médicos y la estabilidad laboral son los campos donde los colegiados creen que la profesión médica más ha empeorado.</a:t>
            </a:r>
          </a:p>
          <a:p>
            <a:pPr marL="171450" indent="-171450" fontAlgn="auto">
              <a:spcBef>
                <a:spcPts val="0"/>
              </a:spcBef>
              <a:spcAft>
                <a:spcPts val="1000"/>
              </a:spcAft>
              <a:buClr>
                <a:schemeClr val="tx2">
                  <a:lumMod val="60000"/>
                  <a:lumOff val="40000"/>
                </a:schemeClr>
              </a:buClr>
              <a:buFont typeface="Wingdings" pitchFamily="2" charset="2"/>
              <a:buChar char="§"/>
              <a:defRPr/>
            </a:pPr>
            <a:r>
              <a:rPr lang="es-ES" sz="1500" b="1" dirty="0">
                <a:solidFill>
                  <a:srgbClr val="000000"/>
                </a:solidFill>
                <a:latin typeface="+mn-lt"/>
              </a:rPr>
              <a:t>Como principal problema de la profesión médica se define el empleo y la estabilidad laboral, doblando en importancia a la falta de motivación y el reconocimiento</a:t>
            </a:r>
            <a:r>
              <a:rPr lang="es-ES" sz="1500" dirty="0">
                <a:solidFill>
                  <a:srgbClr val="000000"/>
                </a:solidFill>
                <a:latin typeface="+mn-lt"/>
              </a:rPr>
              <a:t>: el 48% de los encuestados que ejercen una especialidad médica creen que el empleo y la estabilidad laboral es el principal problema de la profesión médica, al tiempo que el 31,2% opina que la falta de motivación profesional y el reconocimiento de las diferencias profesionales son el segundo problema en importancia para la profesión médica.</a:t>
            </a:r>
          </a:p>
          <a:p>
            <a:pPr marL="171450" indent="-171450" fontAlgn="auto">
              <a:spcBef>
                <a:spcPts val="0"/>
              </a:spcBef>
              <a:spcAft>
                <a:spcPts val="1000"/>
              </a:spcAft>
              <a:buClr>
                <a:schemeClr val="tx2">
                  <a:lumMod val="60000"/>
                  <a:lumOff val="40000"/>
                </a:schemeClr>
              </a:buClr>
              <a:buFont typeface="Wingdings" pitchFamily="2" charset="2"/>
              <a:buChar char="§"/>
              <a:defRPr/>
            </a:pPr>
            <a:r>
              <a:rPr lang="es-ES" sz="1500" b="1" dirty="0">
                <a:solidFill>
                  <a:srgbClr val="000000"/>
                </a:solidFill>
                <a:latin typeface="+mn-lt"/>
              </a:rPr>
              <a:t>La función más importante que se atribuye a la OMC </a:t>
            </a:r>
            <a:r>
              <a:rPr lang="es-ES" sz="1500" dirty="0">
                <a:solidFill>
                  <a:srgbClr val="000000"/>
                </a:solidFill>
                <a:latin typeface="+mn-lt"/>
              </a:rPr>
              <a:t>(recibiendo un promedio de 7,48 puntos)</a:t>
            </a:r>
            <a:r>
              <a:rPr lang="es-ES" sz="1500" b="1" dirty="0">
                <a:solidFill>
                  <a:srgbClr val="000000"/>
                </a:solidFill>
                <a:latin typeface="+mn-lt"/>
              </a:rPr>
              <a:t> es la regulación y vigilancia de la ética y deontología profesional</a:t>
            </a:r>
            <a:r>
              <a:rPr lang="es-ES" sz="1500" dirty="0">
                <a:solidFill>
                  <a:srgbClr val="000000"/>
                </a:solidFill>
                <a:latin typeface="+mn-lt"/>
              </a:rPr>
              <a:t> –el 39,1% califica el desempeño de esta función por la OMC como bueno o muy bueno-, </a:t>
            </a:r>
            <a:r>
              <a:rPr lang="es-ES" sz="1500" b="1" dirty="0">
                <a:solidFill>
                  <a:srgbClr val="000000"/>
                </a:solidFill>
                <a:latin typeface="+mn-lt"/>
              </a:rPr>
              <a:t>seguido de la defensa de los intereses</a:t>
            </a:r>
            <a:r>
              <a:rPr lang="es-ES" sz="1500" dirty="0">
                <a:solidFill>
                  <a:srgbClr val="000000"/>
                </a:solidFill>
                <a:latin typeface="+mn-lt"/>
              </a:rPr>
              <a:t> </a:t>
            </a:r>
            <a:r>
              <a:rPr lang="es-ES" sz="1500" b="1" dirty="0">
                <a:solidFill>
                  <a:srgbClr val="000000"/>
                </a:solidFill>
                <a:latin typeface="+mn-lt"/>
              </a:rPr>
              <a:t>profesionales</a:t>
            </a:r>
            <a:r>
              <a:rPr lang="es-ES" sz="1500" dirty="0">
                <a:solidFill>
                  <a:srgbClr val="000000"/>
                </a:solidFill>
                <a:latin typeface="+mn-lt"/>
              </a:rPr>
              <a:t> (promedio de 7,32 puntos y cuyo desempeño por parte de la OMC es calificado como bueno o muy bueno por el 24,3% de los encuestados que ejercen una especialidad médica). </a:t>
            </a:r>
            <a:r>
              <a:rPr lang="es-ES" sz="1500" b="1" dirty="0">
                <a:solidFill>
                  <a:srgbClr val="000000"/>
                </a:solidFill>
                <a:latin typeface="+mn-lt"/>
              </a:rPr>
              <a:t>La importancia que la colegiación otorga a las funciones atribuidas a la OMC es muy alta, ya que un 63% de ellas han sido puntuadas con un 7 o más.</a:t>
            </a:r>
          </a:p>
          <a:p>
            <a:pPr marL="171450" indent="-171450" fontAlgn="auto">
              <a:spcBef>
                <a:spcPts val="0"/>
              </a:spcBef>
              <a:spcAft>
                <a:spcPts val="1000"/>
              </a:spcAft>
              <a:buClr>
                <a:schemeClr val="tx2">
                  <a:lumMod val="60000"/>
                  <a:lumOff val="40000"/>
                </a:schemeClr>
              </a:buClr>
              <a:buFont typeface="Wingdings" pitchFamily="2" charset="2"/>
              <a:buChar char="§"/>
              <a:defRPr/>
            </a:pPr>
            <a:r>
              <a:rPr lang="es-ES" sz="1500" b="1" dirty="0">
                <a:solidFill>
                  <a:srgbClr val="000000"/>
                </a:solidFill>
                <a:latin typeface="+mn-lt"/>
              </a:rPr>
              <a:t>Los aspectos a los que la OMC debiera dirigir sus esfuerzos</a:t>
            </a:r>
            <a:r>
              <a:rPr lang="es-ES" sz="1500" dirty="0">
                <a:solidFill>
                  <a:srgbClr val="000000"/>
                </a:solidFill>
                <a:latin typeface="+mn-lt"/>
              </a:rPr>
              <a:t> son los de:</a:t>
            </a:r>
          </a:p>
          <a:p>
            <a:pPr marL="628650" lvl="1" indent="-171450" fontAlgn="auto">
              <a:spcBef>
                <a:spcPts val="0"/>
              </a:spcBef>
              <a:spcAft>
                <a:spcPts val="1000"/>
              </a:spcAft>
              <a:buClr>
                <a:schemeClr val="tx2">
                  <a:lumMod val="60000"/>
                  <a:lumOff val="40000"/>
                </a:schemeClr>
              </a:buClr>
              <a:buFont typeface="Wingdings" pitchFamily="2" charset="2"/>
              <a:buChar char="§"/>
              <a:defRPr/>
            </a:pPr>
            <a:r>
              <a:rPr lang="es-ES" sz="1500" dirty="0">
                <a:solidFill>
                  <a:srgbClr val="000000"/>
                </a:solidFill>
                <a:latin typeface="+mn-lt"/>
              </a:rPr>
              <a:t>La formación médica continuada: prioridad alta para un 56,8%</a:t>
            </a:r>
          </a:p>
          <a:p>
            <a:pPr marL="628650" lvl="1" indent="-171450" fontAlgn="auto">
              <a:spcBef>
                <a:spcPts val="0"/>
              </a:spcBef>
              <a:spcAft>
                <a:spcPts val="1000"/>
              </a:spcAft>
              <a:buClr>
                <a:schemeClr val="tx2">
                  <a:lumMod val="60000"/>
                  <a:lumOff val="40000"/>
                </a:schemeClr>
              </a:buClr>
              <a:buFont typeface="Wingdings" pitchFamily="2" charset="2"/>
              <a:buChar char="§"/>
              <a:defRPr/>
            </a:pPr>
            <a:r>
              <a:rPr lang="es-ES" sz="1500" dirty="0">
                <a:solidFill>
                  <a:srgbClr val="000000"/>
                </a:solidFill>
                <a:latin typeface="+mn-lt"/>
              </a:rPr>
              <a:t>Un sistema de comunicación con los colegiados ágil y rápido: prioridad alta para un 54,8%</a:t>
            </a:r>
          </a:p>
          <a:p>
            <a:pPr marL="628650" lvl="1" indent="-171450" fontAlgn="auto">
              <a:spcBef>
                <a:spcPts val="0"/>
              </a:spcBef>
              <a:spcAft>
                <a:spcPts val="1000"/>
              </a:spcAft>
              <a:buClr>
                <a:schemeClr val="tx2">
                  <a:lumMod val="60000"/>
                  <a:lumOff val="40000"/>
                </a:schemeClr>
              </a:buClr>
              <a:buFont typeface="Wingdings" pitchFamily="2" charset="2"/>
              <a:buChar char="§"/>
              <a:defRPr/>
            </a:pPr>
            <a:r>
              <a:rPr lang="es-ES" sz="1500" dirty="0">
                <a:solidFill>
                  <a:srgbClr val="000000"/>
                </a:solidFill>
                <a:latin typeface="+mn-lt"/>
              </a:rPr>
              <a:t>Exigir el cumplimiento del código deontológico: prioridad alta para un 53,8%</a:t>
            </a:r>
          </a:p>
        </p:txBody>
      </p:sp>
    </p:spTree>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2 Rectángulo"/>
          <p:cNvSpPr/>
          <p:nvPr/>
        </p:nvSpPr>
        <p:spPr>
          <a:xfrm>
            <a:off x="415925" y="1019175"/>
            <a:ext cx="9074150" cy="5362575"/>
          </a:xfrm>
          <a:prstGeom prst="rect">
            <a:avLst/>
          </a:prstGeom>
          <a:no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sp>
        <p:nvSpPr>
          <p:cNvPr id="27" name="Text Box 4"/>
          <p:cNvSpPr txBox="1">
            <a:spLocks noChangeArrowheads="1"/>
          </p:cNvSpPr>
          <p:nvPr/>
        </p:nvSpPr>
        <p:spPr bwMode="auto">
          <a:xfrm>
            <a:off x="272480" y="212062"/>
            <a:ext cx="7704856" cy="369827"/>
          </a:xfrm>
          <a:prstGeom prst="rect">
            <a:avLst/>
          </a:prstGeom>
          <a:noFill/>
          <a:ln>
            <a:noFill/>
          </a:ln>
          <a:extLst>
            <a:ext uri="{909E8E84-426E-40DD-AFC4-6F175D3DCCD1}"/>
            <a:ext uri="{91240B29-F687-4F45-9708-019B960494DF}"/>
          </a:extLst>
        </p:spPr>
        <p:txBody>
          <a:bodyPr lIns="0" tIns="72000" rIns="0" bIns="72000" anchor="ctr">
            <a:spAutoFit/>
          </a:bodyPr>
          <a:lstStyle>
            <a:defPPr>
              <a:defRPr lang="es-ES"/>
            </a:defPPr>
            <a:lvl1pPr>
              <a:lnSpc>
                <a:spcPts val="1700"/>
              </a:lnSpc>
              <a:spcBef>
                <a:spcPts val="0"/>
              </a:spcBef>
              <a:defRPr>
                <a:ln>
                  <a:solidFill>
                    <a:schemeClr val="bg1"/>
                  </a:solidFill>
                </a:ln>
                <a:solidFill>
                  <a:schemeClr val="bg1"/>
                </a:solidFill>
                <a:latin typeface="Calibri" pitchFamily="34" charset="0"/>
                <a:cs typeface="Calibri" pitchFamily="34"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algn="ctr" eaLnBrk="0" fontAlgn="base" hangingPunct="0">
              <a:spcBef>
                <a:spcPct val="50000"/>
              </a:spcBef>
              <a:spcAft>
                <a:spcPct val="0"/>
              </a:spcAft>
              <a:defRPr>
                <a:latin typeface="Arial" charset="0"/>
                <a:cs typeface="Arial" charset="0"/>
              </a:defRPr>
            </a:lvl6pPr>
            <a:lvl7pPr marL="2971800" indent="-228600" algn="ctr" eaLnBrk="0" fontAlgn="base" hangingPunct="0">
              <a:spcBef>
                <a:spcPct val="50000"/>
              </a:spcBef>
              <a:spcAft>
                <a:spcPct val="0"/>
              </a:spcAft>
              <a:defRPr>
                <a:latin typeface="Arial" charset="0"/>
                <a:cs typeface="Arial" charset="0"/>
              </a:defRPr>
            </a:lvl7pPr>
            <a:lvl8pPr marL="3429000" indent="-228600" algn="ctr" eaLnBrk="0" fontAlgn="base" hangingPunct="0">
              <a:spcBef>
                <a:spcPct val="50000"/>
              </a:spcBef>
              <a:spcAft>
                <a:spcPct val="0"/>
              </a:spcAft>
              <a:defRPr>
                <a:latin typeface="Arial" charset="0"/>
                <a:cs typeface="Arial" charset="0"/>
              </a:defRPr>
            </a:lvl8pPr>
            <a:lvl9pPr marL="3886200" indent="-228600" algn="ctr" eaLnBrk="0" fontAlgn="base" hangingPunct="0">
              <a:spcBef>
                <a:spcPct val="50000"/>
              </a:spcBef>
              <a:spcAft>
                <a:spcPct val="0"/>
              </a:spcAft>
              <a:defRPr>
                <a:latin typeface="Arial" charset="0"/>
                <a:cs typeface="Arial" charset="0"/>
              </a:defRPr>
            </a:lvl9pPr>
          </a:lstStyle>
          <a:p>
            <a:pPr fontAlgn="auto">
              <a:spcAft>
                <a:spcPts val="0"/>
              </a:spcAft>
              <a:defRPr/>
            </a:pPr>
            <a:r>
              <a:rPr lang="es-ES" dirty="0" smtClean="0"/>
              <a:t>CONCLUSIONES</a:t>
            </a:r>
            <a:endParaRPr lang="es-ES" dirty="0"/>
          </a:p>
        </p:txBody>
      </p:sp>
      <p:sp>
        <p:nvSpPr>
          <p:cNvPr id="15" name="Text Box 97"/>
          <p:cNvSpPr txBox="1">
            <a:spLocks noChangeArrowheads="1"/>
          </p:cNvSpPr>
          <p:nvPr/>
        </p:nvSpPr>
        <p:spPr bwMode="auto">
          <a:xfrm>
            <a:off x="3170238" y="968375"/>
            <a:ext cx="3565525" cy="307975"/>
          </a:xfrm>
          <a:prstGeom prst="rect">
            <a:avLst/>
          </a:prstGeom>
          <a:solidFill>
            <a:schemeClr val="bg1"/>
          </a:solidFill>
          <a:ln>
            <a:noFill/>
          </a:ln>
          <a:effectLst/>
          <a:extLst/>
        </p:spPr>
        <p:txBody>
          <a:bodyPr>
            <a:spAutoFit/>
          </a:bodyPr>
          <a:lstStyle/>
          <a:p>
            <a:pPr algn="ctr" fontAlgn="auto">
              <a:spcBef>
                <a:spcPts val="0"/>
              </a:spcBef>
              <a:spcAft>
                <a:spcPts val="0"/>
              </a:spcAft>
              <a:defRPr/>
            </a:pPr>
            <a:r>
              <a:rPr lang="es-ES_tradnl" sz="1400" b="1" dirty="0">
                <a:solidFill>
                  <a:schemeClr val="accent1">
                    <a:lumMod val="75000"/>
                  </a:schemeClr>
                </a:solidFill>
                <a:latin typeface="+mn-lt"/>
              </a:rPr>
              <a:t>PERCEPCIÓN DE LA PROFESIÓN Y LA OMC (II)</a:t>
            </a:r>
            <a:endParaRPr lang="es-ES_tradnl" sz="1400" b="1" dirty="0">
              <a:solidFill>
                <a:schemeClr val="accent1">
                  <a:lumMod val="75000"/>
                </a:schemeClr>
              </a:solidFill>
              <a:latin typeface="+mn-lt"/>
            </a:endParaRPr>
          </a:p>
        </p:txBody>
      </p:sp>
      <p:sp>
        <p:nvSpPr>
          <p:cNvPr id="2" name="1 Rectángulo"/>
          <p:cNvSpPr/>
          <p:nvPr/>
        </p:nvSpPr>
        <p:spPr>
          <a:xfrm>
            <a:off x="560388" y="1308100"/>
            <a:ext cx="8785225" cy="1836738"/>
          </a:xfrm>
          <a:prstGeom prst="rect">
            <a:avLst/>
          </a:prstGeom>
        </p:spPr>
        <p:txBody>
          <a:bodyPr>
            <a:spAutoFit/>
          </a:bodyPr>
          <a:lstStyle/>
          <a:p>
            <a:pPr marL="171450" indent="-171450" fontAlgn="auto">
              <a:spcBef>
                <a:spcPts val="0"/>
              </a:spcBef>
              <a:spcAft>
                <a:spcPts val="1000"/>
              </a:spcAft>
              <a:buClr>
                <a:schemeClr val="tx2">
                  <a:lumMod val="60000"/>
                  <a:lumOff val="40000"/>
                </a:schemeClr>
              </a:buClr>
              <a:buFont typeface="Wingdings" pitchFamily="2" charset="2"/>
              <a:buChar char="§"/>
              <a:defRPr/>
            </a:pPr>
            <a:r>
              <a:rPr lang="es-ES" sz="1500" b="1" dirty="0">
                <a:solidFill>
                  <a:srgbClr val="000000"/>
                </a:solidFill>
                <a:latin typeface="+mn-lt"/>
              </a:rPr>
              <a:t>La creación de la OPEM es valorada como una iniciativa buena o muy buena por un 53% de los encuestados que ejercen una especialidad médica</a:t>
            </a:r>
            <a:r>
              <a:rPr lang="es-ES" sz="1500" dirty="0">
                <a:solidFill>
                  <a:srgbClr val="000000"/>
                </a:solidFill>
                <a:latin typeface="+mn-lt"/>
              </a:rPr>
              <a:t>, como una herramienta para gestionar las ofertas de trabajo tanto de ámbito nacional como extranjero (tan sólo un 4,2% considera que se trata una iniciativa mala o muy mala). </a:t>
            </a:r>
          </a:p>
          <a:p>
            <a:pPr marL="171450" indent="-171450" fontAlgn="auto">
              <a:spcBef>
                <a:spcPts val="0"/>
              </a:spcBef>
              <a:spcAft>
                <a:spcPts val="1000"/>
              </a:spcAft>
              <a:buClr>
                <a:schemeClr val="tx2">
                  <a:lumMod val="60000"/>
                  <a:lumOff val="40000"/>
                </a:schemeClr>
              </a:buClr>
              <a:buFont typeface="Wingdings" pitchFamily="2" charset="2"/>
              <a:buChar char="§"/>
              <a:defRPr/>
            </a:pPr>
            <a:r>
              <a:rPr lang="es-ES" sz="1500" dirty="0">
                <a:solidFill>
                  <a:srgbClr val="000000"/>
                </a:solidFill>
                <a:latin typeface="+mn-lt"/>
              </a:rPr>
              <a:t>Dichos datos concuerdan con la opinión de que el empleo y la estabilidad laboral son, actualmente, los mayores problemas de la profesión, justificando la puesta en marcha de medidas con la de la Oficina de Promoción de Empleo y la elaboración de la Encuesta sobre la Situación Laboral de los Médicos en España.</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6"/>
          <p:cNvSpPr txBox="1">
            <a:spLocks noChangeArrowheads="1"/>
          </p:cNvSpPr>
          <p:nvPr/>
        </p:nvSpPr>
        <p:spPr bwMode="auto">
          <a:xfrm>
            <a:off x="273050" y="1050925"/>
            <a:ext cx="9432925" cy="5148263"/>
          </a:xfrm>
          <a:prstGeom prst="rect">
            <a:avLst/>
          </a:prstGeom>
          <a:solidFill>
            <a:srgbClr val="FFFFFF">
              <a:alpha val="50196"/>
            </a:srgbClr>
          </a:solid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ts val="0"/>
              </a:spcBef>
              <a:spcAft>
                <a:spcPts val="600"/>
              </a:spcAft>
              <a:buClr>
                <a:srgbClr val="003366"/>
              </a:buClr>
              <a:buFont typeface="Monotype Sorts" pitchFamily="2" charset="2"/>
              <a:buNone/>
              <a:defRPr/>
            </a:pPr>
            <a:r>
              <a:rPr lang="es-ES" sz="1700" dirty="0" smtClean="0">
                <a:latin typeface="+mj-lt"/>
              </a:rPr>
              <a:t>Para abordar los objetivos mencionados</a:t>
            </a:r>
            <a:r>
              <a:rPr lang="es-ES" sz="1700" dirty="0">
                <a:latin typeface="+mj-lt"/>
              </a:rPr>
              <a:t>, </a:t>
            </a:r>
            <a:r>
              <a:rPr lang="es-ES" sz="1700" dirty="0" smtClean="0">
                <a:latin typeface="+mj-lt"/>
              </a:rPr>
              <a:t>se ha realizado una encuesta online dirigida </a:t>
            </a:r>
            <a:br>
              <a:rPr lang="es-ES" sz="1700" dirty="0" smtClean="0">
                <a:latin typeface="+mj-lt"/>
              </a:rPr>
            </a:br>
            <a:r>
              <a:rPr lang="es-ES" sz="1700" dirty="0" smtClean="0">
                <a:latin typeface="+mj-lt"/>
              </a:rPr>
              <a:t>a Profesionales Médicos, a través de los diferentes Colegios Profesionales.</a:t>
            </a:r>
            <a:endParaRPr lang="es-ES" sz="1700" dirty="0" smtClean="0">
              <a:solidFill>
                <a:schemeClr val="tx1">
                  <a:lumMod val="75000"/>
                  <a:lumOff val="25000"/>
                </a:schemeClr>
              </a:solidFill>
              <a:latin typeface="+mj-lt"/>
              <a:ea typeface="Calibri" pitchFamily="34" charset="0"/>
              <a:cs typeface="Calibri" pitchFamily="34" charset="0"/>
            </a:endParaRPr>
          </a:p>
          <a:p>
            <a:pPr algn="just" fontAlgn="auto">
              <a:spcBef>
                <a:spcPts val="1200"/>
              </a:spcBef>
              <a:spcAft>
                <a:spcPts val="600"/>
              </a:spcAft>
              <a:buClr>
                <a:srgbClr val="003366"/>
              </a:buClr>
              <a:buFont typeface="Monotype Sorts" pitchFamily="2" charset="2"/>
              <a:buNone/>
              <a:defRPr/>
            </a:pPr>
            <a:r>
              <a:rPr lang="es-ES" b="1" u="sng" dirty="0" smtClean="0">
                <a:solidFill>
                  <a:srgbClr val="FF9933"/>
                </a:solidFill>
                <a:latin typeface="Calibri" panose="020F0502020204030204" pitchFamily="34" charset="0"/>
                <a:cs typeface="Arial"/>
              </a:rPr>
              <a:t>Ficha Técnica</a:t>
            </a:r>
            <a:endParaRPr lang="es-ES" b="1" u="sng" dirty="0">
              <a:solidFill>
                <a:srgbClr val="FF9933"/>
              </a:solidFill>
              <a:latin typeface="Calibri" panose="020F0502020204030204" pitchFamily="34" charset="0"/>
              <a:cs typeface="Arial"/>
            </a:endParaRPr>
          </a:p>
          <a:p>
            <a:pPr marL="324000" indent="-180000" fontAlgn="auto">
              <a:spcBef>
                <a:spcPts val="600"/>
              </a:spcBef>
              <a:spcAft>
                <a:spcPts val="300"/>
              </a:spcAft>
              <a:buClr>
                <a:srgbClr val="FF9933"/>
              </a:buClr>
              <a:buFont typeface="Wingdings" pitchFamily="2" charset="2"/>
              <a:buChar char="§"/>
              <a:defRPr/>
            </a:pPr>
            <a:r>
              <a:rPr lang="es-ES" sz="1600" b="1" dirty="0">
                <a:solidFill>
                  <a:srgbClr val="FF9933"/>
                </a:solidFill>
                <a:latin typeface="Calibri" panose="020F0502020204030204" pitchFamily="34" charset="0"/>
                <a:cs typeface="Arial"/>
              </a:rPr>
              <a:t>Universo</a:t>
            </a:r>
            <a:r>
              <a:rPr lang="es-ES" sz="1600" dirty="0">
                <a:solidFill>
                  <a:schemeClr val="tx1">
                    <a:lumMod val="75000"/>
                    <a:lumOff val="25000"/>
                  </a:schemeClr>
                </a:solidFill>
                <a:latin typeface="Calibri" panose="020F0502020204030204" pitchFamily="34" charset="0"/>
                <a:cs typeface="Arial"/>
              </a:rPr>
              <a:t>: </a:t>
            </a:r>
            <a:r>
              <a:rPr lang="es-ES" sz="1600" dirty="0" smtClean="0">
                <a:solidFill>
                  <a:schemeClr val="tx1">
                    <a:lumMod val="75000"/>
                    <a:lumOff val="25000"/>
                  </a:schemeClr>
                </a:solidFill>
                <a:latin typeface="Calibri" panose="020F0502020204030204" pitchFamily="34" charset="0"/>
                <a:cs typeface="Arial"/>
              </a:rPr>
              <a:t> Profesionales Médicos.</a:t>
            </a:r>
          </a:p>
          <a:p>
            <a:pPr marL="324000" indent="-180000" fontAlgn="auto">
              <a:spcBef>
                <a:spcPts val="600"/>
              </a:spcBef>
              <a:spcAft>
                <a:spcPts val="300"/>
              </a:spcAft>
              <a:buClr>
                <a:srgbClr val="FF9933"/>
              </a:buClr>
              <a:buFont typeface="Wingdings" pitchFamily="2" charset="2"/>
              <a:buChar char="§"/>
              <a:defRPr/>
            </a:pPr>
            <a:r>
              <a:rPr lang="es-ES" sz="1600" b="1" dirty="0" smtClean="0">
                <a:solidFill>
                  <a:srgbClr val="FF9933"/>
                </a:solidFill>
                <a:latin typeface="Calibri" panose="020F0502020204030204" pitchFamily="34" charset="0"/>
                <a:cs typeface="Arial"/>
              </a:rPr>
              <a:t>Ámbito</a:t>
            </a:r>
            <a:r>
              <a:rPr lang="es-ES" sz="1600" dirty="0">
                <a:solidFill>
                  <a:schemeClr val="tx1">
                    <a:lumMod val="75000"/>
                    <a:lumOff val="25000"/>
                  </a:schemeClr>
                </a:solidFill>
                <a:latin typeface="Calibri" panose="020F0502020204030204" pitchFamily="34" charset="0"/>
                <a:cs typeface="Arial"/>
              </a:rPr>
              <a:t>: </a:t>
            </a:r>
            <a:r>
              <a:rPr lang="es-ES" sz="1600" dirty="0" smtClean="0">
                <a:solidFill>
                  <a:schemeClr val="tx1">
                    <a:lumMod val="75000"/>
                    <a:lumOff val="25000"/>
                  </a:schemeClr>
                </a:solidFill>
                <a:latin typeface="Calibri" panose="020F0502020204030204" pitchFamily="34" charset="0"/>
                <a:cs typeface="Arial"/>
              </a:rPr>
              <a:t>Nacional</a:t>
            </a:r>
            <a:endParaRPr lang="es-ES" sz="1600" dirty="0">
              <a:solidFill>
                <a:schemeClr val="tx1">
                  <a:lumMod val="75000"/>
                  <a:lumOff val="25000"/>
                </a:schemeClr>
              </a:solidFill>
              <a:latin typeface="Calibri" panose="020F0502020204030204" pitchFamily="34" charset="0"/>
              <a:cs typeface="Arial"/>
            </a:endParaRPr>
          </a:p>
          <a:p>
            <a:pPr marL="324000" indent="-180000" fontAlgn="auto">
              <a:spcBef>
                <a:spcPts val="600"/>
              </a:spcBef>
              <a:spcAft>
                <a:spcPts val="300"/>
              </a:spcAft>
              <a:buClr>
                <a:srgbClr val="FF9933"/>
              </a:buClr>
              <a:buFont typeface="Wingdings" pitchFamily="2" charset="2"/>
              <a:buChar char="§"/>
              <a:defRPr/>
            </a:pPr>
            <a:r>
              <a:rPr lang="es-ES" sz="1600" b="1" dirty="0" smtClean="0">
                <a:solidFill>
                  <a:srgbClr val="FF9933"/>
                </a:solidFill>
                <a:latin typeface="Calibri" panose="020F0502020204030204" pitchFamily="34" charset="0"/>
                <a:cs typeface="Arial"/>
              </a:rPr>
              <a:t>Tipo </a:t>
            </a:r>
            <a:r>
              <a:rPr lang="es-ES" sz="1600" b="1" dirty="0">
                <a:solidFill>
                  <a:srgbClr val="FF9933"/>
                </a:solidFill>
                <a:latin typeface="Calibri" panose="020F0502020204030204" pitchFamily="34" charset="0"/>
                <a:cs typeface="Arial"/>
              </a:rPr>
              <a:t>de entrevista</a:t>
            </a:r>
            <a:r>
              <a:rPr lang="es-ES" sz="1600" dirty="0">
                <a:solidFill>
                  <a:schemeClr val="tx1">
                    <a:lumMod val="75000"/>
                    <a:lumOff val="25000"/>
                  </a:schemeClr>
                </a:solidFill>
                <a:latin typeface="Calibri" panose="020F0502020204030204" pitchFamily="34" charset="0"/>
                <a:cs typeface="Arial"/>
              </a:rPr>
              <a:t>: </a:t>
            </a:r>
            <a:r>
              <a:rPr lang="es-ES" sz="1600" dirty="0" smtClean="0">
                <a:solidFill>
                  <a:schemeClr val="tx1">
                    <a:lumMod val="75000"/>
                    <a:lumOff val="25000"/>
                  </a:schemeClr>
                </a:solidFill>
                <a:latin typeface="Calibri" panose="020F0502020204030204" pitchFamily="34" charset="0"/>
                <a:cs typeface="Arial"/>
              </a:rPr>
              <a:t>Online.</a:t>
            </a:r>
            <a:endParaRPr lang="es-ES" sz="1600" dirty="0">
              <a:solidFill>
                <a:schemeClr val="tx1">
                  <a:lumMod val="75000"/>
                  <a:lumOff val="25000"/>
                </a:schemeClr>
              </a:solidFill>
              <a:latin typeface="Calibri" panose="020F0502020204030204" pitchFamily="34" charset="0"/>
              <a:cs typeface="Arial"/>
            </a:endParaRPr>
          </a:p>
          <a:p>
            <a:pPr marL="324000" indent="-180000" fontAlgn="auto">
              <a:lnSpc>
                <a:spcPct val="150000"/>
              </a:lnSpc>
              <a:spcBef>
                <a:spcPts val="600"/>
              </a:spcBef>
              <a:spcAft>
                <a:spcPts val="300"/>
              </a:spcAft>
              <a:buClr>
                <a:srgbClr val="FF9933"/>
              </a:buClr>
              <a:buFont typeface="Wingdings" pitchFamily="2" charset="2"/>
              <a:buChar char="§"/>
              <a:defRPr/>
            </a:pPr>
            <a:r>
              <a:rPr lang="es-ES" sz="1600" b="1" dirty="0" smtClean="0">
                <a:solidFill>
                  <a:srgbClr val="FF9933"/>
                </a:solidFill>
                <a:latin typeface="Calibri" panose="020F0502020204030204" pitchFamily="34" charset="0"/>
                <a:cs typeface="Arial"/>
              </a:rPr>
              <a:t>Cuotas: </a:t>
            </a:r>
            <a:r>
              <a:rPr lang="es-ES" sz="1600" dirty="0" smtClean="0">
                <a:solidFill>
                  <a:schemeClr val="tx1">
                    <a:lumMod val="75000"/>
                    <a:lumOff val="25000"/>
                  </a:schemeClr>
                </a:solidFill>
                <a:latin typeface="Calibri" panose="020F0502020204030204" pitchFamily="34" charset="0"/>
                <a:cs typeface="Arial"/>
              </a:rPr>
              <a:t>No se establecieron cuotas.</a:t>
            </a:r>
            <a:endParaRPr lang="es-ES" sz="1600" dirty="0">
              <a:solidFill>
                <a:schemeClr val="tx1">
                  <a:lumMod val="75000"/>
                  <a:lumOff val="25000"/>
                </a:schemeClr>
              </a:solidFill>
              <a:latin typeface="Calibri" panose="020F0502020204030204" pitchFamily="34" charset="0"/>
              <a:cs typeface="Arial"/>
            </a:endParaRPr>
          </a:p>
          <a:p>
            <a:pPr marL="324000" indent="-180000" fontAlgn="auto">
              <a:spcBef>
                <a:spcPts val="600"/>
              </a:spcBef>
              <a:spcAft>
                <a:spcPts val="300"/>
              </a:spcAft>
              <a:buClr>
                <a:srgbClr val="FF9933"/>
              </a:buClr>
              <a:buFont typeface="Wingdings" pitchFamily="2" charset="2"/>
              <a:buChar char="§"/>
              <a:defRPr/>
            </a:pPr>
            <a:r>
              <a:rPr lang="es-ES" sz="1600" b="1" dirty="0">
                <a:solidFill>
                  <a:srgbClr val="FF9933"/>
                </a:solidFill>
                <a:latin typeface="Calibri" panose="020F0502020204030204" pitchFamily="34" charset="0"/>
                <a:cs typeface="Arial"/>
              </a:rPr>
              <a:t>Error </a:t>
            </a:r>
            <a:r>
              <a:rPr lang="es-ES" sz="1600" b="1" dirty="0" err="1">
                <a:solidFill>
                  <a:srgbClr val="FF9933"/>
                </a:solidFill>
                <a:latin typeface="Calibri" panose="020F0502020204030204" pitchFamily="34" charset="0"/>
                <a:cs typeface="Arial"/>
              </a:rPr>
              <a:t>muestral</a:t>
            </a:r>
            <a:r>
              <a:rPr lang="es-ES" sz="1600" b="1" dirty="0">
                <a:solidFill>
                  <a:srgbClr val="FF9933"/>
                </a:solidFill>
                <a:latin typeface="Calibri" panose="020F0502020204030204" pitchFamily="34" charset="0"/>
                <a:cs typeface="Arial"/>
              </a:rPr>
              <a:t>: </a:t>
            </a:r>
            <a:r>
              <a:rPr lang="es-ES" sz="1600" dirty="0">
                <a:solidFill>
                  <a:schemeClr val="tx1">
                    <a:lumMod val="75000"/>
                    <a:lumOff val="25000"/>
                  </a:schemeClr>
                </a:solidFill>
                <a:latin typeface="Calibri" panose="020F0502020204030204" pitchFamily="34" charset="0"/>
                <a:cs typeface="Arial"/>
              </a:rPr>
              <a:t>Para un nivel de confianza del </a:t>
            </a:r>
            <a:r>
              <a:rPr lang="es-ES" sz="1600" dirty="0" smtClean="0">
                <a:solidFill>
                  <a:schemeClr val="tx1">
                    <a:lumMod val="75000"/>
                    <a:lumOff val="25000"/>
                  </a:schemeClr>
                </a:solidFill>
                <a:latin typeface="Calibri" panose="020F0502020204030204" pitchFamily="34" charset="0"/>
                <a:cs typeface="Arial"/>
              </a:rPr>
              <a:t>99% </a:t>
            </a:r>
            <a:r>
              <a:rPr lang="es-ES" sz="1600" dirty="0">
                <a:solidFill>
                  <a:schemeClr val="tx1">
                    <a:lumMod val="75000"/>
                    <a:lumOff val="25000"/>
                  </a:schemeClr>
                </a:solidFill>
                <a:latin typeface="Calibri" panose="020F0502020204030204" pitchFamily="34" charset="0"/>
                <a:cs typeface="Arial"/>
              </a:rPr>
              <a:t>el error </a:t>
            </a:r>
            <a:r>
              <a:rPr lang="es-ES" sz="1600" dirty="0" smtClean="0">
                <a:solidFill>
                  <a:schemeClr val="tx1">
                    <a:lumMod val="75000"/>
                    <a:lumOff val="25000"/>
                  </a:schemeClr>
                </a:solidFill>
                <a:latin typeface="Calibri" panose="020F0502020204030204" pitchFamily="34" charset="0"/>
                <a:cs typeface="Arial"/>
              </a:rPr>
              <a:t>en </a:t>
            </a:r>
            <a:r>
              <a:rPr lang="es-ES" sz="1600" dirty="0">
                <a:solidFill>
                  <a:schemeClr val="tx1">
                    <a:lumMod val="75000"/>
                    <a:lumOff val="25000"/>
                  </a:schemeClr>
                </a:solidFill>
                <a:latin typeface="Calibri" panose="020F0502020204030204" pitchFamily="34" charset="0"/>
                <a:cs typeface="Arial"/>
              </a:rPr>
              <a:t>la muestra general </a:t>
            </a:r>
            <a:r>
              <a:rPr lang="es-ES" sz="1600" dirty="0" smtClean="0">
                <a:solidFill>
                  <a:schemeClr val="tx1">
                    <a:lumMod val="75000"/>
                    <a:lumOff val="25000"/>
                  </a:schemeClr>
                </a:solidFill>
                <a:latin typeface="Calibri" panose="020F0502020204030204" pitchFamily="34" charset="0"/>
                <a:cs typeface="Arial"/>
              </a:rPr>
              <a:t>es de +/-1,28 </a:t>
            </a:r>
          </a:p>
          <a:p>
            <a:pPr marL="324000" indent="-180000" fontAlgn="auto">
              <a:spcBef>
                <a:spcPts val="600"/>
              </a:spcBef>
              <a:spcAft>
                <a:spcPts val="300"/>
              </a:spcAft>
              <a:buClr>
                <a:srgbClr val="FF9933"/>
              </a:buClr>
              <a:buFont typeface="Wingdings" pitchFamily="2" charset="2"/>
              <a:buChar char="§"/>
              <a:defRPr/>
            </a:pPr>
            <a:r>
              <a:rPr lang="es-ES" sz="1600" b="1" dirty="0" smtClean="0">
                <a:solidFill>
                  <a:srgbClr val="FF9933"/>
                </a:solidFill>
                <a:latin typeface="Calibri" panose="020F0502020204030204" pitchFamily="34" charset="0"/>
                <a:cs typeface="Arial"/>
              </a:rPr>
              <a:t>Cuestionario</a:t>
            </a:r>
            <a:r>
              <a:rPr lang="es-ES" sz="1600" dirty="0">
                <a:solidFill>
                  <a:schemeClr val="tx1">
                    <a:lumMod val="75000"/>
                    <a:lumOff val="25000"/>
                  </a:schemeClr>
                </a:solidFill>
                <a:latin typeface="Calibri" panose="020F0502020204030204" pitchFamily="34" charset="0"/>
                <a:cs typeface="Arial"/>
              </a:rPr>
              <a:t>: </a:t>
            </a:r>
            <a:r>
              <a:rPr lang="es-ES" sz="1600" dirty="0" err="1" smtClean="0">
                <a:solidFill>
                  <a:schemeClr val="tx1">
                    <a:lumMod val="75000"/>
                    <a:lumOff val="25000"/>
                  </a:schemeClr>
                </a:solidFill>
                <a:latin typeface="Calibri" panose="020F0502020204030204" pitchFamily="34" charset="0"/>
                <a:cs typeface="Arial"/>
              </a:rPr>
              <a:t>Semi</a:t>
            </a:r>
            <a:r>
              <a:rPr lang="es-ES" sz="1600" dirty="0" smtClean="0">
                <a:solidFill>
                  <a:schemeClr val="tx1">
                    <a:lumMod val="75000"/>
                    <a:lumOff val="25000"/>
                  </a:schemeClr>
                </a:solidFill>
                <a:latin typeface="Calibri" panose="020F0502020204030204" pitchFamily="34" charset="0"/>
                <a:cs typeface="Arial"/>
              </a:rPr>
              <a:t>-estructurado </a:t>
            </a:r>
            <a:r>
              <a:rPr lang="es-ES" sz="1600" dirty="0">
                <a:solidFill>
                  <a:schemeClr val="tx1">
                    <a:lumMod val="75000"/>
                    <a:lumOff val="25000"/>
                  </a:schemeClr>
                </a:solidFill>
                <a:latin typeface="Calibri" panose="020F0502020204030204" pitchFamily="34" charset="0"/>
                <a:cs typeface="Arial"/>
              </a:rPr>
              <a:t>de </a:t>
            </a:r>
            <a:r>
              <a:rPr lang="es-ES" sz="1600" dirty="0" smtClean="0">
                <a:solidFill>
                  <a:schemeClr val="tx1">
                    <a:lumMod val="75000"/>
                    <a:lumOff val="25000"/>
                  </a:schemeClr>
                </a:solidFill>
                <a:latin typeface="Calibri" panose="020F0502020204030204" pitchFamily="34" charset="0"/>
                <a:cs typeface="Arial"/>
              </a:rPr>
              <a:t>20 </a:t>
            </a:r>
            <a:r>
              <a:rPr lang="es-ES" sz="1600" dirty="0">
                <a:solidFill>
                  <a:schemeClr val="tx1">
                    <a:lumMod val="75000"/>
                    <a:lumOff val="25000"/>
                  </a:schemeClr>
                </a:solidFill>
                <a:latin typeface="Calibri" panose="020F0502020204030204" pitchFamily="34" charset="0"/>
                <a:cs typeface="Arial"/>
              </a:rPr>
              <a:t>minutos de duración (anexo al final del Informe). </a:t>
            </a:r>
          </a:p>
          <a:p>
            <a:pPr marL="324000" indent="-180000" fontAlgn="auto">
              <a:spcBef>
                <a:spcPts val="600"/>
              </a:spcBef>
              <a:spcAft>
                <a:spcPts val="300"/>
              </a:spcAft>
              <a:buClr>
                <a:srgbClr val="FF9933"/>
              </a:buClr>
              <a:buFont typeface="Wingdings" pitchFamily="2" charset="2"/>
              <a:buChar char="§"/>
              <a:defRPr/>
            </a:pPr>
            <a:r>
              <a:rPr lang="es-ES" sz="1600" b="1" dirty="0" smtClean="0">
                <a:solidFill>
                  <a:srgbClr val="FF9933"/>
                </a:solidFill>
                <a:latin typeface="Calibri" panose="020F0502020204030204" pitchFamily="34" charset="0"/>
                <a:cs typeface="Arial"/>
              </a:rPr>
              <a:t>Fecha de campo: </a:t>
            </a:r>
            <a:r>
              <a:rPr lang="es-ES" sz="1600" dirty="0">
                <a:solidFill>
                  <a:schemeClr val="tx1">
                    <a:lumMod val="75000"/>
                    <a:lumOff val="25000"/>
                  </a:schemeClr>
                </a:solidFill>
                <a:latin typeface="Calibri" panose="020F0502020204030204" pitchFamily="34" charset="0"/>
                <a:cs typeface="Arial"/>
              </a:rPr>
              <a:t>Del 16 de Mayo al 23 de Junio de 2014.</a:t>
            </a:r>
          </a:p>
          <a:p>
            <a:pPr marL="324000" indent="-180000" fontAlgn="auto">
              <a:spcBef>
                <a:spcPts val="600"/>
              </a:spcBef>
              <a:spcAft>
                <a:spcPts val="300"/>
              </a:spcAft>
              <a:buClr>
                <a:srgbClr val="FF9933"/>
              </a:buClr>
              <a:buFont typeface="Wingdings" pitchFamily="2" charset="2"/>
              <a:buChar char="§"/>
              <a:defRPr/>
            </a:pPr>
            <a:r>
              <a:rPr lang="es-ES" sz="1600" b="1" dirty="0" smtClean="0">
                <a:solidFill>
                  <a:srgbClr val="FF9933"/>
                </a:solidFill>
                <a:latin typeface="Calibri" panose="020F0502020204030204" pitchFamily="34" charset="0"/>
                <a:cs typeface="Arial"/>
              </a:rPr>
              <a:t>Anonimato </a:t>
            </a:r>
            <a:r>
              <a:rPr lang="es-ES" sz="1600" b="1" dirty="0">
                <a:solidFill>
                  <a:srgbClr val="FF9933"/>
                </a:solidFill>
                <a:latin typeface="Calibri" panose="020F0502020204030204" pitchFamily="34" charset="0"/>
                <a:cs typeface="Arial"/>
              </a:rPr>
              <a:t>y confidencialidad</a:t>
            </a:r>
            <a:r>
              <a:rPr lang="es-ES" sz="1600" dirty="0">
                <a:solidFill>
                  <a:schemeClr val="tx1">
                    <a:lumMod val="75000"/>
                    <a:lumOff val="25000"/>
                  </a:schemeClr>
                </a:solidFill>
                <a:latin typeface="Calibri" panose="020F0502020204030204" pitchFamily="34" charset="0"/>
                <a:cs typeface="Arial"/>
              </a:rPr>
              <a:t>: Se garantiza el absoluto anonimato de las respuestas de los entrevistados que </a:t>
            </a:r>
            <a:r>
              <a:rPr lang="es-ES" sz="1600" dirty="0" smtClean="0">
                <a:solidFill>
                  <a:schemeClr val="tx1">
                    <a:lumMod val="75000"/>
                    <a:lumOff val="25000"/>
                  </a:schemeClr>
                </a:solidFill>
                <a:latin typeface="Calibri" panose="020F0502020204030204" pitchFamily="34" charset="0"/>
                <a:cs typeface="Arial"/>
              </a:rPr>
              <a:t>han sido utilizadas únicamente </a:t>
            </a:r>
            <a:r>
              <a:rPr lang="es-ES" sz="1600" dirty="0">
                <a:solidFill>
                  <a:schemeClr val="tx1">
                    <a:lumMod val="75000"/>
                    <a:lumOff val="25000"/>
                  </a:schemeClr>
                </a:solidFill>
                <a:latin typeface="Calibri" panose="020F0502020204030204" pitchFamily="34" charset="0"/>
                <a:cs typeface="Arial"/>
              </a:rPr>
              <a:t>en la confección de tablas estadísticas.</a:t>
            </a:r>
          </a:p>
          <a:p>
            <a:pPr marL="324000" indent="-180000" fontAlgn="auto">
              <a:spcBef>
                <a:spcPts val="600"/>
              </a:spcBef>
              <a:spcAft>
                <a:spcPts val="300"/>
              </a:spcAft>
              <a:buClr>
                <a:srgbClr val="FF9933"/>
              </a:buClr>
              <a:buFont typeface="Wingdings" pitchFamily="2" charset="2"/>
              <a:buChar char="§"/>
              <a:defRPr/>
            </a:pPr>
            <a:r>
              <a:rPr lang="es-ES" sz="1600" b="1" dirty="0">
                <a:solidFill>
                  <a:srgbClr val="FF9933"/>
                </a:solidFill>
                <a:latin typeface="Calibri" panose="020F0502020204030204" pitchFamily="34" charset="0"/>
                <a:cs typeface="Arial"/>
              </a:rPr>
              <a:t>Tratamiento estadístico</a:t>
            </a:r>
            <a:r>
              <a:rPr lang="es-ES" sz="1600" dirty="0">
                <a:solidFill>
                  <a:schemeClr val="tx1">
                    <a:lumMod val="75000"/>
                    <a:lumOff val="25000"/>
                  </a:schemeClr>
                </a:solidFill>
                <a:latin typeface="Calibri" panose="020F0502020204030204" pitchFamily="34" charset="0"/>
                <a:cs typeface="Arial"/>
              </a:rPr>
              <a:t>: Tabulación simple y cruzada de frecuencias.</a:t>
            </a:r>
          </a:p>
          <a:p>
            <a:pPr marL="324000" indent="-180000" fontAlgn="auto">
              <a:spcBef>
                <a:spcPts val="600"/>
              </a:spcBef>
              <a:spcAft>
                <a:spcPts val="300"/>
              </a:spcAft>
              <a:buClr>
                <a:srgbClr val="FF9933"/>
              </a:buClr>
              <a:buFont typeface="Wingdings" pitchFamily="2" charset="2"/>
              <a:buChar char="§"/>
              <a:defRPr/>
            </a:pPr>
            <a:r>
              <a:rPr lang="es-ES" sz="1600" b="1" dirty="0">
                <a:solidFill>
                  <a:srgbClr val="FF9933"/>
                </a:solidFill>
                <a:latin typeface="Calibri" panose="020F0502020204030204" pitchFamily="34" charset="0"/>
                <a:cs typeface="Arial"/>
              </a:rPr>
              <a:t>Control de calidad</a:t>
            </a:r>
            <a:r>
              <a:rPr lang="es-ES" sz="1600" dirty="0">
                <a:solidFill>
                  <a:schemeClr val="tx1">
                    <a:lumMod val="75000"/>
                    <a:lumOff val="25000"/>
                  </a:schemeClr>
                </a:solidFill>
                <a:latin typeface="Calibri" panose="020F0502020204030204" pitchFamily="34" charset="0"/>
                <a:cs typeface="Arial"/>
              </a:rPr>
              <a:t>: De acuerdo a la norma ISO 20252 y el Código de conducta </a:t>
            </a:r>
            <a:r>
              <a:rPr lang="es-ES" sz="1600" dirty="0" smtClean="0">
                <a:solidFill>
                  <a:schemeClr val="tx1">
                    <a:lumMod val="75000"/>
                    <a:lumOff val="25000"/>
                  </a:schemeClr>
                </a:solidFill>
                <a:latin typeface="Calibri" panose="020F0502020204030204" pitchFamily="34" charset="0"/>
                <a:cs typeface="Arial"/>
              </a:rPr>
              <a:t>CCI/ESOMAR</a:t>
            </a:r>
            <a:endParaRPr lang="es-ES" sz="1600" dirty="0">
              <a:solidFill>
                <a:schemeClr val="tx1">
                  <a:lumMod val="75000"/>
                  <a:lumOff val="25000"/>
                </a:schemeClr>
              </a:solidFill>
              <a:latin typeface="Calibri" panose="020F0502020204030204" pitchFamily="34" charset="0"/>
              <a:cs typeface="Arial"/>
            </a:endParaRPr>
          </a:p>
        </p:txBody>
      </p:sp>
      <p:sp>
        <p:nvSpPr>
          <p:cNvPr id="23554" name="3 Marcador de número de diapositiva"/>
          <p:cNvSpPr>
            <a:spLocks noGrp="1"/>
          </p:cNvSpPr>
          <p:nvPr>
            <p:ph type="sldNum" sz="quarter" idx="4294967295"/>
          </p:nvPr>
        </p:nvSpPr>
        <p:spPr bwMode="auto">
          <a:xfrm>
            <a:off x="9309100" y="6596063"/>
            <a:ext cx="504825" cy="139700"/>
          </a:xfrm>
          <a:prstGeom prst="rect">
            <a:avLst/>
          </a:prstGeom>
          <a:noFill/>
          <a:ln>
            <a:miter lim="800000"/>
            <a:headEnd/>
            <a:tailEnd/>
          </a:ln>
        </p:spPr>
        <p:txBody>
          <a:bodyPr/>
          <a:lstStyle/>
          <a:p>
            <a:r>
              <a:rPr lang="en-US">
                <a:solidFill>
                  <a:schemeClr val="bg1"/>
                </a:solidFill>
                <a:latin typeface="Calibri" pitchFamily="34" charset="0"/>
              </a:rPr>
              <a:t>-</a:t>
            </a:r>
            <a:fld id="{85A9A529-E80B-4087-9EC0-877F5ED32367}" type="slidenum">
              <a:rPr lang="en-US">
                <a:solidFill>
                  <a:schemeClr val="bg1"/>
                </a:solidFill>
                <a:latin typeface="Calibri" pitchFamily="34" charset="0"/>
              </a:rPr>
              <a:pPr/>
              <a:t>8</a:t>
            </a:fld>
            <a:r>
              <a:rPr lang="en-US">
                <a:solidFill>
                  <a:schemeClr val="bg1"/>
                </a:solidFill>
                <a:latin typeface="Calibri" pitchFamily="34" charset="0"/>
              </a:rPr>
              <a:t>-</a:t>
            </a:r>
          </a:p>
        </p:txBody>
      </p:sp>
      <p:sp>
        <p:nvSpPr>
          <p:cNvPr id="5" name="Text Box 4"/>
          <p:cNvSpPr txBox="1">
            <a:spLocks noChangeArrowheads="1"/>
          </p:cNvSpPr>
          <p:nvPr/>
        </p:nvSpPr>
        <p:spPr bwMode="auto">
          <a:xfrm>
            <a:off x="272480" y="145590"/>
            <a:ext cx="7704856" cy="587835"/>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eaLnBrk="1" fontAlgn="auto" hangingPunct="1">
              <a:lnSpc>
                <a:spcPts val="1700"/>
              </a:lnSpc>
              <a:spcBef>
                <a:spcPts val="0"/>
              </a:spcBef>
              <a:spcAft>
                <a:spcPts val="0"/>
              </a:spcAft>
              <a:defRPr/>
            </a:pPr>
            <a:r>
              <a:rPr lang="es-ES" dirty="0" smtClean="0">
                <a:ln>
                  <a:solidFill>
                    <a:schemeClr val="bg1"/>
                  </a:solidFill>
                </a:ln>
                <a:solidFill>
                  <a:schemeClr val="bg1"/>
                </a:solidFill>
                <a:latin typeface="Calibri" pitchFamily="34" charset="0"/>
                <a:cs typeface="Calibri" pitchFamily="34" charset="0"/>
              </a:rPr>
              <a:t>METODOLOGÍA</a:t>
            </a:r>
          </a:p>
          <a:p>
            <a:pPr eaLnBrk="1" fontAlgn="auto" hangingPunct="1">
              <a:lnSpc>
                <a:spcPts val="1700"/>
              </a:lnSpc>
              <a:spcBef>
                <a:spcPts val="0"/>
              </a:spcBef>
              <a:spcAft>
                <a:spcPts val="0"/>
              </a:spcAft>
              <a:defRPr/>
            </a:pPr>
            <a:r>
              <a:rPr lang="es-ES" dirty="0" smtClean="0">
                <a:ln>
                  <a:solidFill>
                    <a:schemeClr val="bg1"/>
                  </a:solidFill>
                </a:ln>
                <a:solidFill>
                  <a:schemeClr val="bg1"/>
                </a:solidFill>
                <a:latin typeface="Calibri" pitchFamily="34" charset="0"/>
                <a:cs typeface="Calibri" pitchFamily="34" charset="0"/>
              </a:rPr>
              <a:t>Ficha Técnica</a:t>
            </a:r>
          </a:p>
        </p:txBody>
      </p:sp>
      <p:sp>
        <p:nvSpPr>
          <p:cNvPr id="6" name="5 Elipse"/>
          <p:cNvSpPr/>
          <p:nvPr/>
        </p:nvSpPr>
        <p:spPr>
          <a:xfrm>
            <a:off x="6781800" y="1866900"/>
            <a:ext cx="1627188" cy="1627188"/>
          </a:xfrm>
          <a:prstGeom prst="ellipse">
            <a:avLst/>
          </a:prstGeom>
          <a:gradFill flip="none" rotWithShape="1">
            <a:gsLst>
              <a:gs pos="0">
                <a:schemeClr val="accent1">
                  <a:lumMod val="60000"/>
                  <a:lumOff val="40000"/>
                </a:schemeClr>
              </a:gs>
              <a:gs pos="48000">
                <a:schemeClr val="tx2">
                  <a:lumMod val="20000"/>
                  <a:lumOff val="8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600" dirty="0"/>
          </a:p>
        </p:txBody>
      </p:sp>
      <p:sp>
        <p:nvSpPr>
          <p:cNvPr id="8" name="7 CuadroTexto"/>
          <p:cNvSpPr txBox="1"/>
          <p:nvPr/>
        </p:nvSpPr>
        <p:spPr>
          <a:xfrm>
            <a:off x="6778625" y="2284413"/>
            <a:ext cx="1550988" cy="708025"/>
          </a:xfrm>
          <a:prstGeom prst="rect">
            <a:avLst/>
          </a:prstGeom>
          <a:noFill/>
        </p:spPr>
        <p:txBody>
          <a:bodyPr wrap="none" anchor="ctr">
            <a:spAutoFit/>
          </a:bodyPr>
          <a:lstStyle/>
          <a:p>
            <a:pPr marL="144000" algn="ctr" fontAlgn="auto">
              <a:spcBef>
                <a:spcPts val="600"/>
              </a:spcBef>
              <a:spcAft>
                <a:spcPts val="300"/>
              </a:spcAft>
              <a:buClr>
                <a:srgbClr val="FF9933"/>
              </a:buClr>
              <a:defRPr/>
            </a:pPr>
            <a:r>
              <a:rPr lang="es-ES" sz="2000" b="1" dirty="0">
                <a:solidFill>
                  <a:srgbClr val="E46C0A"/>
                </a:solidFill>
                <a:latin typeface="Calibri" panose="020F0502020204030204" pitchFamily="34" charset="0"/>
                <a:cs typeface="Arial"/>
              </a:rPr>
              <a:t>Muestra: </a:t>
            </a:r>
            <a:br>
              <a:rPr lang="es-ES" sz="2000" b="1" dirty="0">
                <a:solidFill>
                  <a:srgbClr val="E46C0A"/>
                </a:solidFill>
                <a:latin typeface="Calibri" panose="020F0502020204030204" pitchFamily="34" charset="0"/>
                <a:cs typeface="Arial"/>
              </a:rPr>
            </a:br>
            <a:r>
              <a:rPr lang="es-ES" sz="2000" b="1" dirty="0">
                <a:solidFill>
                  <a:schemeClr val="tx1">
                    <a:lumMod val="75000"/>
                    <a:lumOff val="25000"/>
                  </a:schemeClr>
                </a:solidFill>
                <a:latin typeface="Calibri" panose="020F0502020204030204" pitchFamily="34" charset="0"/>
                <a:cs typeface="Arial"/>
              </a:rPr>
              <a:t>9.763 </a:t>
            </a:r>
            <a:r>
              <a:rPr lang="es-ES" sz="2000" b="1" dirty="0">
                <a:solidFill>
                  <a:schemeClr val="tx1">
                    <a:lumMod val="75000"/>
                    <a:lumOff val="25000"/>
                  </a:schemeClr>
                </a:solidFill>
                <a:latin typeface="Calibri" panose="020F0502020204030204" pitchFamily="34" charset="0"/>
                <a:cs typeface="Arial"/>
              </a:rPr>
              <a:t>casos</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4"/>
          <p:cNvSpPr txBox="1">
            <a:spLocks noChangeArrowheads="1"/>
          </p:cNvSpPr>
          <p:nvPr/>
        </p:nvSpPr>
        <p:spPr bwMode="auto">
          <a:xfrm>
            <a:off x="272480" y="103058"/>
            <a:ext cx="7704856" cy="587835"/>
          </a:xfrm>
          <a:prstGeom prst="rect">
            <a:avLst/>
          </a:prstGeom>
          <a:noFill/>
          <a:ln>
            <a:noFill/>
          </a:ln>
          <a:extLst>
            <a:ext uri="{909E8E84-426E-40DD-AFC4-6F175D3DCCD1}"/>
            <a:ext uri="{91240B29-F687-4F45-9708-019B960494DF}"/>
          </a:extLst>
        </p:spPr>
        <p:txBody>
          <a:bodyPr lIns="0" tIns="72000" rIns="0" bIns="72000" anchor="ctr">
            <a:spAutoFit/>
          </a:bodyPr>
          <a:lstStyle>
            <a:defPPr>
              <a:defRPr lang="es-ES"/>
            </a:defPPr>
            <a:lvl1pPr>
              <a:lnSpc>
                <a:spcPts val="1700"/>
              </a:lnSpc>
              <a:spcBef>
                <a:spcPts val="0"/>
              </a:spcBef>
              <a:defRPr>
                <a:ln>
                  <a:solidFill>
                    <a:schemeClr val="bg1"/>
                  </a:solidFill>
                </a:ln>
                <a:solidFill>
                  <a:schemeClr val="bg1"/>
                </a:solidFill>
                <a:latin typeface="Calibri" pitchFamily="34" charset="0"/>
                <a:cs typeface="Calibri" pitchFamily="34"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algn="ctr" eaLnBrk="0" fontAlgn="base" hangingPunct="0">
              <a:spcBef>
                <a:spcPct val="50000"/>
              </a:spcBef>
              <a:spcAft>
                <a:spcPct val="0"/>
              </a:spcAft>
              <a:defRPr>
                <a:latin typeface="Arial" charset="0"/>
                <a:cs typeface="Arial" charset="0"/>
              </a:defRPr>
            </a:lvl6pPr>
            <a:lvl7pPr marL="2971800" indent="-228600" algn="ctr" eaLnBrk="0" fontAlgn="base" hangingPunct="0">
              <a:spcBef>
                <a:spcPct val="50000"/>
              </a:spcBef>
              <a:spcAft>
                <a:spcPct val="0"/>
              </a:spcAft>
              <a:defRPr>
                <a:latin typeface="Arial" charset="0"/>
                <a:cs typeface="Arial" charset="0"/>
              </a:defRPr>
            </a:lvl7pPr>
            <a:lvl8pPr marL="3429000" indent="-228600" algn="ctr" eaLnBrk="0" fontAlgn="base" hangingPunct="0">
              <a:spcBef>
                <a:spcPct val="50000"/>
              </a:spcBef>
              <a:spcAft>
                <a:spcPct val="0"/>
              </a:spcAft>
              <a:defRPr>
                <a:latin typeface="Arial" charset="0"/>
                <a:cs typeface="Arial" charset="0"/>
              </a:defRPr>
            </a:lvl8pPr>
            <a:lvl9pPr marL="3886200" indent="-228600" algn="ctr" eaLnBrk="0" fontAlgn="base" hangingPunct="0">
              <a:spcBef>
                <a:spcPct val="50000"/>
              </a:spcBef>
              <a:spcAft>
                <a:spcPct val="0"/>
              </a:spcAft>
              <a:defRPr>
                <a:latin typeface="Arial" charset="0"/>
                <a:cs typeface="Arial" charset="0"/>
              </a:defRPr>
            </a:lvl9pPr>
          </a:lstStyle>
          <a:p>
            <a:pPr fontAlgn="auto">
              <a:spcAft>
                <a:spcPts val="0"/>
              </a:spcAft>
              <a:defRPr/>
            </a:pPr>
            <a:r>
              <a:rPr lang="es-ES" dirty="0" smtClean="0"/>
              <a:t>CONCLUSIONES</a:t>
            </a:r>
          </a:p>
          <a:p>
            <a:pPr fontAlgn="auto">
              <a:spcAft>
                <a:spcPts val="0"/>
              </a:spcAft>
              <a:defRPr/>
            </a:pPr>
            <a:r>
              <a:rPr lang="es-ES" dirty="0" smtClean="0"/>
              <a:t>Resumen de fortalezas y debilidades de la profesión</a:t>
            </a:r>
            <a:endParaRPr lang="es-ES" dirty="0"/>
          </a:p>
        </p:txBody>
      </p:sp>
      <p:grpSp>
        <p:nvGrpSpPr>
          <p:cNvPr id="156674" name="2 Grupo"/>
          <p:cNvGrpSpPr>
            <a:grpSpLocks/>
          </p:cNvGrpSpPr>
          <p:nvPr/>
        </p:nvGrpSpPr>
        <p:grpSpPr bwMode="auto">
          <a:xfrm>
            <a:off x="542925" y="1268413"/>
            <a:ext cx="4321175" cy="4835525"/>
            <a:chOff x="4377124" y="1330894"/>
            <a:chExt cx="4392488" cy="4546378"/>
          </a:xfrm>
        </p:grpSpPr>
        <p:sp>
          <p:nvSpPr>
            <p:cNvPr id="9" name="48 Redondear rectángulo de esquina del mismo lado"/>
            <p:cNvSpPr/>
            <p:nvPr/>
          </p:nvSpPr>
          <p:spPr>
            <a:xfrm rot="5400000">
              <a:off x="4377046" y="1484706"/>
              <a:ext cx="4392643" cy="4392488"/>
            </a:xfrm>
            <a:prstGeom prst="round2SameRect">
              <a:avLst>
                <a:gd name="adj1" fmla="val 0"/>
                <a:gd name="adj2" fmla="val 0"/>
              </a:avLst>
            </a:prstGeom>
            <a:solidFill>
              <a:srgbClr val="E6EDF6"/>
            </a:solidFill>
            <a:ln w="28575">
              <a:solidFill>
                <a:srgbClr val="2493C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sp>
          <p:nvSpPr>
            <p:cNvPr id="10" name="Text Box 97"/>
            <p:cNvSpPr txBox="1">
              <a:spLocks noChangeArrowheads="1"/>
            </p:cNvSpPr>
            <p:nvPr/>
          </p:nvSpPr>
          <p:spPr bwMode="auto">
            <a:xfrm>
              <a:off x="5781042" y="1330894"/>
              <a:ext cx="1584652" cy="338814"/>
            </a:xfrm>
            <a:prstGeom prst="rect">
              <a:avLst/>
            </a:prstGeom>
            <a:solidFill>
              <a:schemeClr val="bg1"/>
            </a:solidFill>
            <a:ln w="6350">
              <a:solidFill>
                <a:srgbClr val="2493CB"/>
              </a:solidFill>
            </a:ln>
            <a:effectLst/>
            <a:extLst/>
          </p:spPr>
          <p:txBody>
            <a:bodyPr>
              <a:spAutoFit/>
            </a:bodyPr>
            <a:lstStyle/>
            <a:p>
              <a:pPr algn="ctr" fontAlgn="auto">
                <a:spcBef>
                  <a:spcPts val="0"/>
                </a:spcBef>
                <a:spcAft>
                  <a:spcPts val="0"/>
                </a:spcAft>
                <a:defRPr/>
              </a:pPr>
              <a:r>
                <a:rPr lang="es-ES_tradnl" sz="1600" b="1" dirty="0">
                  <a:solidFill>
                    <a:schemeClr val="accent1">
                      <a:lumMod val="75000"/>
                    </a:schemeClr>
                  </a:solidFill>
                  <a:latin typeface="+mn-lt"/>
                </a:rPr>
                <a:t>Fortalezas</a:t>
              </a:r>
              <a:endParaRPr lang="es-ES_tradnl" sz="1600" b="1" dirty="0">
                <a:solidFill>
                  <a:schemeClr val="accent1">
                    <a:lumMod val="75000"/>
                  </a:schemeClr>
                </a:solidFill>
                <a:latin typeface="+mn-lt"/>
              </a:endParaRPr>
            </a:p>
          </p:txBody>
        </p:sp>
      </p:grpSp>
      <p:grpSp>
        <p:nvGrpSpPr>
          <p:cNvPr id="156675" name="12 Grupo"/>
          <p:cNvGrpSpPr>
            <a:grpSpLocks/>
          </p:cNvGrpSpPr>
          <p:nvPr/>
        </p:nvGrpSpPr>
        <p:grpSpPr bwMode="auto">
          <a:xfrm>
            <a:off x="5097463" y="1268413"/>
            <a:ext cx="4319587" cy="4835525"/>
            <a:chOff x="4377124" y="1330894"/>
            <a:chExt cx="4392488" cy="4546378"/>
          </a:xfrm>
        </p:grpSpPr>
        <p:sp>
          <p:nvSpPr>
            <p:cNvPr id="14" name="48 Redondear rectángulo de esquina del mismo lado"/>
            <p:cNvSpPr/>
            <p:nvPr/>
          </p:nvSpPr>
          <p:spPr>
            <a:xfrm rot="5400000">
              <a:off x="4377046" y="1484706"/>
              <a:ext cx="4392643" cy="4392488"/>
            </a:xfrm>
            <a:prstGeom prst="round2SameRect">
              <a:avLst>
                <a:gd name="adj1" fmla="val 0"/>
                <a:gd name="adj2" fmla="val 0"/>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sp>
          <p:nvSpPr>
            <p:cNvPr id="16" name="Text Box 97"/>
            <p:cNvSpPr txBox="1">
              <a:spLocks noChangeArrowheads="1"/>
            </p:cNvSpPr>
            <p:nvPr/>
          </p:nvSpPr>
          <p:spPr bwMode="auto">
            <a:xfrm>
              <a:off x="5781558" y="1330894"/>
              <a:ext cx="1583620" cy="338814"/>
            </a:xfrm>
            <a:prstGeom prst="rect">
              <a:avLst/>
            </a:prstGeom>
            <a:solidFill>
              <a:schemeClr val="bg1"/>
            </a:solidFill>
            <a:ln w="9525">
              <a:solidFill>
                <a:schemeClr val="accent6"/>
              </a:solidFill>
            </a:ln>
            <a:effectLst/>
            <a:extLst/>
          </p:spPr>
          <p:txBody>
            <a:bodyPr>
              <a:spAutoFit/>
            </a:bodyPr>
            <a:lstStyle/>
            <a:p>
              <a:pPr algn="ctr" fontAlgn="auto">
                <a:spcBef>
                  <a:spcPts val="0"/>
                </a:spcBef>
                <a:spcAft>
                  <a:spcPts val="0"/>
                </a:spcAft>
                <a:defRPr/>
              </a:pPr>
              <a:r>
                <a:rPr lang="es-ES_tradnl" sz="1600" b="1" dirty="0">
                  <a:solidFill>
                    <a:schemeClr val="accent6"/>
                  </a:solidFill>
                  <a:latin typeface="+mn-lt"/>
                </a:rPr>
                <a:t>Debilidades</a:t>
              </a:r>
              <a:endParaRPr lang="es-ES_tradnl" sz="1400" b="1" dirty="0">
                <a:solidFill>
                  <a:schemeClr val="accent6"/>
                </a:solidFill>
                <a:latin typeface="+mn-lt"/>
              </a:endParaRPr>
            </a:p>
          </p:txBody>
        </p:sp>
      </p:grpSp>
      <p:sp>
        <p:nvSpPr>
          <p:cNvPr id="17" name="16 Rectángulo"/>
          <p:cNvSpPr/>
          <p:nvPr/>
        </p:nvSpPr>
        <p:spPr>
          <a:xfrm>
            <a:off x="785813" y="1766888"/>
            <a:ext cx="3879850" cy="5170487"/>
          </a:xfrm>
          <a:prstGeom prst="rect">
            <a:avLst/>
          </a:prstGeom>
        </p:spPr>
        <p:txBody>
          <a:bodyPr>
            <a:spAutoFit/>
          </a:bodyPr>
          <a:lstStyle/>
          <a:p>
            <a:pPr marL="285750" indent="-285750" fontAlgn="auto">
              <a:spcBef>
                <a:spcPts val="0"/>
              </a:spcBef>
              <a:spcAft>
                <a:spcPts val="0"/>
              </a:spcAft>
              <a:buClr>
                <a:schemeClr val="tx2">
                  <a:lumMod val="60000"/>
                  <a:lumOff val="40000"/>
                </a:schemeClr>
              </a:buClr>
              <a:buFont typeface="Wingdings" pitchFamily="2" charset="2"/>
              <a:buChar char="§"/>
              <a:defRPr/>
            </a:pPr>
            <a:r>
              <a:rPr lang="es-ES" sz="1500" dirty="0">
                <a:solidFill>
                  <a:srgbClr val="000000"/>
                </a:solidFill>
                <a:latin typeface="+mn-lt"/>
              </a:rPr>
              <a:t>Elevada cualificación de los profesionales de medicina y muy buena disposición al reciclaje formativo.</a:t>
            </a:r>
          </a:p>
          <a:p>
            <a:pPr marL="285750" indent="-285750" fontAlgn="auto">
              <a:spcBef>
                <a:spcPts val="0"/>
              </a:spcBef>
              <a:spcAft>
                <a:spcPts val="0"/>
              </a:spcAft>
              <a:buClr>
                <a:schemeClr val="tx2">
                  <a:lumMod val="60000"/>
                  <a:lumOff val="40000"/>
                </a:schemeClr>
              </a:buClr>
              <a:buFont typeface="Wingdings" pitchFamily="2" charset="2"/>
              <a:buChar char="§"/>
              <a:defRPr/>
            </a:pPr>
            <a:endParaRPr lang="es-ES" sz="1500" dirty="0">
              <a:solidFill>
                <a:srgbClr val="000000"/>
              </a:solidFill>
              <a:latin typeface="+mn-lt"/>
            </a:endParaRPr>
          </a:p>
          <a:p>
            <a:pPr marL="285750" indent="-285750" fontAlgn="auto">
              <a:spcBef>
                <a:spcPts val="0"/>
              </a:spcBef>
              <a:spcAft>
                <a:spcPts val="0"/>
              </a:spcAft>
              <a:buClr>
                <a:schemeClr val="tx2">
                  <a:lumMod val="60000"/>
                  <a:lumOff val="40000"/>
                </a:schemeClr>
              </a:buClr>
              <a:buFont typeface="Wingdings" pitchFamily="2" charset="2"/>
              <a:buChar char="§"/>
              <a:defRPr/>
            </a:pPr>
            <a:r>
              <a:rPr lang="es-ES" sz="1500" dirty="0">
                <a:solidFill>
                  <a:srgbClr val="000000"/>
                </a:solidFill>
                <a:latin typeface="+mn-lt"/>
              </a:rPr>
              <a:t>Fuerza laboral muy dinámica: buena disposición a la movilidad geográfica.</a:t>
            </a:r>
          </a:p>
          <a:p>
            <a:pPr marL="285750" indent="-285750" fontAlgn="auto">
              <a:spcBef>
                <a:spcPts val="0"/>
              </a:spcBef>
              <a:spcAft>
                <a:spcPts val="0"/>
              </a:spcAft>
              <a:buClr>
                <a:schemeClr val="tx2">
                  <a:lumMod val="60000"/>
                  <a:lumOff val="40000"/>
                </a:schemeClr>
              </a:buClr>
              <a:buFont typeface="Wingdings" pitchFamily="2" charset="2"/>
              <a:buChar char="§"/>
              <a:defRPr/>
            </a:pPr>
            <a:endParaRPr lang="es-ES" sz="1500" dirty="0">
              <a:solidFill>
                <a:srgbClr val="000000"/>
              </a:solidFill>
              <a:latin typeface="+mn-lt"/>
            </a:endParaRPr>
          </a:p>
          <a:p>
            <a:pPr marL="285750" indent="-285750" fontAlgn="auto">
              <a:spcBef>
                <a:spcPts val="0"/>
              </a:spcBef>
              <a:spcAft>
                <a:spcPts val="0"/>
              </a:spcAft>
              <a:buClr>
                <a:schemeClr val="tx2">
                  <a:lumMod val="60000"/>
                  <a:lumOff val="40000"/>
                </a:schemeClr>
              </a:buClr>
              <a:buFont typeface="Wingdings" pitchFamily="2" charset="2"/>
              <a:buChar char="§"/>
              <a:defRPr/>
            </a:pPr>
            <a:r>
              <a:rPr lang="es-ES" sz="1500" dirty="0">
                <a:solidFill>
                  <a:srgbClr val="000000"/>
                </a:solidFill>
                <a:latin typeface="+mn-lt"/>
              </a:rPr>
              <a:t>Buena tasa de ocupación: bajo desempleo.</a:t>
            </a:r>
          </a:p>
          <a:p>
            <a:pPr marL="285750" indent="-285750" fontAlgn="auto">
              <a:spcBef>
                <a:spcPts val="0"/>
              </a:spcBef>
              <a:spcAft>
                <a:spcPts val="0"/>
              </a:spcAft>
              <a:buClr>
                <a:schemeClr val="tx2">
                  <a:lumMod val="60000"/>
                  <a:lumOff val="40000"/>
                </a:schemeClr>
              </a:buClr>
              <a:buFont typeface="Wingdings" pitchFamily="2" charset="2"/>
              <a:buChar char="§"/>
              <a:defRPr/>
            </a:pPr>
            <a:endParaRPr lang="es-ES" sz="1500" dirty="0">
              <a:solidFill>
                <a:srgbClr val="000000"/>
              </a:solidFill>
              <a:latin typeface="+mn-lt"/>
            </a:endParaRPr>
          </a:p>
          <a:p>
            <a:pPr marL="285750" indent="-285750" fontAlgn="auto">
              <a:spcBef>
                <a:spcPts val="0"/>
              </a:spcBef>
              <a:spcAft>
                <a:spcPts val="0"/>
              </a:spcAft>
              <a:buClr>
                <a:schemeClr val="tx2">
                  <a:lumMod val="60000"/>
                  <a:lumOff val="40000"/>
                </a:schemeClr>
              </a:buClr>
              <a:buFont typeface="Wingdings" pitchFamily="2" charset="2"/>
              <a:buChar char="§"/>
              <a:defRPr/>
            </a:pPr>
            <a:r>
              <a:rPr lang="es-ES" sz="1500" dirty="0">
                <a:solidFill>
                  <a:srgbClr val="000000"/>
                </a:solidFill>
                <a:latin typeface="+mn-lt"/>
              </a:rPr>
              <a:t>Buena valoración de la OMC; especialmente en aquellos temas que los colegiados estiman de mayor importancia.</a:t>
            </a:r>
          </a:p>
          <a:p>
            <a:pPr marL="285750" indent="-285750" fontAlgn="auto">
              <a:spcBef>
                <a:spcPts val="0"/>
              </a:spcBef>
              <a:spcAft>
                <a:spcPts val="0"/>
              </a:spcAft>
              <a:buClr>
                <a:schemeClr val="tx2">
                  <a:lumMod val="60000"/>
                  <a:lumOff val="40000"/>
                </a:schemeClr>
              </a:buClr>
              <a:buFont typeface="Wingdings" pitchFamily="2" charset="2"/>
              <a:buChar char="§"/>
              <a:defRPr/>
            </a:pPr>
            <a:endParaRPr lang="es-ES" sz="1500" dirty="0">
              <a:solidFill>
                <a:srgbClr val="000000"/>
              </a:solidFill>
              <a:latin typeface="+mn-lt"/>
            </a:endParaRPr>
          </a:p>
          <a:p>
            <a:pPr marL="285750" indent="-285750" fontAlgn="auto">
              <a:spcBef>
                <a:spcPts val="0"/>
              </a:spcBef>
              <a:spcAft>
                <a:spcPts val="0"/>
              </a:spcAft>
              <a:buClr>
                <a:schemeClr val="tx2">
                  <a:lumMod val="60000"/>
                  <a:lumOff val="40000"/>
                </a:schemeClr>
              </a:buClr>
              <a:buFont typeface="Wingdings" pitchFamily="2" charset="2"/>
              <a:buChar char="§"/>
              <a:defRPr/>
            </a:pPr>
            <a:r>
              <a:rPr lang="es-ES" sz="1500" dirty="0">
                <a:solidFill>
                  <a:srgbClr val="000000"/>
                </a:solidFill>
                <a:latin typeface="+mn-lt"/>
              </a:rPr>
              <a:t>Buena acogida de las medidas que la OMC ha dispuesto para solventar aquellas funciones que los colegiados estiman más débiles: Oficina de Promoción de Empleo (OPEM)</a:t>
            </a:r>
          </a:p>
          <a:p>
            <a:pPr marL="285750" indent="-285750" fontAlgn="auto">
              <a:spcBef>
                <a:spcPts val="0"/>
              </a:spcBef>
              <a:spcAft>
                <a:spcPts val="0"/>
              </a:spcAft>
              <a:buClr>
                <a:schemeClr val="tx2">
                  <a:lumMod val="60000"/>
                  <a:lumOff val="40000"/>
                </a:schemeClr>
              </a:buClr>
              <a:buFont typeface="Wingdings" pitchFamily="2" charset="2"/>
              <a:buChar char="§"/>
              <a:defRPr/>
            </a:pPr>
            <a:endParaRPr lang="es-ES" sz="1500" dirty="0">
              <a:solidFill>
                <a:srgbClr val="000000"/>
              </a:solidFill>
              <a:latin typeface="+mn-lt"/>
            </a:endParaRPr>
          </a:p>
          <a:p>
            <a:pPr marL="285750" indent="-285750" fontAlgn="auto">
              <a:spcBef>
                <a:spcPts val="0"/>
              </a:spcBef>
              <a:spcAft>
                <a:spcPts val="0"/>
              </a:spcAft>
              <a:buClr>
                <a:schemeClr val="tx2">
                  <a:lumMod val="60000"/>
                  <a:lumOff val="40000"/>
                </a:schemeClr>
              </a:buClr>
              <a:buFont typeface="Wingdings" pitchFamily="2" charset="2"/>
              <a:buChar char="§"/>
              <a:defRPr/>
            </a:pPr>
            <a:endParaRPr lang="es-ES" sz="1500" dirty="0">
              <a:solidFill>
                <a:srgbClr val="000000"/>
              </a:solidFill>
              <a:latin typeface="+mn-lt"/>
            </a:endParaRPr>
          </a:p>
          <a:p>
            <a:pPr marL="285750" indent="-285750" fontAlgn="auto">
              <a:spcBef>
                <a:spcPts val="0"/>
              </a:spcBef>
              <a:spcAft>
                <a:spcPts val="0"/>
              </a:spcAft>
              <a:buClr>
                <a:schemeClr val="tx2">
                  <a:lumMod val="60000"/>
                  <a:lumOff val="40000"/>
                </a:schemeClr>
              </a:buClr>
              <a:buFont typeface="Wingdings" pitchFamily="2" charset="2"/>
              <a:buChar char="§"/>
              <a:defRPr/>
            </a:pPr>
            <a:endParaRPr lang="es-ES" sz="1500" dirty="0">
              <a:solidFill>
                <a:srgbClr val="000000"/>
              </a:solidFill>
              <a:latin typeface="+mn-lt"/>
            </a:endParaRPr>
          </a:p>
          <a:p>
            <a:pPr marL="285750" indent="-285750" fontAlgn="auto">
              <a:spcBef>
                <a:spcPts val="0"/>
              </a:spcBef>
              <a:spcAft>
                <a:spcPts val="0"/>
              </a:spcAft>
              <a:buClr>
                <a:schemeClr val="tx2">
                  <a:lumMod val="60000"/>
                  <a:lumOff val="40000"/>
                </a:schemeClr>
              </a:buClr>
              <a:buFont typeface="Wingdings" pitchFamily="2" charset="2"/>
              <a:buChar char="§"/>
              <a:defRPr/>
            </a:pPr>
            <a:endParaRPr lang="es-ES" sz="1500" dirty="0">
              <a:latin typeface="+mn-lt"/>
            </a:endParaRPr>
          </a:p>
        </p:txBody>
      </p:sp>
      <p:sp>
        <p:nvSpPr>
          <p:cNvPr id="11" name="10 Rectángulo"/>
          <p:cNvSpPr/>
          <p:nvPr/>
        </p:nvSpPr>
        <p:spPr>
          <a:xfrm>
            <a:off x="5249863" y="1744663"/>
            <a:ext cx="3879850" cy="4248150"/>
          </a:xfrm>
          <a:prstGeom prst="rect">
            <a:avLst/>
          </a:prstGeom>
        </p:spPr>
        <p:txBody>
          <a:bodyPr>
            <a:spAutoFit/>
          </a:bodyPr>
          <a:lstStyle/>
          <a:p>
            <a:pPr marL="285750" indent="-285750" fontAlgn="auto">
              <a:spcBef>
                <a:spcPts val="0"/>
              </a:spcBef>
              <a:spcAft>
                <a:spcPts val="0"/>
              </a:spcAft>
              <a:buClr>
                <a:schemeClr val="accent6">
                  <a:lumMod val="75000"/>
                </a:schemeClr>
              </a:buClr>
              <a:buFont typeface="Wingdings" pitchFamily="2" charset="2"/>
              <a:buChar char="§"/>
              <a:defRPr/>
            </a:pPr>
            <a:r>
              <a:rPr lang="es-ES" sz="1500" dirty="0">
                <a:solidFill>
                  <a:srgbClr val="000000"/>
                </a:solidFill>
                <a:latin typeface="+mn-lt"/>
              </a:rPr>
              <a:t>Elevada inestabilidad laboral, especialmente en el sistema público y entre los colegiados más jóvenes.</a:t>
            </a:r>
          </a:p>
          <a:p>
            <a:pPr marL="285750" indent="-285750" fontAlgn="auto">
              <a:spcBef>
                <a:spcPts val="0"/>
              </a:spcBef>
              <a:spcAft>
                <a:spcPts val="0"/>
              </a:spcAft>
              <a:buClr>
                <a:schemeClr val="accent6">
                  <a:lumMod val="75000"/>
                </a:schemeClr>
              </a:buClr>
              <a:buFont typeface="Wingdings" pitchFamily="2" charset="2"/>
              <a:buChar char="§"/>
              <a:defRPr/>
            </a:pPr>
            <a:endParaRPr lang="es-ES" sz="1500" dirty="0">
              <a:solidFill>
                <a:srgbClr val="000000"/>
              </a:solidFill>
              <a:latin typeface="+mn-lt"/>
            </a:endParaRPr>
          </a:p>
          <a:p>
            <a:pPr marL="285750" indent="-285750" fontAlgn="auto">
              <a:spcBef>
                <a:spcPts val="0"/>
              </a:spcBef>
              <a:spcAft>
                <a:spcPts val="0"/>
              </a:spcAft>
              <a:buClr>
                <a:schemeClr val="accent6">
                  <a:lumMod val="75000"/>
                </a:schemeClr>
              </a:buClr>
              <a:buFont typeface="Wingdings" pitchFamily="2" charset="2"/>
              <a:buChar char="§"/>
              <a:defRPr/>
            </a:pPr>
            <a:r>
              <a:rPr lang="es-ES" sz="1500" dirty="0">
                <a:solidFill>
                  <a:srgbClr val="000000"/>
                </a:solidFill>
                <a:latin typeface="+mn-lt"/>
              </a:rPr>
              <a:t>Singular incidencia del desempleo entre las mujeres y los extranjeros.</a:t>
            </a:r>
          </a:p>
          <a:p>
            <a:pPr marL="285750" indent="-285750" fontAlgn="auto">
              <a:spcBef>
                <a:spcPts val="0"/>
              </a:spcBef>
              <a:spcAft>
                <a:spcPts val="0"/>
              </a:spcAft>
              <a:buClr>
                <a:schemeClr val="accent6">
                  <a:lumMod val="75000"/>
                </a:schemeClr>
              </a:buClr>
              <a:buFont typeface="Wingdings" pitchFamily="2" charset="2"/>
              <a:buChar char="§"/>
              <a:defRPr/>
            </a:pPr>
            <a:endParaRPr lang="es-ES" sz="1500" dirty="0">
              <a:solidFill>
                <a:srgbClr val="000000"/>
              </a:solidFill>
              <a:latin typeface="+mn-lt"/>
            </a:endParaRPr>
          </a:p>
          <a:p>
            <a:pPr marL="285750" indent="-285750" fontAlgn="auto">
              <a:spcBef>
                <a:spcPts val="0"/>
              </a:spcBef>
              <a:spcAft>
                <a:spcPts val="0"/>
              </a:spcAft>
              <a:buClr>
                <a:schemeClr val="accent6">
                  <a:lumMod val="75000"/>
                </a:schemeClr>
              </a:buClr>
              <a:buFont typeface="Wingdings" pitchFamily="2" charset="2"/>
              <a:buChar char="§"/>
              <a:defRPr/>
            </a:pPr>
            <a:r>
              <a:rPr lang="es-ES" sz="1500" dirty="0">
                <a:solidFill>
                  <a:srgbClr val="000000"/>
                </a:solidFill>
                <a:latin typeface="+mn-lt"/>
              </a:rPr>
              <a:t>La realización de una segunda especialidad no incrementa la probabilidad de encontrar un empleo estable.</a:t>
            </a:r>
          </a:p>
          <a:p>
            <a:pPr marL="285750" indent="-285750" fontAlgn="auto">
              <a:spcBef>
                <a:spcPts val="0"/>
              </a:spcBef>
              <a:spcAft>
                <a:spcPts val="0"/>
              </a:spcAft>
              <a:buClr>
                <a:schemeClr val="accent6">
                  <a:lumMod val="75000"/>
                </a:schemeClr>
              </a:buClr>
              <a:buFont typeface="Wingdings" pitchFamily="2" charset="2"/>
              <a:buChar char="§"/>
              <a:defRPr/>
            </a:pPr>
            <a:endParaRPr lang="es-ES" sz="1500" dirty="0">
              <a:solidFill>
                <a:srgbClr val="000000"/>
              </a:solidFill>
              <a:latin typeface="+mn-lt"/>
            </a:endParaRPr>
          </a:p>
          <a:p>
            <a:pPr marL="285750" indent="-285750" fontAlgn="auto">
              <a:spcBef>
                <a:spcPts val="0"/>
              </a:spcBef>
              <a:spcAft>
                <a:spcPts val="0"/>
              </a:spcAft>
              <a:buClr>
                <a:schemeClr val="accent6">
                  <a:lumMod val="75000"/>
                </a:schemeClr>
              </a:buClr>
              <a:buFont typeface="Wingdings" pitchFamily="2" charset="2"/>
              <a:buChar char="§"/>
              <a:defRPr/>
            </a:pPr>
            <a:r>
              <a:rPr lang="es-ES" sz="1500" dirty="0">
                <a:solidFill>
                  <a:srgbClr val="000000"/>
                </a:solidFill>
                <a:latin typeface="+mn-lt"/>
              </a:rPr>
              <a:t>Sentimiento por parte de los colegiados de un deterioro extremo de las condiciones de la profesión, especialmente en lo relativo a la remuneración y la estabilidad.</a:t>
            </a:r>
            <a:endParaRPr lang="es-ES" sz="1500" dirty="0">
              <a:solidFill>
                <a:srgbClr val="000000"/>
              </a:solidFill>
              <a:latin typeface="+mn-lt"/>
            </a:endParaRPr>
          </a:p>
          <a:p>
            <a:pPr marL="285750" indent="-285750" fontAlgn="auto">
              <a:spcBef>
                <a:spcPts val="0"/>
              </a:spcBef>
              <a:spcAft>
                <a:spcPts val="0"/>
              </a:spcAft>
              <a:buClr>
                <a:schemeClr val="tx2">
                  <a:lumMod val="60000"/>
                  <a:lumOff val="40000"/>
                </a:schemeClr>
              </a:buClr>
              <a:buFont typeface="Wingdings" pitchFamily="2" charset="2"/>
              <a:buChar char="§"/>
              <a:defRPr/>
            </a:pPr>
            <a:endParaRPr lang="es-ES" sz="1500" dirty="0">
              <a:solidFill>
                <a:srgbClr val="000000"/>
              </a:solidFill>
              <a:latin typeface="+mn-lt"/>
            </a:endParaRPr>
          </a:p>
          <a:p>
            <a:pPr marL="285750" indent="-285750" fontAlgn="auto">
              <a:spcBef>
                <a:spcPts val="0"/>
              </a:spcBef>
              <a:spcAft>
                <a:spcPts val="0"/>
              </a:spcAft>
              <a:buClr>
                <a:schemeClr val="tx2">
                  <a:lumMod val="60000"/>
                  <a:lumOff val="40000"/>
                </a:schemeClr>
              </a:buClr>
              <a:buFont typeface="Wingdings" pitchFamily="2" charset="2"/>
              <a:buChar char="§"/>
              <a:defRPr/>
            </a:pPr>
            <a:endParaRPr lang="es-ES" sz="1500" dirty="0">
              <a:solidFill>
                <a:srgbClr val="000000"/>
              </a:solidFill>
              <a:latin typeface="+mn-lt"/>
            </a:endParaRPr>
          </a:p>
          <a:p>
            <a:pPr marL="285750" indent="-285750" fontAlgn="auto">
              <a:spcBef>
                <a:spcPts val="0"/>
              </a:spcBef>
              <a:spcAft>
                <a:spcPts val="0"/>
              </a:spcAft>
              <a:buClr>
                <a:schemeClr val="tx2">
                  <a:lumMod val="60000"/>
                  <a:lumOff val="40000"/>
                </a:schemeClr>
              </a:buClr>
              <a:buFont typeface="Wingdings" pitchFamily="2" charset="2"/>
              <a:buChar char="§"/>
              <a:defRPr/>
            </a:pPr>
            <a:endParaRPr lang="es-ES" sz="1500" dirty="0">
              <a:latin typeface="+mn-lt"/>
            </a:endParaRPr>
          </a:p>
        </p:txBody>
      </p:sp>
    </p:spTree>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2" descr="C:\Users\beatriz.calvo\Desktop\PORTADA2.png"/>
          <p:cNvPicPr>
            <a:picLocks noChangeAspect="1" noChangeArrowheads="1"/>
          </p:cNvPicPr>
          <p:nvPr/>
        </p:nvPicPr>
        <p:blipFill rotWithShape="1">
          <a:blip r:embed="rId3"/>
          <a:srcRect l="95" t="-3" r="700" b="1"/>
          <a:stretch/>
        </p:blipFill>
        <p:spPr bwMode="auto">
          <a:xfrm>
            <a:off x="-4763" y="0"/>
            <a:ext cx="9915526" cy="6858000"/>
          </a:xfrm>
          <a:prstGeom prst="rect">
            <a:avLst/>
          </a:prstGeom>
          <a:noFill/>
          <a:effectLst>
            <a:outerShdw blurRad="50800" dist="38100" dir="8100000" algn="tr" rotWithShape="0">
              <a:prstClr val="black">
                <a:alpha val="40000"/>
              </a:prstClr>
            </a:outerShdw>
          </a:effectLst>
          <a:extLst>
            <a:ext uri="{909E8E84-426E-40DD-AFC4-6F175D3DCCD1}"/>
          </a:extLst>
        </p:spPr>
      </p:pic>
      <p:sp>
        <p:nvSpPr>
          <p:cNvPr id="10" name="9 Forma libre"/>
          <p:cNvSpPr/>
          <p:nvPr/>
        </p:nvSpPr>
        <p:spPr>
          <a:xfrm>
            <a:off x="-7938" y="1558925"/>
            <a:ext cx="7112001" cy="5265738"/>
          </a:xfrm>
          <a:custGeom>
            <a:avLst/>
            <a:gdLst>
              <a:gd name="connsiteX0" fmla="*/ 0 w 7427209"/>
              <a:gd name="connsiteY0" fmla="*/ 413673 h 5457487"/>
              <a:gd name="connsiteX1" fmla="*/ 1785257 w 7427209"/>
              <a:gd name="connsiteY1" fmla="*/ 7273 h 5457487"/>
              <a:gd name="connsiteX2" fmla="*/ 3657600 w 7427209"/>
              <a:gd name="connsiteY2" fmla="*/ 224987 h 5457487"/>
              <a:gd name="connsiteX3" fmla="*/ 5225143 w 7427209"/>
              <a:gd name="connsiteY3" fmla="*/ 1081330 h 5457487"/>
              <a:gd name="connsiteX4" fmla="*/ 6328228 w 7427209"/>
              <a:gd name="connsiteY4" fmla="*/ 2315044 h 5457487"/>
              <a:gd name="connsiteX5" fmla="*/ 7097485 w 7427209"/>
              <a:gd name="connsiteY5" fmla="*/ 3780987 h 5457487"/>
              <a:gd name="connsiteX6" fmla="*/ 7387771 w 7427209"/>
              <a:gd name="connsiteY6" fmla="*/ 5275958 h 5457487"/>
              <a:gd name="connsiteX7" fmla="*/ 7416800 w 7427209"/>
              <a:gd name="connsiteY7" fmla="*/ 5377558 h 5457487"/>
              <a:gd name="connsiteX0" fmla="*/ 0 w 7202923"/>
              <a:gd name="connsiteY0" fmla="*/ 359194 h 5454766"/>
              <a:gd name="connsiteX1" fmla="*/ 1560971 w 7202923"/>
              <a:gd name="connsiteY1" fmla="*/ 4552 h 5454766"/>
              <a:gd name="connsiteX2" fmla="*/ 3433314 w 7202923"/>
              <a:gd name="connsiteY2" fmla="*/ 222266 h 5454766"/>
              <a:gd name="connsiteX3" fmla="*/ 5000857 w 7202923"/>
              <a:gd name="connsiteY3" fmla="*/ 1078609 h 5454766"/>
              <a:gd name="connsiteX4" fmla="*/ 6103942 w 7202923"/>
              <a:gd name="connsiteY4" fmla="*/ 2312323 h 5454766"/>
              <a:gd name="connsiteX5" fmla="*/ 6873199 w 7202923"/>
              <a:gd name="connsiteY5" fmla="*/ 3778266 h 5454766"/>
              <a:gd name="connsiteX6" fmla="*/ 7163485 w 7202923"/>
              <a:gd name="connsiteY6" fmla="*/ 5273237 h 5454766"/>
              <a:gd name="connsiteX7" fmla="*/ 7192514 w 7202923"/>
              <a:gd name="connsiteY7" fmla="*/ 5374837 h 5454766"/>
              <a:gd name="connsiteX0" fmla="*/ 0 w 7202923"/>
              <a:gd name="connsiteY0" fmla="*/ 359194 h 5454766"/>
              <a:gd name="connsiteX1" fmla="*/ 1560971 w 7202923"/>
              <a:gd name="connsiteY1" fmla="*/ 4552 h 5454766"/>
              <a:gd name="connsiteX2" fmla="*/ 3433314 w 7202923"/>
              <a:gd name="connsiteY2" fmla="*/ 222266 h 5454766"/>
              <a:gd name="connsiteX3" fmla="*/ 5000857 w 7202923"/>
              <a:gd name="connsiteY3" fmla="*/ 1078609 h 5454766"/>
              <a:gd name="connsiteX4" fmla="*/ 6103942 w 7202923"/>
              <a:gd name="connsiteY4" fmla="*/ 2312323 h 5454766"/>
              <a:gd name="connsiteX5" fmla="*/ 6873199 w 7202923"/>
              <a:gd name="connsiteY5" fmla="*/ 3778266 h 5454766"/>
              <a:gd name="connsiteX6" fmla="*/ 7163485 w 7202923"/>
              <a:gd name="connsiteY6" fmla="*/ 5273237 h 5454766"/>
              <a:gd name="connsiteX7" fmla="*/ 7192514 w 7202923"/>
              <a:gd name="connsiteY7" fmla="*/ 5374837 h 5454766"/>
              <a:gd name="connsiteX0" fmla="*/ 0 w 7202923"/>
              <a:gd name="connsiteY0" fmla="*/ 359194 h 5454766"/>
              <a:gd name="connsiteX1" fmla="*/ 1560971 w 7202923"/>
              <a:gd name="connsiteY1" fmla="*/ 4552 h 5454766"/>
              <a:gd name="connsiteX2" fmla="*/ 3433314 w 7202923"/>
              <a:gd name="connsiteY2" fmla="*/ 222266 h 5454766"/>
              <a:gd name="connsiteX3" fmla="*/ 5000857 w 7202923"/>
              <a:gd name="connsiteY3" fmla="*/ 1078609 h 5454766"/>
              <a:gd name="connsiteX4" fmla="*/ 6164327 w 7202923"/>
              <a:gd name="connsiteY4" fmla="*/ 2286444 h 5454766"/>
              <a:gd name="connsiteX5" fmla="*/ 6873199 w 7202923"/>
              <a:gd name="connsiteY5" fmla="*/ 3778266 h 5454766"/>
              <a:gd name="connsiteX6" fmla="*/ 7163485 w 7202923"/>
              <a:gd name="connsiteY6" fmla="*/ 5273237 h 5454766"/>
              <a:gd name="connsiteX7" fmla="*/ 7192514 w 7202923"/>
              <a:gd name="connsiteY7" fmla="*/ 5374837 h 5454766"/>
              <a:gd name="connsiteX0" fmla="*/ 0 w 7194699"/>
              <a:gd name="connsiteY0" fmla="*/ 359194 h 5450719"/>
              <a:gd name="connsiteX1" fmla="*/ 1560971 w 7194699"/>
              <a:gd name="connsiteY1" fmla="*/ 4552 h 5450719"/>
              <a:gd name="connsiteX2" fmla="*/ 3433314 w 7194699"/>
              <a:gd name="connsiteY2" fmla="*/ 222266 h 5450719"/>
              <a:gd name="connsiteX3" fmla="*/ 5000857 w 7194699"/>
              <a:gd name="connsiteY3" fmla="*/ 1078609 h 5450719"/>
              <a:gd name="connsiteX4" fmla="*/ 6164327 w 7194699"/>
              <a:gd name="connsiteY4" fmla="*/ 2286444 h 5450719"/>
              <a:gd name="connsiteX5" fmla="*/ 6873199 w 7194699"/>
              <a:gd name="connsiteY5" fmla="*/ 3778266 h 5450719"/>
              <a:gd name="connsiteX6" fmla="*/ 7111726 w 7194699"/>
              <a:gd name="connsiteY6" fmla="*/ 5264611 h 5450719"/>
              <a:gd name="connsiteX7" fmla="*/ 7192514 w 7194699"/>
              <a:gd name="connsiteY7" fmla="*/ 5374837 h 5450719"/>
              <a:gd name="connsiteX0" fmla="*/ 0 w 7193839"/>
              <a:gd name="connsiteY0" fmla="*/ 359194 h 5469814"/>
              <a:gd name="connsiteX1" fmla="*/ 1560971 w 7193839"/>
              <a:gd name="connsiteY1" fmla="*/ 4552 h 5469814"/>
              <a:gd name="connsiteX2" fmla="*/ 3433314 w 7193839"/>
              <a:gd name="connsiteY2" fmla="*/ 222266 h 5469814"/>
              <a:gd name="connsiteX3" fmla="*/ 5000857 w 7193839"/>
              <a:gd name="connsiteY3" fmla="*/ 1078609 h 5469814"/>
              <a:gd name="connsiteX4" fmla="*/ 6164327 w 7193839"/>
              <a:gd name="connsiteY4" fmla="*/ 2286444 h 5469814"/>
              <a:gd name="connsiteX5" fmla="*/ 6873199 w 7193839"/>
              <a:gd name="connsiteY5" fmla="*/ 3778266 h 5469814"/>
              <a:gd name="connsiteX6" fmla="*/ 7111726 w 7193839"/>
              <a:gd name="connsiteY6" fmla="*/ 5264611 h 5469814"/>
              <a:gd name="connsiteX7" fmla="*/ 7192514 w 7193839"/>
              <a:gd name="connsiteY7" fmla="*/ 5374837 h 5469814"/>
              <a:gd name="connsiteX0" fmla="*/ 0 w 7111726"/>
              <a:gd name="connsiteY0" fmla="*/ 359194 h 5264611"/>
              <a:gd name="connsiteX1" fmla="*/ 1560971 w 7111726"/>
              <a:gd name="connsiteY1" fmla="*/ 4552 h 5264611"/>
              <a:gd name="connsiteX2" fmla="*/ 3433314 w 7111726"/>
              <a:gd name="connsiteY2" fmla="*/ 222266 h 5264611"/>
              <a:gd name="connsiteX3" fmla="*/ 5000857 w 7111726"/>
              <a:gd name="connsiteY3" fmla="*/ 1078609 h 5264611"/>
              <a:gd name="connsiteX4" fmla="*/ 6164327 w 7111726"/>
              <a:gd name="connsiteY4" fmla="*/ 2286444 h 5264611"/>
              <a:gd name="connsiteX5" fmla="*/ 6873199 w 7111726"/>
              <a:gd name="connsiteY5" fmla="*/ 3778266 h 5264611"/>
              <a:gd name="connsiteX6" fmla="*/ 7111726 w 7111726"/>
              <a:gd name="connsiteY6" fmla="*/ 5264611 h 526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726" h="5264611">
                <a:moveTo>
                  <a:pt x="0" y="359194"/>
                </a:moveTo>
                <a:cubicBezTo>
                  <a:pt x="484311" y="145838"/>
                  <a:pt x="988752" y="27373"/>
                  <a:pt x="1560971" y="4552"/>
                </a:cubicBezTo>
                <a:cubicBezTo>
                  <a:pt x="2133190" y="-18269"/>
                  <a:pt x="2860000" y="43257"/>
                  <a:pt x="3433314" y="222266"/>
                </a:cubicBezTo>
                <a:cubicBezTo>
                  <a:pt x="4006628" y="401275"/>
                  <a:pt x="4545688" y="734579"/>
                  <a:pt x="5000857" y="1078609"/>
                </a:cubicBezTo>
                <a:cubicBezTo>
                  <a:pt x="5456026" y="1422639"/>
                  <a:pt x="5852270" y="1836501"/>
                  <a:pt x="6164327" y="2286444"/>
                </a:cubicBezTo>
                <a:cubicBezTo>
                  <a:pt x="6476384" y="2736387"/>
                  <a:pt x="6715299" y="3281905"/>
                  <a:pt x="6873199" y="3778266"/>
                </a:cubicBezTo>
                <a:cubicBezTo>
                  <a:pt x="7031099" y="4274627"/>
                  <a:pt x="7093013" y="4946758"/>
                  <a:pt x="7111726" y="5264611"/>
                </a:cubicBezTo>
              </a:path>
            </a:pathLst>
          </a:cu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a:p>
        </p:txBody>
      </p:sp>
      <p:sp>
        <p:nvSpPr>
          <p:cNvPr id="11" name="Text Box 4"/>
          <p:cNvSpPr txBox="1">
            <a:spLocks noChangeArrowheads="1"/>
          </p:cNvSpPr>
          <p:nvPr/>
        </p:nvSpPr>
        <p:spPr bwMode="auto">
          <a:xfrm>
            <a:off x="3872880" y="1335508"/>
            <a:ext cx="5487101" cy="633938"/>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algn="r" eaLnBrk="1" fontAlgn="auto" hangingPunct="1">
              <a:lnSpc>
                <a:spcPts val="1700"/>
              </a:lnSpc>
              <a:spcBef>
                <a:spcPts val="0"/>
              </a:spcBef>
              <a:spcAft>
                <a:spcPts val="0"/>
              </a:spcAft>
              <a:defRPr/>
            </a:pPr>
            <a:r>
              <a:rPr lang="es-ES" sz="9600" b="1" dirty="0" smtClean="0">
                <a:ln>
                  <a:solidFill>
                    <a:schemeClr val="bg1"/>
                  </a:solidFill>
                </a:ln>
                <a:solidFill>
                  <a:schemeClr val="bg1"/>
                </a:solidFill>
                <a:latin typeface="Calibri" pitchFamily="34" charset="0"/>
                <a:cs typeface="Calibri" pitchFamily="34" charset="0"/>
              </a:rPr>
              <a:t>Anexo</a:t>
            </a:r>
            <a:endParaRPr lang="es-ES" sz="9600" b="1" dirty="0">
              <a:ln>
                <a:solidFill>
                  <a:schemeClr val="bg1"/>
                </a:solidFill>
              </a:ln>
              <a:solidFill>
                <a:schemeClr val="bg1"/>
              </a:solidFill>
              <a:latin typeface="Calibri" pitchFamily="34" charset="0"/>
              <a:cs typeface="Calibri" pitchFamily="34" charset="0"/>
            </a:endParaRPr>
          </a:p>
        </p:txBody>
      </p:sp>
      <p:sp>
        <p:nvSpPr>
          <p:cNvPr id="12" name="Text Box 4"/>
          <p:cNvSpPr txBox="1">
            <a:spLocks noChangeArrowheads="1"/>
          </p:cNvSpPr>
          <p:nvPr/>
        </p:nvSpPr>
        <p:spPr bwMode="auto">
          <a:xfrm>
            <a:off x="776536" y="4672118"/>
            <a:ext cx="4320480" cy="478190"/>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eaLnBrk="1" fontAlgn="auto" hangingPunct="1">
              <a:lnSpc>
                <a:spcPts val="1700"/>
              </a:lnSpc>
              <a:spcBef>
                <a:spcPts val="0"/>
              </a:spcBef>
              <a:spcAft>
                <a:spcPts val="0"/>
              </a:spcAft>
              <a:defRPr/>
            </a:pPr>
            <a:r>
              <a:rPr lang="es-ES" sz="5000" b="1" dirty="0" smtClean="0">
                <a:ln>
                  <a:solidFill>
                    <a:schemeClr val="bg1">
                      <a:lumMod val="50000"/>
                    </a:schemeClr>
                  </a:solidFill>
                </a:ln>
                <a:solidFill>
                  <a:schemeClr val="bg1">
                    <a:lumMod val="50000"/>
                  </a:schemeClr>
                </a:solidFill>
                <a:latin typeface="Calibri" pitchFamily="34" charset="0"/>
                <a:cs typeface="Calibri" pitchFamily="34" charset="0"/>
              </a:rPr>
              <a:t>Cuestionario</a:t>
            </a:r>
            <a:endParaRPr lang="es-ES" sz="5000" b="1" dirty="0">
              <a:ln>
                <a:solidFill>
                  <a:schemeClr val="bg1">
                    <a:lumMod val="50000"/>
                  </a:schemeClr>
                </a:solidFill>
              </a:ln>
              <a:solidFill>
                <a:schemeClr val="bg1">
                  <a:lumMod val="50000"/>
                </a:schemeClr>
              </a:solidFill>
              <a:latin typeface="Calibri" pitchFamily="34" charset="0"/>
              <a:cs typeface="Calibri" pitchFamily="34" charset="0"/>
            </a:endParaRPr>
          </a:p>
        </p:txBody>
      </p:sp>
    </p:spTree>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272480" y="254594"/>
            <a:ext cx="7167798" cy="369827"/>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eaLnBrk="1" fontAlgn="auto" hangingPunct="1">
              <a:lnSpc>
                <a:spcPts val="1700"/>
              </a:lnSpc>
              <a:spcBef>
                <a:spcPts val="0"/>
              </a:spcBef>
              <a:spcAft>
                <a:spcPts val="0"/>
              </a:spcAft>
              <a:defRPr/>
            </a:pPr>
            <a:r>
              <a:rPr lang="es-ES" dirty="0" smtClean="0">
                <a:ln>
                  <a:solidFill>
                    <a:schemeClr val="bg1"/>
                  </a:solidFill>
                </a:ln>
                <a:solidFill>
                  <a:schemeClr val="bg1"/>
                </a:solidFill>
                <a:latin typeface="Calibri" pitchFamily="34" charset="0"/>
                <a:cs typeface="Calibri" pitchFamily="34" charset="0"/>
              </a:rPr>
              <a:t>CUESTIONARIO</a:t>
            </a:r>
            <a:endParaRPr lang="es-ES" sz="1500" dirty="0">
              <a:solidFill>
                <a:schemeClr val="bg1"/>
              </a:solidFill>
              <a:latin typeface="Calibri" pitchFamily="34" charset="0"/>
              <a:cs typeface="Calibri" pitchFamily="34" charset="0"/>
            </a:endParaRPr>
          </a:p>
        </p:txBody>
      </p:sp>
      <p:pic>
        <p:nvPicPr>
          <p:cNvPr id="3074" name="Picture 2"/>
          <p:cNvPicPr>
            <a:picLocks noChangeAspect="1" noChangeArrowheads="1"/>
          </p:cNvPicPr>
          <p:nvPr/>
        </p:nvPicPr>
        <p:blipFill>
          <a:blip r:embed="rId3"/>
          <a:srcRect/>
          <a:stretch>
            <a:fillRect/>
          </a:stretch>
        </p:blipFill>
        <p:spPr bwMode="auto">
          <a:xfrm>
            <a:off x="1214438" y="1341438"/>
            <a:ext cx="3468687" cy="4908550"/>
          </a:xfrm>
          <a:prstGeom prst="rect">
            <a:avLst/>
          </a:prstGeom>
          <a:noFill/>
          <a:ln w="9525">
            <a:solidFill>
              <a:schemeClr val="bg1">
                <a:lumMod val="85000"/>
              </a:schemeClr>
            </a:solidFill>
            <a:miter lim="800000"/>
            <a:headEnd/>
            <a:tailEnd/>
          </a:ln>
          <a:effectLst/>
          <a:extLst>
            <a:ext uri="{909E8E84-426E-40DD-AFC4-6F175D3DCCD1}"/>
            <a:ext uri="{AF507438-7753-43E0-B8FC-AC1667EBCBE1}"/>
          </a:extLst>
        </p:spPr>
      </p:pic>
      <p:pic>
        <p:nvPicPr>
          <p:cNvPr id="3075" name="Picture 3"/>
          <p:cNvPicPr>
            <a:picLocks noChangeAspect="1" noChangeArrowheads="1"/>
          </p:cNvPicPr>
          <p:nvPr/>
        </p:nvPicPr>
        <p:blipFill>
          <a:blip r:embed="rId4"/>
          <a:srcRect/>
          <a:stretch>
            <a:fillRect/>
          </a:stretch>
        </p:blipFill>
        <p:spPr bwMode="auto">
          <a:xfrm>
            <a:off x="5227638" y="1341438"/>
            <a:ext cx="3470275" cy="4908550"/>
          </a:xfrm>
          <a:prstGeom prst="rect">
            <a:avLst/>
          </a:prstGeom>
          <a:noFill/>
          <a:ln w="9525">
            <a:solidFill>
              <a:schemeClr val="bg1">
                <a:lumMod val="85000"/>
              </a:schemeClr>
            </a:solidFill>
            <a:miter lim="800000"/>
            <a:headEnd/>
            <a:tailEnd/>
          </a:ln>
          <a:effectLst/>
          <a:extLst>
            <a:ext uri="{909E8E84-426E-40DD-AFC4-6F175D3DCCD1}"/>
            <a:ext uri="{AF507438-7753-43E0-B8FC-AC1667EBCBE1}"/>
          </a:extLst>
        </p:spPr>
      </p:pic>
    </p:spTree>
  </p:cSld>
  <p:clrMapOvr>
    <a:masterClrMapping/>
  </p:clrMapOvr>
  <p:transition spd="slow"/>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272480" y="254594"/>
            <a:ext cx="7167798" cy="369827"/>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eaLnBrk="1" fontAlgn="auto" hangingPunct="1">
              <a:lnSpc>
                <a:spcPts val="1700"/>
              </a:lnSpc>
              <a:spcBef>
                <a:spcPts val="0"/>
              </a:spcBef>
              <a:spcAft>
                <a:spcPts val="0"/>
              </a:spcAft>
              <a:defRPr/>
            </a:pPr>
            <a:r>
              <a:rPr lang="es-ES" dirty="0" smtClean="0">
                <a:ln>
                  <a:solidFill>
                    <a:schemeClr val="bg1"/>
                  </a:solidFill>
                </a:ln>
                <a:solidFill>
                  <a:schemeClr val="bg1"/>
                </a:solidFill>
                <a:latin typeface="Calibri" pitchFamily="34" charset="0"/>
                <a:cs typeface="Calibri" pitchFamily="34" charset="0"/>
              </a:rPr>
              <a:t>CUESTIONARIO</a:t>
            </a:r>
            <a:endParaRPr lang="es-ES" sz="1500" dirty="0">
              <a:solidFill>
                <a:schemeClr val="bg1"/>
              </a:solidFill>
              <a:latin typeface="Calibri" pitchFamily="34" charset="0"/>
              <a:cs typeface="Calibri" pitchFamily="34" charset="0"/>
            </a:endParaRPr>
          </a:p>
        </p:txBody>
      </p:sp>
      <p:pic>
        <p:nvPicPr>
          <p:cNvPr id="4099" name="Picture 3"/>
          <p:cNvPicPr>
            <a:picLocks noChangeAspect="1" noChangeArrowheads="1"/>
          </p:cNvPicPr>
          <p:nvPr/>
        </p:nvPicPr>
        <p:blipFill>
          <a:blip r:embed="rId3"/>
          <a:srcRect/>
          <a:stretch>
            <a:fillRect/>
          </a:stretch>
        </p:blipFill>
        <p:spPr bwMode="auto">
          <a:xfrm>
            <a:off x="1216025" y="1341438"/>
            <a:ext cx="3468688" cy="4908550"/>
          </a:xfrm>
          <a:prstGeom prst="rect">
            <a:avLst/>
          </a:prstGeom>
          <a:noFill/>
          <a:ln w="9525">
            <a:solidFill>
              <a:schemeClr val="bg1">
                <a:lumMod val="85000"/>
              </a:schemeClr>
            </a:solidFill>
            <a:miter lim="800000"/>
            <a:headEnd/>
            <a:tailEnd/>
          </a:ln>
          <a:effectLst/>
          <a:extLst>
            <a:ext uri="{909E8E84-426E-40DD-AFC4-6F175D3DCCD1}"/>
            <a:ext uri="{AF507438-7753-43E0-B8FC-AC1667EBCBE1}"/>
          </a:extLst>
        </p:spPr>
      </p:pic>
      <p:pic>
        <p:nvPicPr>
          <p:cNvPr id="4100" name="Picture 4"/>
          <p:cNvPicPr>
            <a:picLocks noChangeAspect="1" noChangeArrowheads="1"/>
          </p:cNvPicPr>
          <p:nvPr/>
        </p:nvPicPr>
        <p:blipFill>
          <a:blip r:embed="rId4"/>
          <a:srcRect/>
          <a:stretch>
            <a:fillRect/>
          </a:stretch>
        </p:blipFill>
        <p:spPr bwMode="auto">
          <a:xfrm>
            <a:off x="5221288" y="1343025"/>
            <a:ext cx="3468687" cy="4910138"/>
          </a:xfrm>
          <a:prstGeom prst="rect">
            <a:avLst/>
          </a:prstGeom>
          <a:noFill/>
          <a:ln w="9525">
            <a:solidFill>
              <a:schemeClr val="bg1">
                <a:lumMod val="85000"/>
              </a:schemeClr>
            </a:solidFill>
            <a:miter lim="800000"/>
            <a:headEnd/>
            <a:tailEnd/>
          </a:ln>
          <a:effectLst/>
          <a:extLst>
            <a:ext uri="{909E8E84-426E-40DD-AFC4-6F175D3DCCD1}"/>
            <a:ext uri="{AF507438-7753-43E0-B8FC-AC1667EBCBE1}"/>
          </a:extLst>
        </p:spPr>
      </p:pic>
    </p:spTree>
  </p:cSld>
  <p:clrMapOvr>
    <a:masterClrMapping/>
  </p:clrMapOvr>
  <p:transition spd="slow"/>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272480" y="254594"/>
            <a:ext cx="7167798" cy="369827"/>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eaLnBrk="1" fontAlgn="auto" hangingPunct="1">
              <a:lnSpc>
                <a:spcPts val="1700"/>
              </a:lnSpc>
              <a:spcBef>
                <a:spcPts val="0"/>
              </a:spcBef>
              <a:spcAft>
                <a:spcPts val="0"/>
              </a:spcAft>
              <a:defRPr/>
            </a:pPr>
            <a:r>
              <a:rPr lang="es-ES" dirty="0" smtClean="0">
                <a:ln>
                  <a:solidFill>
                    <a:schemeClr val="bg1"/>
                  </a:solidFill>
                </a:ln>
                <a:solidFill>
                  <a:schemeClr val="bg1"/>
                </a:solidFill>
                <a:latin typeface="Calibri" pitchFamily="34" charset="0"/>
                <a:cs typeface="Calibri" pitchFamily="34" charset="0"/>
              </a:rPr>
              <a:t>CUESTIONARIO</a:t>
            </a:r>
            <a:endParaRPr lang="es-ES" sz="1500" dirty="0">
              <a:solidFill>
                <a:schemeClr val="bg1"/>
              </a:solidFill>
              <a:latin typeface="Calibri" pitchFamily="34" charset="0"/>
              <a:cs typeface="Calibri" pitchFamily="34" charset="0"/>
            </a:endParaRPr>
          </a:p>
        </p:txBody>
      </p:sp>
      <p:pic>
        <p:nvPicPr>
          <p:cNvPr id="5122" name="Picture 2"/>
          <p:cNvPicPr>
            <a:picLocks noChangeAspect="1" noChangeArrowheads="1"/>
          </p:cNvPicPr>
          <p:nvPr/>
        </p:nvPicPr>
        <p:blipFill>
          <a:blip r:embed="rId3"/>
          <a:srcRect/>
          <a:stretch>
            <a:fillRect/>
          </a:stretch>
        </p:blipFill>
        <p:spPr bwMode="auto">
          <a:xfrm>
            <a:off x="1208088" y="1341438"/>
            <a:ext cx="3468687" cy="4908550"/>
          </a:xfrm>
          <a:prstGeom prst="rect">
            <a:avLst/>
          </a:prstGeom>
          <a:noFill/>
          <a:ln w="9525">
            <a:solidFill>
              <a:schemeClr val="bg1">
                <a:lumMod val="85000"/>
              </a:schemeClr>
            </a:solidFill>
            <a:miter lim="800000"/>
            <a:headEnd/>
            <a:tailEnd/>
          </a:ln>
          <a:effectLst/>
          <a:extLst>
            <a:ext uri="{909E8E84-426E-40DD-AFC4-6F175D3DCCD1}"/>
            <a:ext uri="{AF507438-7753-43E0-B8FC-AC1667EBCBE1}"/>
          </a:extLst>
        </p:spPr>
      </p:pic>
      <p:pic>
        <p:nvPicPr>
          <p:cNvPr id="5123" name="Picture 3"/>
          <p:cNvPicPr>
            <a:picLocks noChangeAspect="1" noChangeArrowheads="1"/>
          </p:cNvPicPr>
          <p:nvPr/>
        </p:nvPicPr>
        <p:blipFill>
          <a:blip r:embed="rId4"/>
          <a:srcRect/>
          <a:stretch>
            <a:fillRect/>
          </a:stretch>
        </p:blipFill>
        <p:spPr bwMode="auto">
          <a:xfrm>
            <a:off x="5218113" y="1341438"/>
            <a:ext cx="3468687" cy="4908550"/>
          </a:xfrm>
          <a:prstGeom prst="rect">
            <a:avLst/>
          </a:prstGeom>
          <a:noFill/>
          <a:ln w="9525">
            <a:solidFill>
              <a:schemeClr val="bg1">
                <a:lumMod val="85000"/>
              </a:schemeClr>
            </a:solidFill>
            <a:miter lim="800000"/>
            <a:headEnd/>
            <a:tailEnd/>
          </a:ln>
          <a:effectLst/>
          <a:extLst>
            <a:ext uri="{909E8E84-426E-40DD-AFC4-6F175D3DCCD1}"/>
            <a:ext uri="{AF507438-7753-43E0-B8FC-AC1667EBCBE1}"/>
          </a:extLst>
        </p:spPr>
      </p:pic>
    </p:spTree>
  </p:cSld>
  <p:clrMapOvr>
    <a:masterClrMapping/>
  </p:clrMapOvr>
  <p:transition spd="slow"/>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272480" y="254594"/>
            <a:ext cx="7167798" cy="369827"/>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eaLnBrk="1" fontAlgn="auto" hangingPunct="1">
              <a:lnSpc>
                <a:spcPts val="1700"/>
              </a:lnSpc>
              <a:spcBef>
                <a:spcPts val="0"/>
              </a:spcBef>
              <a:spcAft>
                <a:spcPts val="0"/>
              </a:spcAft>
              <a:defRPr/>
            </a:pPr>
            <a:r>
              <a:rPr lang="es-ES" dirty="0" smtClean="0">
                <a:ln>
                  <a:solidFill>
                    <a:schemeClr val="bg1"/>
                  </a:solidFill>
                </a:ln>
                <a:solidFill>
                  <a:schemeClr val="bg1"/>
                </a:solidFill>
                <a:latin typeface="Calibri" pitchFamily="34" charset="0"/>
                <a:cs typeface="Calibri" pitchFamily="34" charset="0"/>
              </a:rPr>
              <a:t>CUESTIONARIO</a:t>
            </a:r>
            <a:endParaRPr lang="es-ES" sz="1500" dirty="0">
              <a:solidFill>
                <a:schemeClr val="bg1"/>
              </a:solidFill>
              <a:latin typeface="Calibri" pitchFamily="34" charset="0"/>
              <a:cs typeface="Calibri" pitchFamily="34" charset="0"/>
            </a:endParaRPr>
          </a:p>
        </p:txBody>
      </p:sp>
      <p:pic>
        <p:nvPicPr>
          <p:cNvPr id="6146" name="Picture 2"/>
          <p:cNvPicPr>
            <a:picLocks noChangeAspect="1" noChangeArrowheads="1"/>
          </p:cNvPicPr>
          <p:nvPr/>
        </p:nvPicPr>
        <p:blipFill>
          <a:blip r:embed="rId3"/>
          <a:srcRect/>
          <a:stretch>
            <a:fillRect/>
          </a:stretch>
        </p:blipFill>
        <p:spPr bwMode="auto">
          <a:xfrm>
            <a:off x="1211263" y="1341438"/>
            <a:ext cx="3468687" cy="4908550"/>
          </a:xfrm>
          <a:prstGeom prst="rect">
            <a:avLst/>
          </a:prstGeom>
          <a:noFill/>
          <a:ln w="9525">
            <a:solidFill>
              <a:schemeClr val="bg1">
                <a:lumMod val="85000"/>
              </a:schemeClr>
            </a:solidFill>
            <a:miter lim="800000"/>
            <a:headEnd/>
            <a:tailEnd/>
          </a:ln>
          <a:effectLst/>
          <a:extLst>
            <a:ext uri="{909E8E84-426E-40DD-AFC4-6F175D3DCCD1}"/>
            <a:ext uri="{AF507438-7753-43E0-B8FC-AC1667EBCBE1}"/>
          </a:extLst>
        </p:spPr>
      </p:pic>
      <p:pic>
        <p:nvPicPr>
          <p:cNvPr id="6147" name="Picture 3"/>
          <p:cNvPicPr>
            <a:picLocks noChangeAspect="1" noChangeArrowheads="1"/>
          </p:cNvPicPr>
          <p:nvPr/>
        </p:nvPicPr>
        <p:blipFill>
          <a:blip r:embed="rId4"/>
          <a:srcRect/>
          <a:stretch>
            <a:fillRect/>
          </a:stretch>
        </p:blipFill>
        <p:spPr bwMode="auto">
          <a:xfrm>
            <a:off x="5218113" y="1341438"/>
            <a:ext cx="3470275" cy="4908550"/>
          </a:xfrm>
          <a:prstGeom prst="rect">
            <a:avLst/>
          </a:prstGeom>
          <a:noFill/>
          <a:ln w="9525">
            <a:solidFill>
              <a:schemeClr val="bg1">
                <a:lumMod val="85000"/>
              </a:schemeClr>
            </a:solidFill>
            <a:miter lim="800000"/>
            <a:headEnd/>
            <a:tailEnd/>
          </a:ln>
          <a:effectLst/>
          <a:extLst>
            <a:ext uri="{909E8E84-426E-40DD-AFC4-6F175D3DCCD1}"/>
            <a:ext uri="{AF507438-7753-43E0-B8FC-AC1667EBCBE1}"/>
          </a:extLst>
        </p:spPr>
      </p:pic>
    </p:spTree>
  </p:cSld>
  <p:clrMapOvr>
    <a:masterClrMapping/>
  </p:clrMapOvr>
  <p:transition spd="slow"/>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272480" y="254594"/>
            <a:ext cx="7167798" cy="369827"/>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eaLnBrk="1" fontAlgn="auto" hangingPunct="1">
              <a:lnSpc>
                <a:spcPts val="1700"/>
              </a:lnSpc>
              <a:spcBef>
                <a:spcPts val="0"/>
              </a:spcBef>
              <a:spcAft>
                <a:spcPts val="0"/>
              </a:spcAft>
              <a:defRPr/>
            </a:pPr>
            <a:r>
              <a:rPr lang="es-ES" dirty="0" smtClean="0">
                <a:ln>
                  <a:solidFill>
                    <a:schemeClr val="bg1"/>
                  </a:solidFill>
                </a:ln>
                <a:solidFill>
                  <a:schemeClr val="bg1"/>
                </a:solidFill>
                <a:latin typeface="Calibri" pitchFamily="34" charset="0"/>
                <a:cs typeface="Calibri" pitchFamily="34" charset="0"/>
              </a:rPr>
              <a:t>CUESTIONARIO</a:t>
            </a:r>
            <a:endParaRPr lang="es-ES" sz="1500" dirty="0">
              <a:solidFill>
                <a:schemeClr val="bg1"/>
              </a:solidFill>
              <a:latin typeface="Calibri" pitchFamily="34" charset="0"/>
              <a:cs typeface="Calibri" pitchFamily="34" charset="0"/>
            </a:endParaRPr>
          </a:p>
        </p:txBody>
      </p:sp>
      <p:pic>
        <p:nvPicPr>
          <p:cNvPr id="7170" name="Picture 2"/>
          <p:cNvPicPr>
            <a:picLocks noChangeAspect="1" noChangeArrowheads="1"/>
          </p:cNvPicPr>
          <p:nvPr/>
        </p:nvPicPr>
        <p:blipFill>
          <a:blip r:embed="rId3"/>
          <a:srcRect/>
          <a:stretch>
            <a:fillRect/>
          </a:stretch>
        </p:blipFill>
        <p:spPr bwMode="auto">
          <a:xfrm>
            <a:off x="1208088" y="1341438"/>
            <a:ext cx="3468687" cy="4908550"/>
          </a:xfrm>
          <a:prstGeom prst="rect">
            <a:avLst/>
          </a:prstGeom>
          <a:noFill/>
          <a:ln w="9525">
            <a:solidFill>
              <a:schemeClr val="bg1">
                <a:lumMod val="85000"/>
              </a:schemeClr>
            </a:solidFill>
            <a:miter lim="800000"/>
            <a:headEnd/>
            <a:tailEnd/>
          </a:ln>
          <a:effectLst/>
          <a:extLst>
            <a:ext uri="{909E8E84-426E-40DD-AFC4-6F175D3DCCD1}"/>
            <a:ext uri="{AF507438-7753-43E0-B8FC-AC1667EBCBE1}"/>
          </a:extLst>
        </p:spPr>
      </p:pic>
      <p:pic>
        <p:nvPicPr>
          <p:cNvPr id="7171" name="Picture 3"/>
          <p:cNvPicPr>
            <a:picLocks noChangeAspect="1" noChangeArrowheads="1"/>
          </p:cNvPicPr>
          <p:nvPr/>
        </p:nvPicPr>
        <p:blipFill>
          <a:blip r:embed="rId4"/>
          <a:srcRect/>
          <a:stretch>
            <a:fillRect/>
          </a:stretch>
        </p:blipFill>
        <p:spPr bwMode="auto">
          <a:xfrm>
            <a:off x="5219700" y="1341438"/>
            <a:ext cx="3468688" cy="4908550"/>
          </a:xfrm>
          <a:prstGeom prst="rect">
            <a:avLst/>
          </a:prstGeom>
          <a:noFill/>
          <a:ln w="9525">
            <a:solidFill>
              <a:schemeClr val="bg1">
                <a:lumMod val="85000"/>
              </a:schemeClr>
            </a:solidFill>
            <a:miter lim="800000"/>
            <a:headEnd/>
            <a:tailEnd/>
          </a:ln>
          <a:effectLst/>
          <a:extLst>
            <a:ext uri="{909E8E84-426E-40DD-AFC4-6F175D3DCCD1}"/>
            <a:ext uri="{AF507438-7753-43E0-B8FC-AC1667EBCBE1}"/>
          </a:extLst>
        </p:spPr>
      </p:pic>
    </p:spTree>
  </p:cSld>
  <p:clrMapOvr>
    <a:masterClrMapping/>
  </p:clrMapOvr>
  <p:transition spd="slow"/>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272480" y="254594"/>
            <a:ext cx="7167798" cy="369827"/>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eaLnBrk="1" fontAlgn="auto" hangingPunct="1">
              <a:lnSpc>
                <a:spcPts val="1700"/>
              </a:lnSpc>
              <a:spcBef>
                <a:spcPts val="0"/>
              </a:spcBef>
              <a:spcAft>
                <a:spcPts val="0"/>
              </a:spcAft>
              <a:defRPr/>
            </a:pPr>
            <a:r>
              <a:rPr lang="es-ES" dirty="0" smtClean="0">
                <a:ln>
                  <a:solidFill>
                    <a:schemeClr val="bg1"/>
                  </a:solidFill>
                </a:ln>
                <a:solidFill>
                  <a:schemeClr val="bg1"/>
                </a:solidFill>
                <a:latin typeface="Calibri" pitchFamily="34" charset="0"/>
                <a:cs typeface="Calibri" pitchFamily="34" charset="0"/>
              </a:rPr>
              <a:t>CUESTIONARIO</a:t>
            </a:r>
            <a:endParaRPr lang="es-ES" sz="1500" dirty="0">
              <a:solidFill>
                <a:schemeClr val="bg1"/>
              </a:solidFill>
              <a:latin typeface="Calibri" pitchFamily="34" charset="0"/>
              <a:cs typeface="Calibri" pitchFamily="34" charset="0"/>
            </a:endParaRPr>
          </a:p>
        </p:txBody>
      </p:sp>
      <p:pic>
        <p:nvPicPr>
          <p:cNvPr id="8194" name="Picture 2"/>
          <p:cNvPicPr>
            <a:picLocks noChangeAspect="1" noChangeArrowheads="1"/>
          </p:cNvPicPr>
          <p:nvPr/>
        </p:nvPicPr>
        <p:blipFill>
          <a:blip r:embed="rId3"/>
          <a:srcRect/>
          <a:stretch>
            <a:fillRect/>
          </a:stretch>
        </p:blipFill>
        <p:spPr bwMode="auto">
          <a:xfrm>
            <a:off x="1209675" y="1343025"/>
            <a:ext cx="3468688" cy="4908550"/>
          </a:xfrm>
          <a:prstGeom prst="rect">
            <a:avLst/>
          </a:prstGeom>
          <a:noFill/>
          <a:ln w="9525">
            <a:solidFill>
              <a:schemeClr val="bg1">
                <a:lumMod val="85000"/>
              </a:schemeClr>
            </a:solidFill>
            <a:miter lim="800000"/>
            <a:headEnd/>
            <a:tailEnd/>
          </a:ln>
          <a:effectLst/>
          <a:extLst>
            <a:ext uri="{909E8E84-426E-40DD-AFC4-6F175D3DCCD1}"/>
            <a:ext uri="{AF507438-7753-43E0-B8FC-AC1667EBCBE1}"/>
          </a:extLst>
        </p:spPr>
      </p:pic>
      <p:pic>
        <p:nvPicPr>
          <p:cNvPr id="8195" name="Picture 3"/>
          <p:cNvPicPr>
            <a:picLocks noChangeAspect="1" noChangeArrowheads="1"/>
          </p:cNvPicPr>
          <p:nvPr/>
        </p:nvPicPr>
        <p:blipFill>
          <a:blip r:embed="rId4"/>
          <a:srcRect/>
          <a:stretch>
            <a:fillRect/>
          </a:stretch>
        </p:blipFill>
        <p:spPr bwMode="auto">
          <a:xfrm>
            <a:off x="5226050" y="1343025"/>
            <a:ext cx="3468688" cy="4908550"/>
          </a:xfrm>
          <a:prstGeom prst="rect">
            <a:avLst/>
          </a:prstGeom>
          <a:noFill/>
          <a:ln w="9525">
            <a:solidFill>
              <a:schemeClr val="bg1">
                <a:lumMod val="85000"/>
              </a:schemeClr>
            </a:solidFill>
            <a:miter lim="800000"/>
            <a:headEnd/>
            <a:tailEnd/>
          </a:ln>
          <a:effectLst/>
          <a:extLst>
            <a:ext uri="{909E8E84-426E-40DD-AFC4-6F175D3DCCD1}"/>
            <a:ext uri="{AF507438-7753-43E0-B8FC-AC1667EBCBE1}"/>
          </a:extLst>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1428750" y="1427163"/>
          <a:ext cx="7273925" cy="4606925"/>
        </p:xfrm>
        <a:graphic>
          <a:graphicData uri="http://schemas.openxmlformats.org/drawingml/2006/table">
            <a:tbl>
              <a:tblPr/>
              <a:tblGrid>
                <a:gridCol w="2198755"/>
                <a:gridCol w="5074053"/>
              </a:tblGrid>
              <a:tr h="726424">
                <a:tc>
                  <a:txBody>
                    <a:bodyPr/>
                    <a:lstStyle/>
                    <a:p>
                      <a:pPr algn="r" fontAlgn="t"/>
                      <a:r>
                        <a:rPr lang="es-ES" sz="1200" b="0" i="0" u="none" strike="noStrike" baseline="0" dirty="0" smtClean="0">
                          <a:solidFill>
                            <a:srgbClr val="000000"/>
                          </a:solidFill>
                          <a:effectLst/>
                          <a:latin typeface="+mj-lt"/>
                        </a:rPr>
                        <a:t>Igual o superior a un 90%</a:t>
                      </a:r>
                      <a:endParaRPr lang="es-ES" sz="1200" b="0" i="0" u="none" strike="noStrike" dirty="0">
                        <a:solidFill>
                          <a:srgbClr val="000000"/>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843016">
                <a:tc>
                  <a:txBody>
                    <a:bodyPr/>
                    <a:lstStyle/>
                    <a:p>
                      <a:pPr algn="r" fontAlgn="t"/>
                      <a:r>
                        <a:rPr lang="es-ES" sz="1200" b="0" i="0" u="none" strike="noStrike" dirty="0">
                          <a:solidFill>
                            <a:srgbClr val="000000"/>
                          </a:solidFill>
                          <a:effectLst/>
                          <a:latin typeface="+mj-lt"/>
                        </a:rPr>
                        <a:t>Entre </a:t>
                      </a:r>
                      <a:r>
                        <a:rPr lang="es-ES" sz="1200" b="0" i="0" u="none" strike="noStrike" dirty="0" smtClean="0">
                          <a:solidFill>
                            <a:srgbClr val="000000"/>
                          </a:solidFill>
                          <a:effectLst/>
                          <a:latin typeface="+mj-lt"/>
                        </a:rPr>
                        <a:t>un 80 </a:t>
                      </a:r>
                      <a:r>
                        <a:rPr lang="es-ES" sz="1200" b="0" i="0" u="none" strike="noStrike" dirty="0">
                          <a:solidFill>
                            <a:srgbClr val="000000"/>
                          </a:solidFill>
                          <a:effectLst/>
                          <a:latin typeface="+mj-lt"/>
                        </a:rPr>
                        <a:t>y </a:t>
                      </a:r>
                      <a:r>
                        <a:rPr lang="es-ES" sz="1200" b="0" i="0" u="none" strike="noStrike" dirty="0" smtClean="0">
                          <a:solidFill>
                            <a:srgbClr val="000000"/>
                          </a:solidFill>
                          <a:effectLst/>
                          <a:latin typeface="+mj-lt"/>
                        </a:rPr>
                        <a:t>un</a:t>
                      </a:r>
                      <a:r>
                        <a:rPr lang="es-ES" sz="1200" b="0" i="0" u="none" strike="noStrike" baseline="0" dirty="0" smtClean="0">
                          <a:solidFill>
                            <a:srgbClr val="000000"/>
                          </a:solidFill>
                          <a:effectLst/>
                          <a:latin typeface="+mj-lt"/>
                        </a:rPr>
                        <a:t> </a:t>
                      </a:r>
                      <a:r>
                        <a:rPr lang="es-ES" sz="1200" b="0" i="0" u="none" strike="noStrike" dirty="0" smtClean="0">
                          <a:solidFill>
                            <a:srgbClr val="000000"/>
                          </a:solidFill>
                          <a:effectLst/>
                          <a:latin typeface="+mj-lt"/>
                        </a:rPr>
                        <a:t>89%</a:t>
                      </a:r>
                      <a:endParaRPr lang="es-ES" sz="1200" b="0" i="0" u="none" strike="noStrike" dirty="0">
                        <a:solidFill>
                          <a:srgbClr val="000000"/>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720080">
                <a:tc>
                  <a:txBody>
                    <a:bodyPr/>
                    <a:lstStyle/>
                    <a:p>
                      <a:pPr algn="r" fontAlgn="t"/>
                      <a:r>
                        <a:rPr lang="es-ES" sz="1200" b="0" i="0" u="none" strike="noStrike" dirty="0">
                          <a:solidFill>
                            <a:srgbClr val="000000"/>
                          </a:solidFill>
                          <a:effectLst/>
                          <a:latin typeface="+mj-lt"/>
                        </a:rPr>
                        <a:t>Entre </a:t>
                      </a:r>
                      <a:r>
                        <a:rPr lang="es-ES" sz="1200" b="0" i="0" u="none" strike="noStrike" dirty="0" smtClean="0">
                          <a:solidFill>
                            <a:srgbClr val="000000"/>
                          </a:solidFill>
                          <a:effectLst/>
                          <a:latin typeface="+mj-lt"/>
                        </a:rPr>
                        <a:t>un 70 </a:t>
                      </a:r>
                      <a:r>
                        <a:rPr lang="es-ES" sz="1200" b="0" i="0" u="none" strike="noStrike" dirty="0">
                          <a:solidFill>
                            <a:srgbClr val="000000"/>
                          </a:solidFill>
                          <a:effectLst/>
                          <a:latin typeface="+mj-lt"/>
                        </a:rPr>
                        <a:t>y </a:t>
                      </a:r>
                      <a:r>
                        <a:rPr lang="es-ES" sz="1200" b="0" i="0" u="none" strike="noStrike" dirty="0" smtClean="0">
                          <a:solidFill>
                            <a:srgbClr val="000000"/>
                          </a:solidFill>
                          <a:effectLst/>
                          <a:latin typeface="+mj-lt"/>
                        </a:rPr>
                        <a:t>un 79%</a:t>
                      </a:r>
                      <a:endParaRPr lang="es-ES" sz="1200" b="0" i="0" u="none" strike="noStrike" dirty="0">
                        <a:solidFill>
                          <a:srgbClr val="000000"/>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864096">
                <a:tc>
                  <a:txBody>
                    <a:bodyPr/>
                    <a:lstStyle/>
                    <a:p>
                      <a:pPr algn="r" fontAlgn="t"/>
                      <a:r>
                        <a:rPr lang="es-ES" sz="1200" b="0" i="0" u="none" strike="noStrike" dirty="0" smtClean="0">
                          <a:solidFill>
                            <a:srgbClr val="000000"/>
                          </a:solidFill>
                          <a:effectLst/>
                          <a:latin typeface="+mj-lt"/>
                        </a:rPr>
                        <a:t>Entre un 60 </a:t>
                      </a:r>
                      <a:r>
                        <a:rPr lang="es-ES" sz="1200" b="0" i="0" u="none" strike="noStrike" dirty="0">
                          <a:solidFill>
                            <a:srgbClr val="000000"/>
                          </a:solidFill>
                          <a:effectLst/>
                          <a:latin typeface="+mj-lt"/>
                        </a:rPr>
                        <a:t>y </a:t>
                      </a:r>
                      <a:r>
                        <a:rPr lang="es-ES" sz="1200" b="0" i="0" u="none" strike="noStrike" dirty="0" smtClean="0">
                          <a:solidFill>
                            <a:srgbClr val="000000"/>
                          </a:solidFill>
                          <a:effectLst/>
                          <a:latin typeface="+mj-lt"/>
                        </a:rPr>
                        <a:t>un 69%</a:t>
                      </a:r>
                      <a:endParaRPr lang="es-ES" sz="1200" b="0" i="0" u="none" strike="noStrike" dirty="0">
                        <a:solidFill>
                          <a:srgbClr val="000000"/>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726424">
                <a:tc>
                  <a:txBody>
                    <a:bodyPr/>
                    <a:lstStyle/>
                    <a:p>
                      <a:pPr algn="r" fontAlgn="t"/>
                      <a:r>
                        <a:rPr lang="es-ES" sz="1200" b="0" i="0" u="none" strike="noStrike" dirty="0">
                          <a:solidFill>
                            <a:srgbClr val="000000"/>
                          </a:solidFill>
                          <a:effectLst/>
                          <a:latin typeface="+mj-lt"/>
                        </a:rPr>
                        <a:t>Entre </a:t>
                      </a:r>
                      <a:r>
                        <a:rPr lang="es-ES" sz="1200" b="0" i="0" u="none" strike="noStrike" dirty="0" smtClean="0">
                          <a:solidFill>
                            <a:srgbClr val="000000"/>
                          </a:solidFill>
                          <a:effectLst/>
                          <a:latin typeface="+mj-lt"/>
                        </a:rPr>
                        <a:t>un 50 </a:t>
                      </a:r>
                      <a:r>
                        <a:rPr lang="es-ES" sz="1200" b="0" i="0" u="none" strike="noStrike" dirty="0">
                          <a:solidFill>
                            <a:srgbClr val="000000"/>
                          </a:solidFill>
                          <a:effectLst/>
                          <a:latin typeface="+mj-lt"/>
                        </a:rPr>
                        <a:t>y </a:t>
                      </a:r>
                      <a:r>
                        <a:rPr lang="es-ES" sz="1200" b="0" i="0" u="none" strike="noStrike" dirty="0" smtClean="0">
                          <a:solidFill>
                            <a:srgbClr val="000000"/>
                          </a:solidFill>
                          <a:effectLst/>
                          <a:latin typeface="+mj-lt"/>
                        </a:rPr>
                        <a:t>un 59%</a:t>
                      </a:r>
                      <a:endParaRPr lang="es-ES" sz="1200" b="0" i="0" u="none" strike="noStrike" dirty="0">
                        <a:solidFill>
                          <a:srgbClr val="000000"/>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726424">
                <a:tc>
                  <a:txBody>
                    <a:bodyPr/>
                    <a:lstStyle/>
                    <a:p>
                      <a:pPr algn="r" fontAlgn="t"/>
                      <a:r>
                        <a:rPr lang="es-ES" sz="1200" b="0" i="0" u="none" strike="noStrike" dirty="0">
                          <a:solidFill>
                            <a:srgbClr val="000000"/>
                          </a:solidFill>
                          <a:effectLst/>
                          <a:latin typeface="+mj-lt"/>
                        </a:rPr>
                        <a:t>Entre </a:t>
                      </a:r>
                      <a:r>
                        <a:rPr lang="es-ES" sz="1200" b="0" i="0" u="none" strike="noStrike" dirty="0" smtClean="0">
                          <a:solidFill>
                            <a:srgbClr val="000000"/>
                          </a:solidFill>
                          <a:effectLst/>
                          <a:latin typeface="+mj-lt"/>
                        </a:rPr>
                        <a:t>un 25 </a:t>
                      </a:r>
                      <a:r>
                        <a:rPr lang="es-ES" sz="1200" b="0" i="0" u="none" strike="noStrike" dirty="0">
                          <a:solidFill>
                            <a:srgbClr val="000000"/>
                          </a:solidFill>
                          <a:effectLst/>
                          <a:latin typeface="+mj-lt"/>
                        </a:rPr>
                        <a:t>y </a:t>
                      </a:r>
                      <a:r>
                        <a:rPr lang="es-ES" sz="1200" b="0" i="0" u="none" strike="noStrike" dirty="0" smtClean="0">
                          <a:solidFill>
                            <a:srgbClr val="000000"/>
                          </a:solidFill>
                          <a:effectLst/>
                          <a:latin typeface="+mj-lt"/>
                        </a:rPr>
                        <a:t>un 49%</a:t>
                      </a:r>
                      <a:endParaRPr lang="es-ES" sz="1200" b="0" i="0" u="none" strike="noStrike" dirty="0">
                        <a:solidFill>
                          <a:srgbClr val="000000"/>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r" defTabSz="914235" rtl="0" eaLnBrk="1" fontAlgn="ctr" latinLnBrk="0" hangingPunct="1"/>
                      <a:endParaRPr lang="es-ES" sz="1000" b="0" i="0" u="none" strike="noStrike" kern="1200" dirty="0">
                        <a:solidFill>
                          <a:srgbClr val="000000"/>
                        </a:solidFill>
                        <a:effectLst/>
                        <a:latin typeface="Calibri" pitchFamily="34" charset="0"/>
                        <a:ea typeface="+mn-ea"/>
                        <a:cs typeface="Calibri" pitchFamily="34" charset="0"/>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bl>
          </a:graphicData>
        </a:graphic>
      </p:graphicFrame>
      <p:graphicFrame>
        <p:nvGraphicFramePr>
          <p:cNvPr id="24590" name="3 Gráfico"/>
          <p:cNvGraphicFramePr>
            <a:graphicFrameLocks/>
          </p:cNvGraphicFramePr>
          <p:nvPr/>
        </p:nvGraphicFramePr>
        <p:xfrm>
          <a:off x="2819400" y="1309688"/>
          <a:ext cx="5991225" cy="5141912"/>
        </p:xfrm>
        <a:graphic>
          <a:graphicData uri="http://schemas.openxmlformats.org/presentationml/2006/ole">
            <p:oleObj spid="_x0000_s24590" r:id="rId3" imgW="5992887" imgH="5139373" progId="Excel.Chart.8">
              <p:embed/>
            </p:oleObj>
          </a:graphicData>
        </a:graphic>
      </p:graphicFrame>
      <p:sp>
        <p:nvSpPr>
          <p:cNvPr id="7" name="25 CuadroTexto"/>
          <p:cNvSpPr txBox="1"/>
          <p:nvPr/>
        </p:nvSpPr>
        <p:spPr>
          <a:xfrm>
            <a:off x="47625" y="6453188"/>
            <a:ext cx="1568450" cy="230187"/>
          </a:xfrm>
          <a:prstGeom prst="rect">
            <a:avLst/>
          </a:prstGeom>
          <a:noFill/>
        </p:spPr>
        <p:txBody>
          <a:bodyPr>
            <a:spAutoFit/>
          </a:bodyPr>
          <a:lstStyle/>
          <a:p>
            <a:pPr fontAlgn="auto">
              <a:spcBef>
                <a:spcPts val="0"/>
              </a:spcBef>
              <a:spcAft>
                <a:spcPts val="0"/>
              </a:spcAft>
              <a:defRPr/>
            </a:pPr>
            <a:r>
              <a:rPr lang="es-ES" sz="900" dirty="0">
                <a:solidFill>
                  <a:schemeClr val="tx1">
                    <a:lumMod val="65000"/>
                    <a:lumOff val="35000"/>
                  </a:schemeClr>
                </a:solidFill>
                <a:latin typeface="+mn-lt"/>
              </a:rPr>
              <a:t>Total muestra: 9763 casos</a:t>
            </a:r>
            <a:endParaRPr lang="es-ES" sz="900" dirty="0">
              <a:solidFill>
                <a:schemeClr val="tx1">
                  <a:lumMod val="65000"/>
                  <a:lumOff val="35000"/>
                </a:schemeClr>
              </a:solidFill>
              <a:latin typeface="+mn-lt"/>
            </a:endParaRPr>
          </a:p>
        </p:txBody>
      </p:sp>
      <p:sp>
        <p:nvSpPr>
          <p:cNvPr id="8" name="Text Box 4"/>
          <p:cNvSpPr txBox="1">
            <a:spLocks noChangeArrowheads="1"/>
          </p:cNvSpPr>
          <p:nvPr/>
        </p:nvSpPr>
        <p:spPr bwMode="auto">
          <a:xfrm>
            <a:off x="272480" y="145590"/>
            <a:ext cx="7704856" cy="587835"/>
          </a:xfrm>
          <a:prstGeom prst="rect">
            <a:avLst/>
          </a:prstGeom>
          <a:noFill/>
          <a:ln>
            <a:noFill/>
          </a:ln>
          <a:extLst>
            <a:ext uri="{909E8E84-426E-40DD-AFC4-6F175D3DCCD1}"/>
            <a:ext uri="{91240B29-F687-4F45-9708-019B960494DF}"/>
          </a:extLst>
        </p:spPr>
        <p:txBody>
          <a:bodyPr lIns="0" tIns="72000" rIns="0" bIns="72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eaLnBrk="1" fontAlgn="auto" hangingPunct="1">
              <a:lnSpc>
                <a:spcPts val="1700"/>
              </a:lnSpc>
              <a:spcBef>
                <a:spcPts val="0"/>
              </a:spcBef>
              <a:spcAft>
                <a:spcPts val="0"/>
              </a:spcAft>
              <a:defRPr/>
            </a:pPr>
            <a:r>
              <a:rPr lang="es-ES" dirty="0" smtClean="0">
                <a:ln>
                  <a:solidFill>
                    <a:schemeClr val="bg1"/>
                  </a:solidFill>
                </a:ln>
                <a:solidFill>
                  <a:schemeClr val="bg1"/>
                </a:solidFill>
                <a:latin typeface="Calibri" pitchFamily="34" charset="0"/>
                <a:cs typeface="Calibri" pitchFamily="34" charset="0"/>
              </a:rPr>
              <a:t>METODOLOGÍA</a:t>
            </a:r>
          </a:p>
          <a:p>
            <a:pPr eaLnBrk="1" fontAlgn="auto" hangingPunct="1">
              <a:lnSpc>
                <a:spcPts val="1700"/>
              </a:lnSpc>
              <a:spcBef>
                <a:spcPts val="0"/>
              </a:spcBef>
              <a:spcAft>
                <a:spcPts val="0"/>
              </a:spcAft>
              <a:defRPr/>
            </a:pPr>
            <a:r>
              <a:rPr lang="es-ES" dirty="0" smtClean="0">
                <a:ln>
                  <a:solidFill>
                    <a:schemeClr val="bg1"/>
                  </a:solidFill>
                </a:ln>
                <a:solidFill>
                  <a:schemeClr val="bg1"/>
                </a:solidFill>
                <a:latin typeface="Calibri" pitchFamily="34" charset="0"/>
                <a:cs typeface="Calibri" pitchFamily="34" charset="0"/>
              </a:rPr>
              <a:t>Índice de cumplimentación del cuestionario</a:t>
            </a:r>
          </a:p>
        </p:txBody>
      </p:sp>
      <p:sp>
        <p:nvSpPr>
          <p:cNvPr id="24593" name="Rectangle 26"/>
          <p:cNvSpPr txBox="1">
            <a:spLocks noChangeArrowheads="1"/>
          </p:cNvSpPr>
          <p:nvPr/>
        </p:nvSpPr>
        <p:spPr bwMode="auto">
          <a:xfrm>
            <a:off x="3841750" y="998538"/>
            <a:ext cx="3919538" cy="323850"/>
          </a:xfrm>
          <a:prstGeom prst="rect">
            <a:avLst/>
          </a:prstGeom>
          <a:solidFill>
            <a:srgbClr val="FFFFFF">
              <a:alpha val="50195"/>
            </a:srgbClr>
          </a:solidFill>
          <a:ln w="9525">
            <a:noFill/>
            <a:miter lim="800000"/>
            <a:headEnd/>
            <a:tailEnd/>
          </a:ln>
        </p:spPr>
        <p:txBody>
          <a:bodyPr>
            <a:spAutoFit/>
          </a:bodyPr>
          <a:lstStyle/>
          <a:p>
            <a:pPr algn="ctr" eaLnBrk="0" hangingPunct="0">
              <a:spcBef>
                <a:spcPts val="1200"/>
              </a:spcBef>
              <a:spcAft>
                <a:spcPts val="600"/>
              </a:spcAft>
              <a:buClr>
                <a:srgbClr val="003366"/>
              </a:buClr>
              <a:buFont typeface="Monotype Sorts"/>
              <a:buNone/>
            </a:pPr>
            <a:r>
              <a:rPr lang="es-ES" sz="1500" b="1">
                <a:solidFill>
                  <a:srgbClr val="2493CB"/>
                </a:solidFill>
                <a:latin typeface="Calibri" pitchFamily="34" charset="0"/>
                <a:cs typeface="Arial" charset="0"/>
              </a:rPr>
              <a:t>Cuestionarios Cumplimentados </a:t>
            </a:r>
          </a:p>
        </p:txBody>
      </p:sp>
      <p:sp>
        <p:nvSpPr>
          <p:cNvPr id="10" name="25 CuadroTexto"/>
          <p:cNvSpPr txBox="1"/>
          <p:nvPr/>
        </p:nvSpPr>
        <p:spPr>
          <a:xfrm>
            <a:off x="6700838" y="5805488"/>
            <a:ext cx="1568450" cy="230187"/>
          </a:xfrm>
          <a:prstGeom prst="rect">
            <a:avLst/>
          </a:prstGeom>
          <a:noFill/>
        </p:spPr>
        <p:txBody>
          <a:bodyPr>
            <a:spAutoFit/>
          </a:bodyPr>
          <a:lstStyle/>
          <a:p>
            <a:pPr algn="r" fontAlgn="auto">
              <a:spcBef>
                <a:spcPts val="0"/>
              </a:spcBef>
              <a:spcAft>
                <a:spcPts val="0"/>
              </a:spcAft>
              <a:defRPr/>
            </a:pPr>
            <a:r>
              <a:rPr lang="es-ES" sz="900" dirty="0">
                <a:solidFill>
                  <a:schemeClr val="tx1">
                    <a:lumMod val="65000"/>
                    <a:lumOff val="35000"/>
                  </a:schemeClr>
                </a:solidFill>
                <a:latin typeface="+mn-lt"/>
              </a:rPr>
              <a:t>Datos en porcentaje</a:t>
            </a:r>
            <a:endParaRPr lang="es-ES" sz="900" dirty="0">
              <a:solidFill>
                <a:schemeClr val="tx1">
                  <a:lumMod val="65000"/>
                  <a:lumOff val="35000"/>
                </a:schemeClr>
              </a:solidFill>
              <a:latin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17738</TotalTime>
  <Words>5357</Words>
  <Application>Microsoft Office PowerPoint</Application>
  <PresentationFormat>A4 (210 x 297 mm)</PresentationFormat>
  <Paragraphs>644</Paragraphs>
  <Slides>87</Slides>
  <Notes>67</Notes>
  <HiddenSlides>0</HiddenSlides>
  <MMClips>0</MMClips>
  <ScaleCrop>false</ScaleCrop>
  <HeadingPairs>
    <vt:vector size="8" baseType="variant">
      <vt:variant>
        <vt:lpstr>Fuentes usadas</vt:lpstr>
      </vt:variant>
      <vt:variant>
        <vt:i4>8</vt:i4>
      </vt:variant>
      <vt:variant>
        <vt:lpstr>Plantilla de diseño</vt:lpstr>
      </vt:variant>
      <vt:variant>
        <vt:i4>9</vt:i4>
      </vt:variant>
      <vt:variant>
        <vt:lpstr>Servidores OLE incrustados</vt:lpstr>
      </vt:variant>
      <vt:variant>
        <vt:i4>2</vt:i4>
      </vt:variant>
      <vt:variant>
        <vt:lpstr>Títulos de diapositiva</vt:lpstr>
      </vt:variant>
      <vt:variant>
        <vt:i4>87</vt:i4>
      </vt:variant>
    </vt:vector>
  </HeadingPairs>
  <TitlesOfParts>
    <vt:vector size="106" baseType="lpstr">
      <vt:lpstr>Calibri</vt:lpstr>
      <vt:lpstr>Arial</vt:lpstr>
      <vt:lpstr>Wingdings</vt:lpstr>
      <vt:lpstr>Courier New</vt:lpstr>
      <vt:lpstr>Monotype Sorts</vt:lpstr>
      <vt:lpstr>Times New Roman</vt:lpstr>
      <vt:lpstr>+mj-lt</vt:lpstr>
      <vt:lpstr>American Typewriter</vt:lpstr>
      <vt:lpstr>Tema de Office</vt:lpstr>
      <vt:lpstr>1_Tema de Office</vt:lpstr>
      <vt:lpstr>2_Tema de Office</vt:lpstr>
      <vt:lpstr>Tema de Office</vt:lpstr>
      <vt:lpstr>Tema de Office</vt:lpstr>
      <vt:lpstr>1_Tema de Office</vt:lpstr>
      <vt:lpstr>1_Tema de Office</vt:lpstr>
      <vt:lpstr>2_Tema de Office</vt:lpstr>
      <vt:lpstr>2_Tema de Office</vt:lpstr>
      <vt:lpstr>Gráfico</vt:lpstr>
      <vt:lpstr>Gráfico de Microsoft Excel</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lpstr>Diapositiva 84</vt:lpstr>
      <vt:lpstr>Diapositiva 85</vt:lpstr>
      <vt:lpstr>Diapositiva 86</vt:lpstr>
      <vt:lpstr>Diapositiva 87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Beatriz González Les</dc:creator>
  <cp:lastModifiedBy>X045693</cp:lastModifiedBy>
  <cp:revision>1860</cp:revision>
  <cp:lastPrinted>2014-09-30T18:58:44Z</cp:lastPrinted>
  <dcterms:created xsi:type="dcterms:W3CDTF">2014-03-12T08:56:06Z</dcterms:created>
  <dcterms:modified xsi:type="dcterms:W3CDTF">2014-10-01T08:49:24Z</dcterms:modified>
</cp:coreProperties>
</file>